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8" r:id="rId2"/>
    <p:sldId id="263" r:id="rId3"/>
    <p:sldId id="266" r:id="rId4"/>
    <p:sldId id="269" r:id="rId5"/>
    <p:sldId id="318" r:id="rId6"/>
    <p:sldId id="270" r:id="rId7"/>
    <p:sldId id="271" r:id="rId8"/>
    <p:sldId id="272" r:id="rId9"/>
    <p:sldId id="274" r:id="rId10"/>
    <p:sldId id="264" r:id="rId11"/>
    <p:sldId id="256" r:id="rId12"/>
    <p:sldId id="257" r:id="rId13"/>
    <p:sldId id="260" r:id="rId14"/>
    <p:sldId id="265" r:id="rId15"/>
    <p:sldId id="276" r:id="rId16"/>
    <p:sldId id="277" r:id="rId17"/>
    <p:sldId id="275" r:id="rId18"/>
    <p:sldId id="320" r:id="rId19"/>
    <p:sldId id="281" r:id="rId20"/>
    <p:sldId id="279" r:id="rId21"/>
    <p:sldId id="314" r:id="rId22"/>
    <p:sldId id="283" r:id="rId23"/>
    <p:sldId id="307" r:id="rId24"/>
    <p:sldId id="306" r:id="rId25"/>
    <p:sldId id="319" r:id="rId26"/>
    <p:sldId id="280" r:id="rId27"/>
    <p:sldId id="287" r:id="rId28"/>
    <p:sldId id="284" r:id="rId29"/>
    <p:sldId id="291" r:id="rId30"/>
    <p:sldId id="292" r:id="rId31"/>
    <p:sldId id="293" r:id="rId32"/>
    <p:sldId id="294" r:id="rId33"/>
    <p:sldId id="295" r:id="rId34"/>
    <p:sldId id="296" r:id="rId35"/>
    <p:sldId id="297" r:id="rId36"/>
    <p:sldId id="298" r:id="rId37"/>
    <p:sldId id="301" r:id="rId38"/>
    <p:sldId id="302" r:id="rId39"/>
    <p:sldId id="321" r:id="rId40"/>
    <p:sldId id="285" r:id="rId41"/>
    <p:sldId id="308" r:id="rId42"/>
    <p:sldId id="304" r:id="rId43"/>
    <p:sldId id="305" r:id="rId44"/>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585" autoAdjust="0"/>
  </p:normalViewPr>
  <p:slideViewPr>
    <p:cSldViewPr>
      <p:cViewPr varScale="1">
        <p:scale>
          <a:sx n="72" d="100"/>
          <a:sy n="72" d="100"/>
        </p:scale>
        <p:origin x="151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41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4168"/>
          </a:xfrm>
          <a:prstGeom prst="rect">
            <a:avLst/>
          </a:prstGeom>
        </p:spPr>
        <p:txBody>
          <a:bodyPr vert="horz" lIns="91440" tIns="45720" rIns="91440" bIns="45720" rtlCol="0"/>
          <a:lstStyle>
            <a:lvl1pPr algn="r">
              <a:defRPr sz="1200"/>
            </a:lvl1pPr>
          </a:lstStyle>
          <a:p>
            <a:fld id="{F610EBB9-3A49-4964-AB8A-98A493C42A85}" type="datetimeFigureOut">
              <a:rPr lang="en-US" smtClean="0"/>
              <a:t>2/23/2018</a:t>
            </a:fld>
            <a:endParaRPr lang="en-US"/>
          </a:p>
        </p:txBody>
      </p:sp>
      <p:sp>
        <p:nvSpPr>
          <p:cNvPr id="4" name="Footer Placeholder 3"/>
          <p:cNvSpPr>
            <a:spLocks noGrp="1"/>
          </p:cNvSpPr>
          <p:nvPr>
            <p:ph type="ftr" sz="quarter" idx="2"/>
          </p:nvPr>
        </p:nvSpPr>
        <p:spPr>
          <a:xfrm>
            <a:off x="0" y="8597758"/>
            <a:ext cx="3066733" cy="4541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97758"/>
            <a:ext cx="3066733" cy="454167"/>
          </a:xfrm>
          <a:prstGeom prst="rect">
            <a:avLst/>
          </a:prstGeom>
        </p:spPr>
        <p:txBody>
          <a:bodyPr vert="horz" lIns="91440" tIns="45720" rIns="91440" bIns="45720" rtlCol="0" anchor="b"/>
          <a:lstStyle>
            <a:lvl1pPr algn="r">
              <a:defRPr sz="1200"/>
            </a:lvl1pPr>
          </a:lstStyle>
          <a:p>
            <a:fld id="{376221D0-59AD-4C70-AF6B-4ED8F7559BDB}" type="slidenum">
              <a:rPr lang="en-US" smtClean="0"/>
              <a:t>‹#›</a:t>
            </a:fld>
            <a:endParaRPr lang="en-US"/>
          </a:p>
        </p:txBody>
      </p:sp>
    </p:spTree>
    <p:extLst>
      <p:ext uri="{BB962C8B-B14F-4D97-AF65-F5344CB8AC3E}">
        <p14:creationId xmlns:p14="http://schemas.microsoft.com/office/powerpoint/2010/main" val="727165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1A39EC8C-91BE-4AEF-BCF4-29DA15336A5A}" type="datetimeFigureOut">
              <a:rPr lang="en-US" smtClean="0"/>
              <a:t>2/23/2018</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7F9246FA-B4A1-43B7-8F0D-D8D90CDE91C6}" type="slidenum">
              <a:rPr lang="en-US" smtClean="0"/>
              <a:t>‹#›</a:t>
            </a:fld>
            <a:endParaRPr lang="en-US"/>
          </a:p>
        </p:txBody>
      </p:sp>
    </p:spTree>
    <p:extLst>
      <p:ext uri="{BB962C8B-B14F-4D97-AF65-F5344CB8AC3E}">
        <p14:creationId xmlns:p14="http://schemas.microsoft.com/office/powerpoint/2010/main" val="199966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276350" y="679450"/>
            <a:ext cx="4524375"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5E88DF-41BC-400D-9F41-33C33A9C1332}" type="slidenum">
              <a:rPr lang="en-US" smtClean="0">
                <a:solidFill>
                  <a:prstClr val="black"/>
                </a:solidFill>
              </a:rPr>
              <a:pPr fontAlgn="base">
                <a:spcBef>
                  <a:spcPct val="0"/>
                </a:spcBef>
                <a:spcAft>
                  <a:spcPct val="0"/>
                </a:spcAft>
                <a:defRPr/>
              </a:pPr>
              <a:t>1</a:t>
            </a:fld>
            <a:endParaRPr lang="en-US" dirty="0">
              <a:solidFill>
                <a:prstClr val="black"/>
              </a:solidFill>
            </a:endParaRPr>
          </a:p>
        </p:txBody>
      </p:sp>
    </p:spTree>
    <p:extLst>
      <p:ext uri="{BB962C8B-B14F-4D97-AF65-F5344CB8AC3E}">
        <p14:creationId xmlns:p14="http://schemas.microsoft.com/office/powerpoint/2010/main" val="267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94A8C4-7F6A-47BD-9DF1-9766938C7CE9}" type="slidenum">
              <a:rPr lang="en-US" smtClean="0"/>
              <a:pPr/>
              <a:t>2</a:t>
            </a:fld>
            <a:endParaRPr lang="en-US"/>
          </a:p>
        </p:txBody>
      </p:sp>
    </p:spTree>
    <p:extLst>
      <p:ext uri="{BB962C8B-B14F-4D97-AF65-F5344CB8AC3E}">
        <p14:creationId xmlns:p14="http://schemas.microsoft.com/office/powerpoint/2010/main" val="188775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94A8C4-7F6A-47BD-9DF1-9766938C7CE9}" type="slidenum">
              <a:rPr lang="en-US" smtClean="0"/>
              <a:pPr/>
              <a:t>8</a:t>
            </a:fld>
            <a:endParaRPr lang="en-US"/>
          </a:p>
        </p:txBody>
      </p:sp>
    </p:spTree>
    <p:extLst>
      <p:ext uri="{BB962C8B-B14F-4D97-AF65-F5344CB8AC3E}">
        <p14:creationId xmlns:p14="http://schemas.microsoft.com/office/powerpoint/2010/main" val="178285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94A8C4-7F6A-47BD-9DF1-9766938C7CE9}" type="slidenum">
              <a:rPr lang="en-US" smtClean="0"/>
              <a:pPr/>
              <a:t>10</a:t>
            </a:fld>
            <a:endParaRPr lang="en-US"/>
          </a:p>
        </p:txBody>
      </p:sp>
    </p:spTree>
    <p:extLst>
      <p:ext uri="{BB962C8B-B14F-4D97-AF65-F5344CB8AC3E}">
        <p14:creationId xmlns:p14="http://schemas.microsoft.com/office/powerpoint/2010/main" val="381910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94A8C4-7F6A-47BD-9DF1-9766938C7CE9}" type="slidenum">
              <a:rPr lang="en-US" smtClean="0"/>
              <a:pPr/>
              <a:t>14</a:t>
            </a:fld>
            <a:endParaRPr lang="en-US"/>
          </a:p>
        </p:txBody>
      </p:sp>
    </p:spTree>
    <p:extLst>
      <p:ext uri="{BB962C8B-B14F-4D97-AF65-F5344CB8AC3E}">
        <p14:creationId xmlns:p14="http://schemas.microsoft.com/office/powerpoint/2010/main" val="104304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Silent-e; teaching</a:t>
            </a:r>
            <a:r>
              <a:rPr lang="en-US" baseline="0" dirty="0"/>
              <a:t> rime units is helpful shove, love, glove, above</a:t>
            </a:r>
          </a:p>
          <a:p>
            <a:r>
              <a:rPr lang="en-US" baseline="0" dirty="0"/>
              <a:t>But doesn’t work for move and prove, this is where etymology is important</a:t>
            </a:r>
            <a:endParaRPr lang="en-US" dirty="0"/>
          </a:p>
        </p:txBody>
      </p:sp>
      <p:sp>
        <p:nvSpPr>
          <p:cNvPr id="4" name="Slide Number Placeholder 3"/>
          <p:cNvSpPr>
            <a:spLocks noGrp="1"/>
          </p:cNvSpPr>
          <p:nvPr>
            <p:ph type="sldNum" sz="quarter" idx="10"/>
          </p:nvPr>
        </p:nvSpPr>
        <p:spPr/>
        <p:txBody>
          <a:bodyPr/>
          <a:lstStyle/>
          <a:p>
            <a:fld id="{7F9246FA-B4A1-43B7-8F0D-D8D90CDE91C6}" type="slidenum">
              <a:rPr lang="en-US" smtClean="0"/>
              <a:t>22</a:t>
            </a:fld>
            <a:endParaRPr lang="en-US"/>
          </a:p>
        </p:txBody>
      </p:sp>
    </p:spTree>
    <p:extLst>
      <p:ext uri="{BB962C8B-B14F-4D97-AF65-F5344CB8AC3E}">
        <p14:creationId xmlns:p14="http://schemas.microsoft.com/office/powerpoint/2010/main" val="40117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246FA-B4A1-43B7-8F0D-D8D90CDE91C6}" type="slidenum">
              <a:rPr lang="en-US" smtClean="0"/>
              <a:t>33</a:t>
            </a:fld>
            <a:endParaRPr lang="en-US"/>
          </a:p>
        </p:txBody>
      </p:sp>
    </p:spTree>
    <p:extLst>
      <p:ext uri="{BB962C8B-B14F-4D97-AF65-F5344CB8AC3E}">
        <p14:creationId xmlns:p14="http://schemas.microsoft.com/office/powerpoint/2010/main" val="488211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308DF04-A79B-458C-A7A3-92E2FA1F6B50}" type="datetimeFigureOut">
              <a:rPr lang="en-US" smtClean="0"/>
              <a:t>2/23/2018</a:t>
            </a:fld>
            <a:endParaRPr lang="en-US"/>
          </a:p>
        </p:txBody>
      </p:sp>
      <p:sp>
        <p:nvSpPr>
          <p:cNvPr id="8" name="Slide Number Placeholder 7"/>
          <p:cNvSpPr>
            <a:spLocks noGrp="1"/>
          </p:cNvSpPr>
          <p:nvPr>
            <p:ph type="sldNum" sz="quarter" idx="11"/>
          </p:nvPr>
        </p:nvSpPr>
        <p:spPr/>
        <p:txBody>
          <a:bodyPr/>
          <a:lstStyle/>
          <a:p>
            <a:fld id="{163F3316-4DDB-440B-B296-BF228876B1C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8DF04-A79B-458C-A7A3-92E2FA1F6B50}"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F3316-4DDB-440B-B296-BF228876B1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08DF04-A79B-458C-A7A3-92E2FA1F6B50}"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F3316-4DDB-440B-B296-BF228876B1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8DF04-A79B-458C-A7A3-92E2FA1F6B50}"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F3316-4DDB-440B-B296-BF228876B1C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8DF04-A79B-458C-A7A3-92E2FA1F6B50}"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F3316-4DDB-440B-B296-BF228876B1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08DF04-A79B-458C-A7A3-92E2FA1F6B50}"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F3316-4DDB-440B-B296-BF228876B1C7}"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308DF04-A79B-458C-A7A3-92E2FA1F6B50}"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F3316-4DDB-440B-B296-BF228876B1C7}"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08DF04-A79B-458C-A7A3-92E2FA1F6B50}"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F3316-4DDB-440B-B296-BF228876B1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8DF04-A79B-458C-A7A3-92E2FA1F6B50}"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F3316-4DDB-440B-B296-BF228876B1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8DF04-A79B-458C-A7A3-92E2FA1F6B50}"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F3316-4DDB-440B-B296-BF228876B1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08DF04-A79B-458C-A7A3-92E2FA1F6B50}"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F3316-4DDB-440B-B296-BF228876B1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308DF04-A79B-458C-A7A3-92E2FA1F6B50}" type="datetimeFigureOut">
              <a:rPr lang="en-US" smtClean="0"/>
              <a:t>2/23/2018</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63F3316-4DDB-440B-B296-BF228876B1C7}"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kim.stuckey@dese.mo.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52600" y="533401"/>
            <a:ext cx="6972300" cy="3505199"/>
          </a:xfrm>
        </p:spPr>
        <p:txBody>
          <a:bodyPr>
            <a:normAutofit/>
          </a:bodyPr>
          <a:lstStyle/>
          <a:p>
            <a:pPr algn="ctr" eaLnBrk="1" hangingPunct="1"/>
            <a:r>
              <a:rPr lang="en-US" dirty="0">
                <a:latin typeface="Book Antiqua" panose="02040602050305030304" pitchFamily="18" charset="0"/>
              </a:rPr>
              <a:t> </a:t>
            </a:r>
            <a:br>
              <a:rPr lang="en-US" dirty="0">
                <a:latin typeface="Book Antiqua" panose="02040602050305030304" pitchFamily="18" charset="0"/>
              </a:rPr>
            </a:br>
            <a:r>
              <a:rPr lang="en-US" dirty="0">
                <a:latin typeface="Book Antiqua" panose="02040602050305030304" pitchFamily="18" charset="0"/>
              </a:rPr>
              <a:t>Supporting Students </a:t>
            </a:r>
            <a:r>
              <a:rPr lang="en-US">
                <a:latin typeface="Book Antiqua" panose="02040602050305030304" pitchFamily="18" charset="0"/>
              </a:rPr>
              <a:t>with Dyslexia </a:t>
            </a:r>
            <a:r>
              <a:rPr lang="en-US" dirty="0">
                <a:latin typeface="Book Antiqua" panose="02040602050305030304" pitchFamily="18" charset="0"/>
              </a:rPr>
              <a:t>in the Classroom </a:t>
            </a:r>
            <a:endParaRPr lang="en-US" sz="4400" dirty="0">
              <a:solidFill>
                <a:schemeClr val="tx1"/>
              </a:solidFill>
              <a:latin typeface="Book Antiqua" panose="02040602050305030304" pitchFamily="18" charset="0"/>
            </a:endParaRPr>
          </a:p>
        </p:txBody>
      </p:sp>
      <p:sp>
        <p:nvSpPr>
          <p:cNvPr id="3" name="Subtitle 2"/>
          <p:cNvSpPr>
            <a:spLocks noGrp="1"/>
          </p:cNvSpPr>
          <p:nvPr>
            <p:ph type="subTitle" idx="1"/>
          </p:nvPr>
        </p:nvSpPr>
        <p:spPr>
          <a:xfrm>
            <a:off x="1524000" y="4267200"/>
            <a:ext cx="5943600" cy="2176980"/>
          </a:xfrm>
        </p:spPr>
        <p:txBody>
          <a:bodyPr rtlCol="0">
            <a:normAutofit/>
          </a:bodyPr>
          <a:lstStyle/>
          <a:p>
            <a:pPr algn="ctr" eaLnBrk="1" fontAlgn="auto" hangingPunct="1">
              <a:spcAft>
                <a:spcPts val="0"/>
              </a:spcAft>
              <a:buFont typeface="Arial" pitchFamily="34" charset="0"/>
              <a:buNone/>
              <a:defRPr/>
            </a:pPr>
            <a:endParaRPr lang="en-US" dirty="0">
              <a:latin typeface="Book Antiqua" panose="02040602050305030304" pitchFamily="18" charset="0"/>
            </a:endParaRPr>
          </a:p>
          <a:p>
            <a:pPr algn="ctr" eaLnBrk="1" fontAlgn="auto" hangingPunct="1">
              <a:spcAft>
                <a:spcPts val="0"/>
              </a:spcAft>
              <a:buFont typeface="Arial" pitchFamily="34" charset="0"/>
              <a:buNone/>
              <a:defRPr/>
            </a:pPr>
            <a:endParaRPr lang="en-US" dirty="0">
              <a:latin typeface="Book Antiqua" panose="02040602050305030304" pitchFamily="18" charset="0"/>
            </a:endParaRPr>
          </a:p>
          <a:p>
            <a:pPr algn="ctr" eaLnBrk="1" fontAlgn="auto" hangingPunct="1">
              <a:spcAft>
                <a:spcPts val="0"/>
              </a:spcAft>
              <a:buFont typeface="Arial" pitchFamily="34" charset="0"/>
              <a:buNone/>
              <a:defRPr/>
            </a:pPr>
            <a:r>
              <a:rPr lang="en-US" dirty="0">
                <a:latin typeface="Book Antiqua" panose="02040602050305030304" pitchFamily="18" charset="0"/>
              </a:rPr>
              <a:t>Kim Stuckey</a:t>
            </a:r>
          </a:p>
          <a:p>
            <a:pPr algn="ctr" eaLnBrk="1" fontAlgn="auto" hangingPunct="1">
              <a:spcAft>
                <a:spcPts val="0"/>
              </a:spcAft>
              <a:buFont typeface="Arial" pitchFamily="34" charset="0"/>
              <a:buNone/>
              <a:defRPr/>
            </a:pPr>
            <a:r>
              <a:rPr lang="en-US" dirty="0">
                <a:latin typeface="Book Antiqua" panose="02040602050305030304" pitchFamily="18" charset="0"/>
              </a:rPr>
              <a:t>Kim.Stuckey@dese.mo.gov</a:t>
            </a:r>
          </a:p>
        </p:txBody>
      </p:sp>
      <p:pic>
        <p:nvPicPr>
          <p:cNvPr id="2052" name="Picture 3" descr="torch-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
            <a:ext cx="12954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a:xfrm>
            <a:off x="4800600" y="4716981"/>
            <a:ext cx="3924300" cy="1727200"/>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2C7C9F">
                  <a:lumMod val="60000"/>
                  <a:lumOff val="40000"/>
                </a:srgbClr>
              </a:buClr>
              <a:buFont typeface="Arial" pitchFamily="34" charset="0"/>
              <a:buNone/>
              <a:defRPr/>
            </a:pPr>
            <a:endParaRPr lang="en-US" dirty="0">
              <a:solidFill>
                <a:prstClr val="black">
                  <a:tint val="75000"/>
                </a:prstClr>
              </a:solidFill>
            </a:endParaRPr>
          </a:p>
        </p:txBody>
      </p:sp>
    </p:spTree>
    <p:extLst>
      <p:ext uri="{BB962C8B-B14F-4D97-AF65-F5344CB8AC3E}">
        <p14:creationId xmlns:p14="http://schemas.microsoft.com/office/powerpoint/2010/main" val="309036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0"/>
            <a:ext cx="6629400" cy="2057400"/>
          </a:xfrm>
        </p:spPr>
        <p:txBody>
          <a:bodyPr anchor="ctr" anchorCtr="0"/>
          <a:lstStyle/>
          <a:p>
            <a:pPr algn="r"/>
            <a:r>
              <a:rPr lang="en-US" b="1" dirty="0"/>
              <a:t> </a:t>
            </a:r>
          </a:p>
        </p:txBody>
      </p:sp>
      <p:pic>
        <p:nvPicPr>
          <p:cNvPr id="4" name="Picture 3" descr="torch-color.png"/>
          <p:cNvPicPr>
            <a:picLocks noChangeAspect="1"/>
          </p:cNvPicPr>
          <p:nvPr/>
        </p:nvPicPr>
        <p:blipFill>
          <a:blip r:embed="rId3" cstate="print"/>
          <a:stretch>
            <a:fillRect/>
          </a:stretch>
        </p:blipFill>
        <p:spPr>
          <a:xfrm>
            <a:off x="457200" y="569566"/>
            <a:ext cx="1295400" cy="5109268"/>
          </a:xfrm>
          <a:prstGeom prst="rect">
            <a:avLst/>
          </a:prstGeom>
        </p:spPr>
      </p:pic>
      <p:sp>
        <p:nvSpPr>
          <p:cNvPr id="5" name="TextBox 4"/>
          <p:cNvSpPr txBox="1"/>
          <p:nvPr/>
        </p:nvSpPr>
        <p:spPr>
          <a:xfrm>
            <a:off x="2286000" y="3124200"/>
            <a:ext cx="6400800" cy="1384995"/>
          </a:xfrm>
          <a:prstGeom prst="rect">
            <a:avLst/>
          </a:prstGeom>
          <a:noFill/>
        </p:spPr>
        <p:txBody>
          <a:bodyPr wrap="square" rtlCol="0">
            <a:spAutoFit/>
          </a:bodyPr>
          <a:lstStyle/>
          <a:p>
            <a:pPr algn="ctr"/>
            <a:endParaRPr lang="en-US" sz="2800" b="1" dirty="0"/>
          </a:p>
          <a:p>
            <a:pPr algn="ctr"/>
            <a:endParaRPr lang="en-US" sz="2800" b="1" i="1" dirty="0"/>
          </a:p>
          <a:p>
            <a:pPr algn="ctr"/>
            <a:endParaRPr lang="en-US" sz="2800" b="1" dirty="0"/>
          </a:p>
        </p:txBody>
      </p:sp>
      <p:sp>
        <p:nvSpPr>
          <p:cNvPr id="7" name="TextBox 6"/>
          <p:cNvSpPr txBox="1"/>
          <p:nvPr/>
        </p:nvSpPr>
        <p:spPr>
          <a:xfrm>
            <a:off x="2190466" y="914400"/>
            <a:ext cx="6172200" cy="5465599"/>
          </a:xfrm>
          <a:prstGeom prst="rect">
            <a:avLst/>
          </a:prstGeom>
          <a:noFill/>
        </p:spPr>
        <p:txBody>
          <a:bodyPr wrap="square" rtlCol="0">
            <a:spAutoFit/>
          </a:bodyPr>
          <a:lstStyle/>
          <a:p>
            <a:pPr marL="457200" indent="-457200">
              <a:buSzPct val="80000"/>
              <a:buFont typeface="Wingdings" panose="05000000000000000000" pitchFamily="2" charset="2"/>
              <a:buChar char="ü"/>
            </a:pPr>
            <a:r>
              <a:rPr lang="en-US" sz="3200" dirty="0">
                <a:latin typeface="Book Antiqua" pitchFamily="18" charset="0"/>
              </a:rPr>
              <a:t>Trouble following multi-step directions</a:t>
            </a:r>
          </a:p>
          <a:p>
            <a:pPr marL="457200" indent="-457200">
              <a:buSzPct val="80000"/>
              <a:buFont typeface="Wingdings" panose="05000000000000000000" pitchFamily="2" charset="2"/>
              <a:buChar char="ü"/>
            </a:pPr>
            <a:r>
              <a:rPr lang="en-US" sz="3200" dirty="0">
                <a:latin typeface="Book Antiqua" pitchFamily="18" charset="0"/>
              </a:rPr>
              <a:t>Difficulty learning a new word even after multiple teachings</a:t>
            </a:r>
          </a:p>
          <a:p>
            <a:pPr lvl="1" indent="-457200">
              <a:spcBef>
                <a:spcPts val="700"/>
              </a:spcBef>
              <a:buSzPct val="80000"/>
              <a:buFont typeface="Wingdings" panose="05000000000000000000" pitchFamily="2" charset="2"/>
              <a:buChar char="ü"/>
            </a:pPr>
            <a:r>
              <a:rPr lang="en-US" sz="3200" dirty="0">
                <a:latin typeface="Book Antiqua" pitchFamily="18" charset="0"/>
              </a:rPr>
              <a:t>Word Retrieval </a:t>
            </a:r>
          </a:p>
          <a:p>
            <a:pPr lvl="1" indent="-457200">
              <a:spcBef>
                <a:spcPts val="700"/>
              </a:spcBef>
              <a:buSzPct val="80000"/>
              <a:buFont typeface="Wingdings" panose="05000000000000000000" pitchFamily="2" charset="2"/>
              <a:buChar char="ü"/>
            </a:pPr>
            <a:r>
              <a:rPr lang="en-US" sz="3200" dirty="0">
                <a:latin typeface="Book Antiqua" pitchFamily="18" charset="0"/>
              </a:rPr>
              <a:t>Trouble memorizing</a:t>
            </a:r>
          </a:p>
          <a:p>
            <a:pPr lvl="1" indent="-457200">
              <a:spcBef>
                <a:spcPts val="700"/>
              </a:spcBef>
              <a:buSzPct val="80000"/>
              <a:buFont typeface="Wingdings" panose="05000000000000000000" pitchFamily="2" charset="2"/>
              <a:buChar char="ü"/>
            </a:pPr>
            <a:r>
              <a:rPr lang="en-US" sz="3200" dirty="0">
                <a:latin typeface="Book Antiqua" pitchFamily="18" charset="0"/>
              </a:rPr>
              <a:t>Processing Speed</a:t>
            </a:r>
          </a:p>
          <a:p>
            <a:pPr lvl="1" indent="-457200">
              <a:spcBef>
                <a:spcPts val="700"/>
              </a:spcBef>
              <a:buSzPct val="80000"/>
              <a:buFont typeface="Wingdings" panose="05000000000000000000" pitchFamily="2" charset="2"/>
              <a:buChar char="ü"/>
            </a:pPr>
            <a:r>
              <a:rPr lang="en-US" sz="3200" dirty="0">
                <a:latin typeface="Book Antiqua" pitchFamily="18" charset="0"/>
              </a:rPr>
              <a:t>Working Memory</a:t>
            </a:r>
          </a:p>
          <a:p>
            <a:pPr marL="320040" lvl="1" indent="-320040">
              <a:spcBef>
                <a:spcPts val="700"/>
              </a:spcBef>
              <a:buClr>
                <a:schemeClr val="accent2"/>
              </a:buClr>
              <a:buSzPct val="60000"/>
              <a:buFont typeface="Wingdings"/>
              <a:buChar char=""/>
            </a:pPr>
            <a:endParaRPr lang="en-US" sz="3200" dirty="0">
              <a:latin typeface="Book Antiqua" pitchFamily="18" charset="0"/>
            </a:endParaRPr>
          </a:p>
        </p:txBody>
      </p:sp>
    </p:spTree>
    <p:extLst>
      <p:ext uri="{BB962C8B-B14F-4D97-AF65-F5344CB8AC3E}">
        <p14:creationId xmlns:p14="http://schemas.microsoft.com/office/powerpoint/2010/main" val="233762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3400" y="531053"/>
            <a:ext cx="6553200" cy="5791351"/>
          </a:xfrm>
        </p:spPr>
        <p:txBody>
          <a:bodyPr>
            <a:normAutofit/>
          </a:bodyPr>
          <a:lstStyle/>
          <a:p>
            <a:pPr marL="320040" lvl="1" indent="0">
              <a:buNone/>
            </a:pPr>
            <a:r>
              <a:rPr lang="en-US" sz="3500" u="sng" dirty="0">
                <a:latin typeface="Book Antiqua" pitchFamily="18" charset="0"/>
              </a:rPr>
              <a:t>Reading Aloud</a:t>
            </a:r>
          </a:p>
          <a:p>
            <a:pPr lvl="2">
              <a:buFont typeface="Wingdings" panose="05000000000000000000" pitchFamily="2" charset="2"/>
              <a:buChar char="ü"/>
            </a:pPr>
            <a:r>
              <a:rPr lang="en-US" sz="2100" dirty="0">
                <a:latin typeface="Book Antiqua" pitchFamily="18" charset="0"/>
              </a:rPr>
              <a:t>Guesses based on shape (house/horse, breakfast/basket)</a:t>
            </a:r>
          </a:p>
          <a:p>
            <a:pPr lvl="2">
              <a:buFont typeface="Wingdings" panose="05000000000000000000" pitchFamily="2" charset="2"/>
              <a:buChar char="ü"/>
            </a:pPr>
            <a:r>
              <a:rPr lang="en-US" sz="2100" dirty="0">
                <a:latin typeface="Book Antiqua" pitchFamily="18" charset="0"/>
              </a:rPr>
              <a:t>Correct sounds, incorrect sequence (from/form, stop/spot, was/saw, who/how, lots/lost) may use semantic substitution (speed/fast, puppy/dog)</a:t>
            </a:r>
          </a:p>
          <a:p>
            <a:pPr lvl="2">
              <a:buFont typeface="Wingdings" panose="05000000000000000000" pitchFamily="2" charset="2"/>
              <a:buChar char="ü"/>
            </a:pPr>
            <a:r>
              <a:rPr lang="en-US" sz="2100" dirty="0">
                <a:latin typeface="Book Antiqua" pitchFamily="18" charset="0"/>
              </a:rPr>
              <a:t>Inserts or omits sounds (could/cold, stream/steam, </a:t>
            </a:r>
          </a:p>
          <a:p>
            <a:pPr lvl="2">
              <a:buFont typeface="Wingdings" panose="05000000000000000000" pitchFamily="2" charset="2"/>
              <a:buChar char="ü"/>
            </a:pPr>
            <a:r>
              <a:rPr lang="en-US" sz="2100" dirty="0">
                <a:latin typeface="Book Antiqua" pitchFamily="18" charset="0"/>
              </a:rPr>
              <a:t>Skips or misreads prepositions </a:t>
            </a:r>
          </a:p>
          <a:p>
            <a:pPr lvl="2">
              <a:buFont typeface="Wingdings" panose="05000000000000000000" pitchFamily="2" charset="2"/>
              <a:buChar char="ü"/>
            </a:pPr>
            <a:r>
              <a:rPr lang="en-US" sz="2100" dirty="0">
                <a:latin typeface="Book Antiqua" pitchFamily="18" charset="0"/>
              </a:rPr>
              <a:t>Ignores suffixes (even/evening, come/coming)</a:t>
            </a:r>
            <a:endParaRPr lang="en-US" sz="1700" dirty="0">
              <a:latin typeface="Book Antiqua" pitchFamily="18" charset="0"/>
            </a:endParaRPr>
          </a:p>
          <a:p>
            <a:pPr lvl="2">
              <a:buFont typeface="Wingdings" panose="05000000000000000000" pitchFamily="2" charset="2"/>
              <a:buChar char="ü"/>
            </a:pPr>
            <a:r>
              <a:rPr lang="en-US" sz="2100" dirty="0">
                <a:latin typeface="Book Antiqua" pitchFamily="18" charset="0"/>
              </a:rPr>
              <a:t>Poor decoding skills</a:t>
            </a:r>
          </a:p>
          <a:p>
            <a:pPr lvl="2">
              <a:buFont typeface="Wingdings" panose="05000000000000000000" pitchFamily="2" charset="2"/>
              <a:buChar char="ü"/>
            </a:pPr>
            <a:r>
              <a:rPr lang="en-US" sz="2100" dirty="0">
                <a:latin typeface="Book Antiqua" pitchFamily="18" charset="0"/>
              </a:rPr>
              <a:t>Confuses vowel sounds (bat/bet/bit)</a:t>
            </a:r>
          </a:p>
          <a:p>
            <a:pPr lvl="2">
              <a:buFont typeface="Wingdings" panose="05000000000000000000" pitchFamily="2" charset="2"/>
              <a:buChar char="ü"/>
            </a:pPr>
            <a:r>
              <a:rPr lang="en-US" sz="2100" dirty="0">
                <a:latin typeface="Book Antiqua" pitchFamily="18" charset="0"/>
              </a:rPr>
              <a:t>Letter and number reversals beyond second grade</a:t>
            </a:r>
            <a:endParaRPr lang="en-US" sz="1700" dirty="0">
              <a:latin typeface="Book Antiqua" pitchFamily="18" charset="0"/>
            </a:endParaRPr>
          </a:p>
          <a:p>
            <a:pPr marL="45720" indent="0">
              <a:buNone/>
            </a:pPr>
            <a:endParaRPr lang="en-US" b="1" dirty="0">
              <a:solidFill>
                <a:srgbClr val="92D050"/>
              </a:solidFill>
            </a:endParaRPr>
          </a:p>
          <a:p>
            <a:pPr marL="45720" indent="0">
              <a:buNone/>
            </a:pPr>
            <a:endParaRPr lang="en-US" b="1" dirty="0"/>
          </a:p>
        </p:txBody>
      </p:sp>
      <p:pic>
        <p:nvPicPr>
          <p:cNvPr id="9" name="Picture 3" descr="torch-colo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18010"/>
            <a:ext cx="1600200" cy="571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39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sz="5300" u="sng" dirty="0">
                <a:latin typeface="Book Antiqua" pitchFamily="18" charset="0"/>
              </a:rPr>
              <a:t>Trouble with Math</a:t>
            </a:r>
            <a:br>
              <a:rPr lang="en-US" u="sng" dirty="0">
                <a:latin typeface="Book Antiqua" pitchFamily="18" charset="0"/>
              </a:rPr>
            </a:br>
            <a:endParaRPr lang="en-US" dirty="0"/>
          </a:p>
        </p:txBody>
      </p:sp>
      <p:sp>
        <p:nvSpPr>
          <p:cNvPr id="9" name="Content Placeholder 8"/>
          <p:cNvSpPr>
            <a:spLocks noGrp="1"/>
          </p:cNvSpPr>
          <p:nvPr>
            <p:ph idx="1"/>
          </p:nvPr>
        </p:nvSpPr>
        <p:spPr>
          <a:xfrm>
            <a:off x="914400" y="1600201"/>
            <a:ext cx="7315200" cy="4709160"/>
          </a:xfrm>
        </p:spPr>
        <p:txBody>
          <a:bodyPr>
            <a:normAutofit fontScale="92500" lnSpcReduction="10000"/>
          </a:bodyPr>
          <a:lstStyle/>
          <a:p>
            <a:pPr lvl="3">
              <a:buFont typeface="Wingdings" panose="05000000000000000000" pitchFamily="2" charset="2"/>
              <a:buChar char="ü"/>
            </a:pPr>
            <a:r>
              <a:rPr lang="en-US" sz="3200" dirty="0">
                <a:latin typeface="Book Antiqua" pitchFamily="18" charset="0"/>
              </a:rPr>
              <a:t>math facts, </a:t>
            </a:r>
          </a:p>
          <a:p>
            <a:pPr lvl="3">
              <a:buFont typeface="Wingdings" panose="05000000000000000000" pitchFamily="2" charset="2"/>
              <a:buChar char="ü"/>
            </a:pPr>
            <a:r>
              <a:rPr lang="en-US" sz="3200" dirty="0">
                <a:latin typeface="Book Antiqua" pitchFamily="18" charset="0"/>
              </a:rPr>
              <a:t>multiple steps</a:t>
            </a:r>
          </a:p>
          <a:p>
            <a:pPr lvl="3">
              <a:buFont typeface="Wingdings" panose="05000000000000000000" pitchFamily="2" charset="2"/>
              <a:buChar char="ü"/>
            </a:pPr>
            <a:r>
              <a:rPr lang="en-US" sz="3200" dirty="0">
                <a:latin typeface="Book Antiqua" pitchFamily="18" charset="0"/>
              </a:rPr>
              <a:t>directionality</a:t>
            </a:r>
          </a:p>
          <a:p>
            <a:pPr marL="320040" lvl="1" indent="0">
              <a:buNone/>
            </a:pPr>
            <a:r>
              <a:rPr lang="en-US" sz="4000" u="sng" dirty="0">
                <a:latin typeface="Book Antiqua" pitchFamily="18" charset="0"/>
              </a:rPr>
              <a:t>Handwriting</a:t>
            </a:r>
          </a:p>
          <a:p>
            <a:pPr lvl="1">
              <a:buFont typeface="Wingdings" panose="05000000000000000000" pitchFamily="2" charset="2"/>
              <a:buChar char="ü"/>
            </a:pPr>
            <a:r>
              <a:rPr lang="en-US" sz="3200" dirty="0">
                <a:latin typeface="Book Antiqua" pitchFamily="18" charset="0"/>
              </a:rPr>
              <a:t>Grip, spacing, strokes</a:t>
            </a:r>
          </a:p>
          <a:p>
            <a:pPr lvl="1">
              <a:buFont typeface="Wingdings" panose="05000000000000000000" pitchFamily="2" charset="2"/>
              <a:buChar char="ü"/>
            </a:pPr>
            <a:r>
              <a:rPr lang="en-US" sz="3200" dirty="0">
                <a:latin typeface="Book Antiqua" pitchFamily="18" charset="0"/>
              </a:rPr>
              <a:t>Getting ideas onto paper</a:t>
            </a:r>
          </a:p>
          <a:p>
            <a:pPr lvl="1">
              <a:buFont typeface="Wingdings" panose="05000000000000000000" pitchFamily="2" charset="2"/>
              <a:buChar char="ü"/>
            </a:pPr>
            <a:endParaRPr lang="en-US" sz="3200" dirty="0">
              <a:latin typeface="Book Antiqua" pitchFamily="18" charset="0"/>
            </a:endParaRPr>
          </a:p>
          <a:p>
            <a:pPr marL="320040" lvl="1" indent="0">
              <a:buNone/>
            </a:pPr>
            <a:endParaRPr lang="en-US" sz="3200" dirty="0">
              <a:latin typeface="Book Antiqua" pitchFamily="18" charset="0"/>
            </a:endParaRPr>
          </a:p>
          <a:p>
            <a:pPr lvl="1">
              <a:buFont typeface="Wingdings" panose="05000000000000000000" pitchFamily="2" charset="2"/>
              <a:buChar char="ü"/>
            </a:pPr>
            <a:r>
              <a:rPr lang="en-US" sz="3200" dirty="0">
                <a:latin typeface="Book Antiqua" pitchFamily="18" charset="0"/>
              </a:rPr>
              <a:t>Dread of going to school?</a:t>
            </a:r>
          </a:p>
          <a:p>
            <a:pPr marL="45720" indent="0">
              <a:buNone/>
            </a:pPr>
            <a:endParaRPr lang="en-US" dirty="0"/>
          </a:p>
        </p:txBody>
      </p:sp>
    </p:spTree>
    <p:extLst>
      <p:ext uri="{BB962C8B-B14F-4D97-AF65-F5344CB8AC3E}">
        <p14:creationId xmlns:p14="http://schemas.microsoft.com/office/powerpoint/2010/main" val="17507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06355" y="2362200"/>
            <a:ext cx="7848600" cy="3539527"/>
          </a:xfrm>
        </p:spPr>
        <p:txBody>
          <a:bodyPr/>
          <a:lstStyle/>
          <a:p>
            <a:pPr>
              <a:buNone/>
            </a:pPr>
            <a:endParaRPr lang="en-US" sz="2800" dirty="0">
              <a:latin typeface="Book Antiqua" pitchFamily="18" charset="0"/>
            </a:endParaRPr>
          </a:p>
          <a:p>
            <a:pPr>
              <a:buNone/>
            </a:pPr>
            <a:r>
              <a:rPr lang="en-US" sz="3200" dirty="0">
                <a:latin typeface="Book Antiqua" pitchFamily="18" charset="0"/>
              </a:rPr>
              <a:t>Dyslexia and</a:t>
            </a:r>
            <a:r>
              <a:rPr lang="en-US" sz="3200" i="1" dirty="0">
                <a:latin typeface="Book Antiqua" pitchFamily="18" charset="0"/>
              </a:rPr>
              <a:t> all </a:t>
            </a:r>
            <a:r>
              <a:rPr lang="en-US" sz="3200" dirty="0">
                <a:latin typeface="Book Antiqua" pitchFamily="18" charset="0"/>
              </a:rPr>
              <a:t>its inherent characteristics exist on a </a:t>
            </a:r>
            <a:r>
              <a:rPr lang="en-US" sz="3200" b="1" u="sng" dirty="0">
                <a:latin typeface="Book Antiqua" pitchFamily="18" charset="0"/>
              </a:rPr>
              <a:t>spectrum</a:t>
            </a:r>
            <a:r>
              <a:rPr lang="en-US" sz="3200" dirty="0">
                <a:latin typeface="Book Antiqua" pitchFamily="18" charset="0"/>
              </a:rPr>
              <a:t>. </a:t>
            </a:r>
          </a:p>
          <a:p>
            <a:pPr>
              <a:buNone/>
            </a:pPr>
            <a:r>
              <a:rPr lang="en-US" sz="3200" dirty="0">
                <a:latin typeface="Book Antiqua" pitchFamily="18" charset="0"/>
              </a:rPr>
              <a:t>No two students will look exactly alike.</a:t>
            </a:r>
            <a:endParaRPr lang="en-US" sz="3200" dirty="0"/>
          </a:p>
        </p:txBody>
      </p:sp>
      <p:sp>
        <p:nvSpPr>
          <p:cNvPr id="2" name="Title 1"/>
          <p:cNvSpPr>
            <a:spLocks noGrp="1"/>
          </p:cNvSpPr>
          <p:nvPr>
            <p:ph type="title"/>
          </p:nvPr>
        </p:nvSpPr>
        <p:spPr>
          <a:xfrm>
            <a:off x="838200" y="914400"/>
            <a:ext cx="7315200" cy="1154097"/>
          </a:xfrm>
        </p:spPr>
        <p:txBody>
          <a:bodyPr>
            <a:normAutofit/>
          </a:bodyPr>
          <a:lstStyle/>
          <a:p>
            <a:r>
              <a:rPr lang="en-US" sz="4800" dirty="0">
                <a:solidFill>
                  <a:srgbClr val="FFC000"/>
                </a:solidFill>
                <a:latin typeface="Book Antiqua" panose="02040602050305030304" pitchFamily="18" charset="0"/>
              </a:rPr>
              <a:t>One in Five</a:t>
            </a:r>
          </a:p>
        </p:txBody>
      </p:sp>
      <p:cxnSp>
        <p:nvCxnSpPr>
          <p:cNvPr id="4" name="Straight Arrow Connector 3"/>
          <p:cNvCxnSpPr/>
          <p:nvPr/>
        </p:nvCxnSpPr>
        <p:spPr>
          <a:xfrm>
            <a:off x="990600" y="5867400"/>
            <a:ext cx="6781800" cy="0"/>
          </a:xfrm>
          <a:prstGeom prst="straightConnector1">
            <a:avLst/>
          </a:prstGeom>
          <a:ln w="225425">
            <a:solidFill>
              <a:srgbClr val="FFC000"/>
            </a:solidFill>
            <a:headEnd type="triangle"/>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2374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643" y="206240"/>
            <a:ext cx="6629400" cy="2057400"/>
          </a:xfrm>
        </p:spPr>
        <p:txBody>
          <a:bodyPr anchor="ctr" anchorCtr="0"/>
          <a:lstStyle/>
          <a:p>
            <a:pPr algn="r"/>
            <a:r>
              <a:rPr lang="en-US" b="1" dirty="0"/>
              <a:t> </a:t>
            </a:r>
          </a:p>
        </p:txBody>
      </p:sp>
      <p:pic>
        <p:nvPicPr>
          <p:cNvPr id="4" name="Picture 3" descr="torch-color.png"/>
          <p:cNvPicPr>
            <a:picLocks noChangeAspect="1"/>
          </p:cNvPicPr>
          <p:nvPr/>
        </p:nvPicPr>
        <p:blipFill>
          <a:blip r:embed="rId3" cstate="print"/>
          <a:stretch>
            <a:fillRect/>
          </a:stretch>
        </p:blipFill>
        <p:spPr>
          <a:xfrm>
            <a:off x="457200" y="533400"/>
            <a:ext cx="1295400" cy="5109268"/>
          </a:xfrm>
          <a:prstGeom prst="rect">
            <a:avLst/>
          </a:prstGeom>
        </p:spPr>
      </p:pic>
      <p:sp>
        <p:nvSpPr>
          <p:cNvPr id="5" name="TextBox 4"/>
          <p:cNvSpPr txBox="1"/>
          <p:nvPr/>
        </p:nvSpPr>
        <p:spPr>
          <a:xfrm>
            <a:off x="2286000" y="3124200"/>
            <a:ext cx="6400800" cy="1384995"/>
          </a:xfrm>
          <a:prstGeom prst="rect">
            <a:avLst/>
          </a:prstGeom>
          <a:noFill/>
        </p:spPr>
        <p:txBody>
          <a:bodyPr wrap="square" rtlCol="0">
            <a:spAutoFit/>
          </a:bodyPr>
          <a:lstStyle/>
          <a:p>
            <a:pPr algn="ctr"/>
            <a:endParaRPr lang="en-US" sz="2800" b="1" dirty="0"/>
          </a:p>
          <a:p>
            <a:pPr algn="ctr"/>
            <a:endParaRPr lang="en-US" sz="2800" b="1" i="1" dirty="0"/>
          </a:p>
          <a:p>
            <a:pPr algn="ctr"/>
            <a:endParaRPr lang="en-US" sz="2800" b="1" dirty="0"/>
          </a:p>
        </p:txBody>
      </p:sp>
      <p:sp>
        <p:nvSpPr>
          <p:cNvPr id="7" name="TextBox 6"/>
          <p:cNvSpPr txBox="1"/>
          <p:nvPr/>
        </p:nvSpPr>
        <p:spPr>
          <a:xfrm>
            <a:off x="1986886" y="1524000"/>
            <a:ext cx="6324600" cy="6463308"/>
          </a:xfrm>
          <a:prstGeom prst="rect">
            <a:avLst/>
          </a:prstGeom>
          <a:noFill/>
        </p:spPr>
        <p:txBody>
          <a:bodyPr wrap="square" rtlCol="0">
            <a:spAutoFit/>
          </a:bodyPr>
          <a:lstStyle/>
          <a:p>
            <a:pPr marL="457200" indent="-457200">
              <a:buFont typeface="Wingdings" panose="05000000000000000000" pitchFamily="2" charset="2"/>
              <a:buChar char="ü"/>
            </a:pPr>
            <a:r>
              <a:rPr lang="en-US" sz="3200" dirty="0">
                <a:latin typeface="Book Antiqua" pitchFamily="18" charset="0"/>
              </a:rPr>
              <a:t>Problem-Solving</a:t>
            </a:r>
          </a:p>
          <a:p>
            <a:pPr marL="457200" indent="-457200">
              <a:buFont typeface="Wingdings" panose="05000000000000000000" pitchFamily="2" charset="2"/>
              <a:buChar char="ü"/>
            </a:pPr>
            <a:r>
              <a:rPr lang="en-US" sz="3200" dirty="0">
                <a:latin typeface="Book Antiqua" pitchFamily="18" charset="0"/>
              </a:rPr>
              <a:t>Sees the “big picture”</a:t>
            </a:r>
          </a:p>
          <a:p>
            <a:pPr marL="457200" indent="-457200">
              <a:buFont typeface="Wingdings" panose="05000000000000000000" pitchFamily="2" charset="2"/>
              <a:buChar char="ü"/>
            </a:pPr>
            <a:r>
              <a:rPr lang="en-US" sz="3200" dirty="0">
                <a:latin typeface="Book Antiqua" pitchFamily="18" charset="0"/>
              </a:rPr>
              <a:t>“Out-of-the-box” Thinker</a:t>
            </a:r>
          </a:p>
          <a:p>
            <a:pPr marL="457200" indent="-457200">
              <a:buFont typeface="Wingdings" panose="05000000000000000000" pitchFamily="2" charset="2"/>
              <a:buChar char="ü"/>
            </a:pPr>
            <a:r>
              <a:rPr lang="en-US" sz="3200" dirty="0">
                <a:latin typeface="Book Antiqua" pitchFamily="18" charset="0"/>
              </a:rPr>
              <a:t>Strong verbal, people skills</a:t>
            </a:r>
          </a:p>
          <a:p>
            <a:pPr marL="457200" indent="-457200">
              <a:buFont typeface="Wingdings" panose="05000000000000000000" pitchFamily="2" charset="2"/>
              <a:buChar char="ü"/>
            </a:pPr>
            <a:r>
              <a:rPr lang="en-US" sz="3200" dirty="0">
                <a:latin typeface="Book Antiqua" pitchFamily="18" charset="0"/>
              </a:rPr>
              <a:t>Creative, artistic, musical</a:t>
            </a:r>
          </a:p>
          <a:p>
            <a:pPr marL="457200" indent="-457200">
              <a:buFont typeface="Wingdings" panose="05000000000000000000" pitchFamily="2" charset="2"/>
              <a:buChar char="ü"/>
            </a:pPr>
            <a:r>
              <a:rPr lang="en-US" sz="3200" dirty="0">
                <a:latin typeface="Book Antiqua" pitchFamily="18" charset="0"/>
              </a:rPr>
              <a:t>Visual-Spatial strengths</a:t>
            </a:r>
          </a:p>
          <a:p>
            <a:pPr marL="457200" indent="-457200">
              <a:buFont typeface="Wingdings" panose="05000000000000000000" pitchFamily="2" charset="2"/>
              <a:buChar char="ü"/>
            </a:pPr>
            <a:r>
              <a:rPr lang="en-US" sz="3200" dirty="0">
                <a:latin typeface="Book Antiqua" pitchFamily="18" charset="0"/>
              </a:rPr>
              <a:t>Often gifted in math, technical skills, mechanical or computing</a:t>
            </a:r>
          </a:p>
          <a:p>
            <a:r>
              <a:rPr lang="en-US" i="1" dirty="0">
                <a:solidFill>
                  <a:srgbClr val="00B050"/>
                </a:solidFill>
                <a:latin typeface="Book Antiqua" panose="02040602050305030304" pitchFamily="18" charset="0"/>
              </a:rPr>
              <a:t>				         (source; webmd.com)</a:t>
            </a:r>
          </a:p>
          <a:p>
            <a:endParaRPr lang="en-US" sz="3600" dirty="0">
              <a:latin typeface="Book Antiqua" pitchFamily="18" charset="0"/>
            </a:endParaRPr>
          </a:p>
          <a:p>
            <a:endParaRPr lang="en-US" sz="3600" dirty="0">
              <a:latin typeface="Book Antiqua" pitchFamily="18" charset="0"/>
            </a:endParaRPr>
          </a:p>
          <a:p>
            <a:pPr algn="ctr"/>
            <a:endParaRPr lang="en-US" sz="3600" dirty="0">
              <a:latin typeface="Book Antiqua" pitchFamily="18" charset="0"/>
            </a:endParaRPr>
          </a:p>
        </p:txBody>
      </p:sp>
      <p:sp>
        <p:nvSpPr>
          <p:cNvPr id="3" name="TextBox 2"/>
          <p:cNvSpPr txBox="1"/>
          <p:nvPr/>
        </p:nvSpPr>
        <p:spPr>
          <a:xfrm>
            <a:off x="1752599" y="533400"/>
            <a:ext cx="5946443" cy="830997"/>
          </a:xfrm>
          <a:prstGeom prst="rect">
            <a:avLst/>
          </a:prstGeom>
          <a:noFill/>
        </p:spPr>
        <p:txBody>
          <a:bodyPr wrap="square" rtlCol="0">
            <a:spAutoFit/>
          </a:bodyPr>
          <a:lstStyle/>
          <a:p>
            <a:r>
              <a:rPr lang="en-US" sz="4800" b="1" dirty="0">
                <a:solidFill>
                  <a:srgbClr val="FFC000"/>
                </a:solidFill>
                <a:latin typeface="Book Antiqua" panose="02040602050305030304" pitchFamily="18" charset="0"/>
              </a:rPr>
              <a:t>Related Strengths</a:t>
            </a:r>
          </a:p>
        </p:txBody>
      </p:sp>
    </p:spTree>
    <p:extLst>
      <p:ext uri="{BB962C8B-B14F-4D97-AF65-F5344CB8AC3E}">
        <p14:creationId xmlns:p14="http://schemas.microsoft.com/office/powerpoint/2010/main" val="96950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1"/>
            <a:ext cx="7315200" cy="4785360"/>
          </a:xfrm>
        </p:spPr>
        <p:txBody>
          <a:bodyPr>
            <a:normAutofit/>
          </a:bodyPr>
          <a:lstStyle/>
          <a:p>
            <a:pPr fontAlgn="t"/>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480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304801"/>
            <a:ext cx="7315200" cy="1142999"/>
          </a:xfrm>
        </p:spPr>
        <p:txBody>
          <a:bodyPr>
            <a:normAutofit/>
          </a:bodyPr>
          <a:lstStyle/>
          <a:p>
            <a:pPr algn="ctr"/>
            <a:r>
              <a:rPr lang="en-US" sz="6000" b="1" dirty="0">
                <a:solidFill>
                  <a:srgbClr val="FFC000"/>
                </a:solidFill>
                <a:latin typeface="Book Antiqua" panose="02040602050305030304" pitchFamily="18" charset="0"/>
              </a:rPr>
              <a:t>The Big Five</a:t>
            </a:r>
          </a:p>
        </p:txBody>
      </p:sp>
      <p:sp>
        <p:nvSpPr>
          <p:cNvPr id="11" name="Content Placeholder 10"/>
          <p:cNvSpPr>
            <a:spLocks noGrp="1"/>
          </p:cNvSpPr>
          <p:nvPr>
            <p:ph sz="quarter" idx="14"/>
          </p:nvPr>
        </p:nvSpPr>
        <p:spPr>
          <a:xfrm>
            <a:off x="1531513" y="1637763"/>
            <a:ext cx="6019800" cy="4153437"/>
          </a:xfrm>
        </p:spPr>
        <p:txBody>
          <a:bodyPr/>
          <a:lstStyle/>
          <a:p>
            <a:r>
              <a:rPr lang="en-US" sz="4000" dirty="0">
                <a:latin typeface="Book Antiqua" panose="02040602050305030304" pitchFamily="18" charset="0"/>
              </a:rPr>
              <a:t>Phonological Awareness</a:t>
            </a:r>
          </a:p>
          <a:p>
            <a:r>
              <a:rPr lang="en-US" sz="4000" dirty="0">
                <a:latin typeface="Book Antiqua" panose="02040602050305030304" pitchFamily="18" charset="0"/>
              </a:rPr>
              <a:t>Phonics</a:t>
            </a:r>
          </a:p>
          <a:p>
            <a:r>
              <a:rPr lang="en-US" sz="4000" dirty="0">
                <a:latin typeface="Book Antiqua" panose="02040602050305030304" pitchFamily="18" charset="0"/>
              </a:rPr>
              <a:t>Fluency</a:t>
            </a:r>
          </a:p>
          <a:p>
            <a:r>
              <a:rPr lang="en-US" sz="4000" dirty="0">
                <a:latin typeface="Book Antiqua" panose="02040602050305030304" pitchFamily="18" charset="0"/>
              </a:rPr>
              <a:t>Vocabulary</a:t>
            </a:r>
          </a:p>
          <a:p>
            <a:r>
              <a:rPr lang="en-US" sz="4000" dirty="0">
                <a:latin typeface="Book Antiqua" panose="02040602050305030304" pitchFamily="18" charset="0"/>
              </a:rPr>
              <a:t>Comprehension</a:t>
            </a:r>
          </a:p>
          <a:p>
            <a:pPr marL="45720" indent="0">
              <a:buNone/>
            </a:pPr>
            <a:endParaRPr lang="en-US" dirty="0"/>
          </a:p>
        </p:txBody>
      </p:sp>
      <p:pic>
        <p:nvPicPr>
          <p:cNvPr id="12" name="Picture 6" descr="torch-color.png"/>
          <p:cNvPicPr>
            <a:picLocks noChangeAspect="1"/>
          </p:cNvPicPr>
          <p:nvPr/>
        </p:nvPicPr>
        <p:blipFill>
          <a:blip r:embed="rId2" cstate="print"/>
          <a:srcRect/>
          <a:stretch>
            <a:fillRect/>
          </a:stretch>
        </p:blipFill>
        <p:spPr bwMode="auto">
          <a:xfrm>
            <a:off x="8458200" y="5029200"/>
            <a:ext cx="533400" cy="1524000"/>
          </a:xfrm>
          <a:prstGeom prst="rect">
            <a:avLst/>
          </a:prstGeom>
          <a:noFill/>
          <a:ln w="9525">
            <a:noFill/>
            <a:miter lim="800000"/>
            <a:headEnd/>
            <a:tailEnd/>
          </a:ln>
        </p:spPr>
      </p:pic>
    </p:spTree>
    <p:extLst>
      <p:ext uri="{BB962C8B-B14F-4D97-AF65-F5344CB8AC3E}">
        <p14:creationId xmlns:p14="http://schemas.microsoft.com/office/powerpoint/2010/main" val="8451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15200" cy="990599"/>
          </a:xfrm>
        </p:spPr>
        <p:txBody>
          <a:bodyPr>
            <a:normAutofit/>
          </a:bodyPr>
          <a:lstStyle/>
          <a:p>
            <a:pPr algn="ctr"/>
            <a:r>
              <a:rPr lang="en-US" sz="4800" b="1" dirty="0">
                <a:solidFill>
                  <a:srgbClr val="FFC000"/>
                </a:solidFill>
                <a:latin typeface="Book Antiqua" panose="02040602050305030304" pitchFamily="18" charset="0"/>
              </a:rPr>
              <a:t>Reading Readiness Skills</a:t>
            </a:r>
          </a:p>
        </p:txBody>
      </p:sp>
      <p:sp>
        <p:nvSpPr>
          <p:cNvPr id="3" name="Content Placeholder 2"/>
          <p:cNvSpPr>
            <a:spLocks noGrp="1"/>
          </p:cNvSpPr>
          <p:nvPr>
            <p:ph idx="1"/>
          </p:nvPr>
        </p:nvSpPr>
        <p:spPr>
          <a:xfrm>
            <a:off x="914400" y="1447799"/>
            <a:ext cx="7696200" cy="4861562"/>
          </a:xfrm>
        </p:spPr>
        <p:txBody>
          <a:bodyPr>
            <a:normAutofit fontScale="92500" lnSpcReduction="20000"/>
          </a:bodyPr>
          <a:lstStyle/>
          <a:p>
            <a:pPr>
              <a:buNone/>
            </a:pPr>
            <a:r>
              <a:rPr lang="en-US" sz="3500" i="1" dirty="0">
                <a:latin typeface="Book Antiqua" pitchFamily="18" charset="0"/>
              </a:rPr>
              <a:t>Phonemic Awareness is the CORE and CAUSAL factor that separates normal readers from disabled readers.”</a:t>
            </a:r>
            <a:r>
              <a:rPr lang="en-US" sz="2400" i="1" dirty="0">
                <a:latin typeface="Book Antiqua" pitchFamily="18" charset="0"/>
              </a:rPr>
              <a:t>	</a:t>
            </a:r>
            <a:r>
              <a:rPr lang="en-US" sz="2400" i="1" dirty="0">
                <a:solidFill>
                  <a:srgbClr val="00B050"/>
                </a:solidFill>
                <a:latin typeface="Book Antiqua" pitchFamily="18" charset="0"/>
              </a:rPr>
              <a:t>-G. Reid Lyon</a:t>
            </a:r>
          </a:p>
          <a:p>
            <a:pPr>
              <a:buNone/>
            </a:pPr>
            <a:endParaRPr lang="en-US" sz="2400" i="1" dirty="0">
              <a:solidFill>
                <a:srgbClr val="00B050"/>
              </a:solidFill>
              <a:latin typeface="Book Antiqua" pitchFamily="18" charset="0"/>
            </a:endParaRPr>
          </a:p>
          <a:p>
            <a:r>
              <a:rPr lang="en-US" sz="3200" dirty="0">
                <a:latin typeface="Book Antiqua" panose="02040602050305030304" pitchFamily="18" charset="0"/>
              </a:rPr>
              <a:t>Phonemic Awareness</a:t>
            </a:r>
          </a:p>
          <a:p>
            <a:r>
              <a:rPr lang="en-US" sz="3200" dirty="0">
                <a:latin typeface="Book Antiqua" panose="02040602050305030304" pitchFamily="18" charset="0"/>
              </a:rPr>
              <a:t>Alphabet Knowledge</a:t>
            </a:r>
          </a:p>
          <a:p>
            <a:r>
              <a:rPr lang="en-US" sz="3200" dirty="0">
                <a:latin typeface="Book Antiqua" panose="02040602050305030304" pitchFamily="18" charset="0"/>
              </a:rPr>
              <a:t>Sound/Symbol Correspondence</a:t>
            </a:r>
          </a:p>
          <a:p>
            <a:r>
              <a:rPr lang="en-US" sz="3200" dirty="0">
                <a:latin typeface="Book Antiqua" panose="02040602050305030304" pitchFamily="18" charset="0"/>
              </a:rPr>
              <a:t>Spelling</a:t>
            </a:r>
          </a:p>
          <a:p>
            <a:r>
              <a:rPr lang="en-US" sz="3200" dirty="0">
                <a:latin typeface="Book Antiqua" panose="02040602050305030304" pitchFamily="18" charset="0"/>
              </a:rPr>
              <a:t>Rapid Automatic Naming</a:t>
            </a:r>
          </a:p>
          <a:p>
            <a:r>
              <a:rPr lang="en-US" sz="3200" dirty="0">
                <a:latin typeface="Book Antiqua" panose="02040602050305030304" pitchFamily="18" charset="0"/>
              </a:rPr>
              <a:t>Word Reading and Decoding	</a:t>
            </a:r>
          </a:p>
          <a:p>
            <a:pPr lvl="1"/>
            <a:r>
              <a:rPr lang="en-US" sz="3200" dirty="0">
                <a:latin typeface="Book Antiqua" panose="02040602050305030304" pitchFamily="18" charset="0"/>
              </a:rPr>
              <a:t>Real and Nonsense words</a:t>
            </a:r>
          </a:p>
          <a:p>
            <a:endParaRPr lang="en-US" dirty="0"/>
          </a:p>
        </p:txBody>
      </p:sp>
    </p:spTree>
    <p:extLst>
      <p:ext uri="{BB962C8B-B14F-4D97-AF65-F5344CB8AC3E}">
        <p14:creationId xmlns:p14="http://schemas.microsoft.com/office/powerpoint/2010/main" val="219045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4715"/>
            <a:ext cx="7315200" cy="741285"/>
          </a:xfrm>
        </p:spPr>
        <p:txBody>
          <a:bodyPr/>
          <a:lstStyle/>
          <a:p>
            <a:r>
              <a:rPr lang="en-US" dirty="0">
                <a:solidFill>
                  <a:srgbClr val="FFC000"/>
                </a:solidFill>
                <a:latin typeface="Book Antiqua" panose="02040602050305030304" pitchFamily="18" charset="0"/>
              </a:rPr>
              <a:t>Define</a:t>
            </a:r>
          </a:p>
        </p:txBody>
      </p:sp>
      <p:sp>
        <p:nvSpPr>
          <p:cNvPr id="3" name="Content Placeholder 2"/>
          <p:cNvSpPr>
            <a:spLocks noGrp="1"/>
          </p:cNvSpPr>
          <p:nvPr>
            <p:ph idx="1"/>
          </p:nvPr>
        </p:nvSpPr>
        <p:spPr>
          <a:xfrm>
            <a:off x="914400" y="2362200"/>
            <a:ext cx="7315200" cy="3539527"/>
          </a:xfrm>
        </p:spPr>
        <p:txBody>
          <a:bodyPr>
            <a:normAutofit/>
          </a:bodyPr>
          <a:lstStyle/>
          <a:p>
            <a:endParaRPr lang="en-US" sz="2800" dirty="0"/>
          </a:p>
          <a:p>
            <a:r>
              <a:rPr lang="en-US" sz="2800" dirty="0">
                <a:latin typeface="Book Antiqua" panose="02040602050305030304" pitchFamily="18" charset="0"/>
              </a:rPr>
              <a:t>Phonics</a:t>
            </a:r>
          </a:p>
          <a:p>
            <a:endParaRPr lang="en-US" sz="2800" dirty="0">
              <a:latin typeface="Book Antiqua" panose="02040602050305030304" pitchFamily="18" charset="0"/>
            </a:endParaRPr>
          </a:p>
          <a:p>
            <a:r>
              <a:rPr lang="en-US" sz="2800" dirty="0">
                <a:latin typeface="Book Antiqua" panose="02040602050305030304" pitchFamily="18" charset="0"/>
              </a:rPr>
              <a:t>Phonemic Awareness</a:t>
            </a:r>
          </a:p>
          <a:p>
            <a:pPr marL="45720" indent="0">
              <a:buNone/>
            </a:pPr>
            <a:endParaRPr lang="en-US" sz="2800" dirty="0">
              <a:latin typeface="Book Antiqua" panose="02040602050305030304" pitchFamily="18" charset="0"/>
            </a:endParaRPr>
          </a:p>
          <a:p>
            <a:r>
              <a:rPr lang="en-US" sz="2800" dirty="0">
                <a:latin typeface="Book Antiqua" panose="02040602050305030304" pitchFamily="18" charset="0"/>
              </a:rPr>
              <a:t>Phonological Awareness</a:t>
            </a:r>
          </a:p>
          <a:p>
            <a:endParaRPr lang="en-US" dirty="0"/>
          </a:p>
        </p:txBody>
      </p:sp>
    </p:spTree>
    <p:extLst>
      <p:ext uri="{BB962C8B-B14F-4D97-AF65-F5344CB8AC3E}">
        <p14:creationId xmlns:p14="http://schemas.microsoft.com/office/powerpoint/2010/main" val="653311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315200" cy="762000"/>
          </a:xfrm>
        </p:spPr>
        <p:txBody>
          <a:bodyPr>
            <a:noAutofit/>
          </a:bodyPr>
          <a:lstStyle/>
          <a:p>
            <a:pPr algn="ctr"/>
            <a:r>
              <a:rPr lang="en-US" sz="4800" b="1" dirty="0">
                <a:solidFill>
                  <a:srgbClr val="FFC000"/>
                </a:solidFill>
                <a:latin typeface="Book Antiqua" panose="02040602050305030304" pitchFamily="18" charset="0"/>
              </a:rPr>
              <a:t>Phonological Awareness</a:t>
            </a:r>
          </a:p>
        </p:txBody>
      </p:sp>
      <p:sp>
        <p:nvSpPr>
          <p:cNvPr id="3" name="TextBox 2"/>
          <p:cNvSpPr txBox="1"/>
          <p:nvPr/>
        </p:nvSpPr>
        <p:spPr>
          <a:xfrm>
            <a:off x="990600" y="1524000"/>
            <a:ext cx="7086600" cy="4801314"/>
          </a:xfrm>
          <a:prstGeom prst="rect">
            <a:avLst/>
          </a:prstGeom>
          <a:noFill/>
        </p:spPr>
        <p:txBody>
          <a:bodyPr wrap="square" rtlCol="0">
            <a:spAutoFit/>
          </a:bodyPr>
          <a:lstStyle/>
          <a:p>
            <a:r>
              <a:rPr lang="en-US" sz="3200" dirty="0">
                <a:latin typeface="Book Antiqua" charset="0"/>
                <a:ea typeface="Book Antiqua" charset="0"/>
                <a:cs typeface="Book Antiqua" charset="0"/>
              </a:rPr>
              <a:t>Levels of PA development</a:t>
            </a:r>
          </a:p>
          <a:p>
            <a:pPr lvl="1"/>
            <a:r>
              <a:rPr lang="en-US" sz="3200" dirty="0">
                <a:latin typeface="Book Antiqua" charset="0"/>
                <a:ea typeface="Book Antiqua" charset="0"/>
                <a:cs typeface="Book Antiqua" charset="0"/>
              </a:rPr>
              <a:t>Continuum; large skills to small</a:t>
            </a:r>
          </a:p>
          <a:p>
            <a:pPr marL="914400" lvl="1" indent="-457200">
              <a:buFont typeface="Wingdings" panose="05000000000000000000" pitchFamily="2" charset="2"/>
              <a:buChar char="ü"/>
            </a:pPr>
            <a:r>
              <a:rPr lang="en-US" sz="3200" dirty="0">
                <a:latin typeface="Book Antiqua" charset="0"/>
                <a:ea typeface="Book Antiqua" charset="0"/>
                <a:cs typeface="Book Antiqua" charset="0"/>
              </a:rPr>
              <a:t>Syllable</a:t>
            </a:r>
          </a:p>
          <a:p>
            <a:pPr lvl="1"/>
            <a:r>
              <a:rPr lang="en-US" sz="3200" dirty="0">
                <a:latin typeface="Book Antiqua" charset="0"/>
                <a:ea typeface="Book Antiqua" charset="0"/>
                <a:cs typeface="Book Antiqua" charset="0"/>
              </a:rPr>
              <a:t>		Basic to Advanced</a:t>
            </a:r>
          </a:p>
          <a:p>
            <a:pPr marL="914400" lvl="1" indent="-457200">
              <a:buFont typeface="Wingdings" panose="05000000000000000000" pitchFamily="2" charset="2"/>
              <a:buChar char="ü"/>
            </a:pPr>
            <a:r>
              <a:rPr lang="en-US" sz="3200" dirty="0">
                <a:latin typeface="Book Antiqua" charset="0"/>
                <a:ea typeface="Book Antiqua" charset="0"/>
                <a:cs typeface="Book Antiqua" charset="0"/>
              </a:rPr>
              <a:t>Onset-Rime</a:t>
            </a:r>
          </a:p>
          <a:p>
            <a:pPr lvl="1"/>
            <a:r>
              <a:rPr lang="en-US" sz="3200" dirty="0">
                <a:latin typeface="Book Antiqua" charset="0"/>
                <a:ea typeface="Book Antiqua" charset="0"/>
                <a:cs typeface="Book Antiqua" charset="0"/>
              </a:rPr>
              <a:t>		Basic to Advanced</a:t>
            </a:r>
          </a:p>
          <a:p>
            <a:pPr marL="914400" lvl="1" indent="-457200">
              <a:buFont typeface="Wingdings" panose="05000000000000000000" pitchFamily="2" charset="2"/>
              <a:buChar char="ü"/>
            </a:pPr>
            <a:r>
              <a:rPr lang="en-US" sz="3200" dirty="0">
                <a:latin typeface="Book Antiqua" charset="0"/>
                <a:ea typeface="Book Antiqua" charset="0"/>
                <a:cs typeface="Book Antiqua" charset="0"/>
              </a:rPr>
              <a:t>Phoneme </a:t>
            </a:r>
          </a:p>
          <a:p>
            <a:pPr lvl="1"/>
            <a:r>
              <a:rPr lang="en-US" sz="3200" dirty="0">
                <a:latin typeface="Book Antiqua" charset="0"/>
                <a:ea typeface="Book Antiqua" charset="0"/>
                <a:cs typeface="Book Antiqua" charset="0"/>
              </a:rPr>
              <a:t>		Basic to Advanced</a:t>
            </a:r>
          </a:p>
          <a:p>
            <a:pPr lvl="1"/>
            <a:r>
              <a:rPr lang="en-US" sz="3200" i="1" dirty="0">
                <a:solidFill>
                  <a:srgbClr val="00B050"/>
                </a:solidFill>
                <a:latin typeface="Book Antiqua" charset="0"/>
                <a:ea typeface="Book Antiqua" charset="0"/>
                <a:cs typeface="Book Antiqua" charset="0"/>
              </a:rPr>
              <a:t>                             </a:t>
            </a:r>
            <a:r>
              <a:rPr lang="en-US" i="1" dirty="0">
                <a:solidFill>
                  <a:srgbClr val="00B050"/>
                </a:solidFill>
                <a:latin typeface="Book Antiqua" charset="0"/>
                <a:ea typeface="Book Antiqua" charset="0"/>
                <a:cs typeface="Book Antiqua" charset="0"/>
              </a:rPr>
              <a:t>Equipped for Reading Success, 2016)</a:t>
            </a:r>
          </a:p>
          <a:p>
            <a:endParaRPr lang="en-US" dirty="0"/>
          </a:p>
        </p:txBody>
      </p:sp>
    </p:spTree>
    <p:extLst>
      <p:ext uri="{BB962C8B-B14F-4D97-AF65-F5344CB8AC3E}">
        <p14:creationId xmlns:p14="http://schemas.microsoft.com/office/powerpoint/2010/main" val="217082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0"/>
            <a:ext cx="6629400" cy="2057400"/>
          </a:xfrm>
        </p:spPr>
        <p:txBody>
          <a:bodyPr anchor="ctr" anchorCtr="0"/>
          <a:lstStyle/>
          <a:p>
            <a:pPr algn="r"/>
            <a:r>
              <a:rPr lang="en-US" b="1" dirty="0"/>
              <a:t> </a:t>
            </a:r>
          </a:p>
        </p:txBody>
      </p:sp>
      <p:pic>
        <p:nvPicPr>
          <p:cNvPr id="4" name="Picture 3" descr="torch-color.png"/>
          <p:cNvPicPr>
            <a:picLocks noChangeAspect="1"/>
          </p:cNvPicPr>
          <p:nvPr/>
        </p:nvPicPr>
        <p:blipFill>
          <a:blip r:embed="rId3" cstate="print"/>
          <a:stretch>
            <a:fillRect/>
          </a:stretch>
        </p:blipFill>
        <p:spPr>
          <a:xfrm>
            <a:off x="457200" y="533400"/>
            <a:ext cx="1295400" cy="5109268"/>
          </a:xfrm>
          <a:prstGeom prst="rect">
            <a:avLst/>
          </a:prstGeom>
        </p:spPr>
      </p:pic>
      <p:sp>
        <p:nvSpPr>
          <p:cNvPr id="5" name="TextBox 4"/>
          <p:cNvSpPr txBox="1"/>
          <p:nvPr/>
        </p:nvSpPr>
        <p:spPr>
          <a:xfrm>
            <a:off x="2286000" y="3124200"/>
            <a:ext cx="6400800" cy="1384995"/>
          </a:xfrm>
          <a:prstGeom prst="rect">
            <a:avLst/>
          </a:prstGeom>
          <a:noFill/>
        </p:spPr>
        <p:txBody>
          <a:bodyPr wrap="square" rtlCol="0">
            <a:spAutoFit/>
          </a:bodyPr>
          <a:lstStyle/>
          <a:p>
            <a:pPr algn="ctr"/>
            <a:endParaRPr lang="en-US" sz="2800" b="1" dirty="0"/>
          </a:p>
          <a:p>
            <a:pPr algn="ctr"/>
            <a:endParaRPr lang="en-US" sz="2800" b="1" i="1" dirty="0"/>
          </a:p>
          <a:p>
            <a:pPr algn="ctr"/>
            <a:endParaRPr lang="en-US" sz="2800" b="1" dirty="0"/>
          </a:p>
        </p:txBody>
      </p:sp>
      <p:sp>
        <p:nvSpPr>
          <p:cNvPr id="7" name="TextBox 6"/>
          <p:cNvSpPr txBox="1"/>
          <p:nvPr/>
        </p:nvSpPr>
        <p:spPr>
          <a:xfrm>
            <a:off x="2286000" y="1524000"/>
            <a:ext cx="6324600" cy="646331"/>
          </a:xfrm>
          <a:prstGeom prst="rect">
            <a:avLst/>
          </a:prstGeom>
          <a:noFill/>
        </p:spPr>
        <p:txBody>
          <a:bodyPr wrap="square" rtlCol="0">
            <a:spAutoFit/>
          </a:bodyPr>
          <a:lstStyle/>
          <a:p>
            <a:pPr algn="ctr"/>
            <a:endParaRPr lang="en-US" sz="3600" dirty="0">
              <a:latin typeface="Book Antiqua"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688" y="990601"/>
            <a:ext cx="5065712" cy="46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47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93" y="18197"/>
            <a:ext cx="7315200" cy="1154097"/>
          </a:xfrm>
        </p:spPr>
        <p:txBody>
          <a:bodyPr>
            <a:normAutofit/>
          </a:bodyPr>
          <a:lstStyle/>
          <a:p>
            <a:pPr algn="ctr"/>
            <a:r>
              <a:rPr lang="en-US" sz="4800" b="1" dirty="0">
                <a:solidFill>
                  <a:srgbClr val="FFC000"/>
                </a:solidFill>
                <a:latin typeface="Book Antiqua" panose="02040602050305030304" pitchFamily="18" charset="0"/>
              </a:rPr>
              <a:t>Developmental Stages</a:t>
            </a:r>
          </a:p>
        </p:txBody>
      </p:sp>
      <p:sp>
        <p:nvSpPr>
          <p:cNvPr id="3" name="Content Placeholder 2"/>
          <p:cNvSpPr>
            <a:spLocks noGrp="1"/>
          </p:cNvSpPr>
          <p:nvPr>
            <p:ph idx="1"/>
          </p:nvPr>
        </p:nvSpPr>
        <p:spPr>
          <a:xfrm>
            <a:off x="914400" y="1371600"/>
            <a:ext cx="7315200" cy="5486399"/>
          </a:xfrm>
        </p:spPr>
        <p:txBody>
          <a:bodyPr>
            <a:normAutofit lnSpcReduction="10000"/>
          </a:bodyPr>
          <a:lstStyle/>
          <a:p>
            <a:pPr marL="45720" indent="0">
              <a:buNone/>
            </a:pPr>
            <a:r>
              <a:rPr lang="en-US" sz="3200" dirty="0">
                <a:latin typeface="Book Antiqua" panose="02040602050305030304" pitchFamily="18" charset="0"/>
              </a:rPr>
              <a:t>Syllable Level (including alliteration and rhyming)</a:t>
            </a:r>
          </a:p>
          <a:p>
            <a:pPr lvl="1">
              <a:buFont typeface="Wingdings" panose="05000000000000000000" pitchFamily="2" charset="2"/>
              <a:buChar char="ü"/>
            </a:pPr>
            <a:r>
              <a:rPr lang="en-US" sz="3200" dirty="0">
                <a:latin typeface="Book Antiqua" panose="02040602050305030304" pitchFamily="18" charset="0"/>
              </a:rPr>
              <a:t>Pre-K to Second Grade</a:t>
            </a:r>
          </a:p>
          <a:p>
            <a:pPr marL="45720" indent="0">
              <a:buNone/>
            </a:pPr>
            <a:r>
              <a:rPr lang="en-US" sz="3200" dirty="0">
                <a:latin typeface="Book Antiqua" panose="02040602050305030304" pitchFamily="18" charset="0"/>
              </a:rPr>
              <a:t>Onset-Rime Level</a:t>
            </a:r>
          </a:p>
          <a:p>
            <a:pPr lvl="1">
              <a:buFont typeface="Wingdings" panose="05000000000000000000" pitchFamily="2" charset="2"/>
              <a:buChar char="ü"/>
            </a:pPr>
            <a:r>
              <a:rPr lang="en-US" sz="3200" dirty="0">
                <a:latin typeface="Book Antiqua" panose="02040602050305030304" pitchFamily="18" charset="0"/>
              </a:rPr>
              <a:t>Late Kindergarten to Second Grade</a:t>
            </a:r>
          </a:p>
          <a:p>
            <a:pPr marL="45720" indent="0">
              <a:buNone/>
            </a:pPr>
            <a:r>
              <a:rPr lang="en-US" sz="3200" dirty="0">
                <a:latin typeface="Book Antiqua" panose="02040602050305030304" pitchFamily="18" charset="0"/>
              </a:rPr>
              <a:t>Basic Phoneme Level</a:t>
            </a:r>
          </a:p>
          <a:p>
            <a:pPr lvl="1">
              <a:buFont typeface="Wingdings" panose="05000000000000000000" pitchFamily="2" charset="2"/>
              <a:buChar char="ü"/>
            </a:pPr>
            <a:r>
              <a:rPr lang="en-US" sz="3200" dirty="0">
                <a:latin typeface="Book Antiqua" panose="02040602050305030304" pitchFamily="18" charset="0"/>
              </a:rPr>
              <a:t>Early Second to Fourth (or Never) </a:t>
            </a:r>
          </a:p>
          <a:p>
            <a:pPr marL="45720" indent="0">
              <a:buNone/>
            </a:pPr>
            <a:r>
              <a:rPr lang="en-US" sz="3200" dirty="0">
                <a:latin typeface="Book Antiqua" panose="02040602050305030304" pitchFamily="18" charset="0"/>
              </a:rPr>
              <a:t>Advanced Phoneme Level</a:t>
            </a:r>
          </a:p>
          <a:p>
            <a:pPr lvl="1">
              <a:buFont typeface="Wingdings" panose="05000000000000000000" pitchFamily="2" charset="2"/>
              <a:buChar char="ü"/>
            </a:pPr>
            <a:r>
              <a:rPr lang="en-US" sz="3200" dirty="0">
                <a:latin typeface="Book Antiqua" panose="02040602050305030304" pitchFamily="18" charset="0"/>
              </a:rPr>
              <a:t>Often Never</a:t>
            </a:r>
            <a:r>
              <a:rPr lang="en-US" sz="2800" dirty="0">
                <a:latin typeface="Book Antiqua" panose="02040602050305030304" pitchFamily="18" charset="0"/>
              </a:rPr>
              <a:t>	</a:t>
            </a:r>
            <a:r>
              <a:rPr lang="en-US" dirty="0">
                <a:latin typeface="Book Antiqua" panose="02040602050305030304" pitchFamily="18" charset="0"/>
              </a:rPr>
              <a:t>	</a:t>
            </a:r>
          </a:p>
          <a:p>
            <a:pPr marL="320040" lvl="1" indent="0">
              <a:buNone/>
            </a:pPr>
            <a:r>
              <a:rPr lang="en-US" i="1" dirty="0">
                <a:solidFill>
                  <a:srgbClr val="3D9833"/>
                </a:solidFill>
                <a:latin typeface="Book Antiqua" panose="02040602050305030304" pitchFamily="18" charset="0"/>
              </a:rPr>
              <a:t>                                                          (Equipped for Reading Success, 2016)</a:t>
            </a:r>
          </a:p>
          <a:p>
            <a:endParaRPr lang="en-US" dirty="0"/>
          </a:p>
        </p:txBody>
      </p:sp>
    </p:spTree>
    <p:extLst>
      <p:ext uri="{BB962C8B-B14F-4D97-AF65-F5344CB8AC3E}">
        <p14:creationId xmlns:p14="http://schemas.microsoft.com/office/powerpoint/2010/main" val="232925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315200" cy="1154097"/>
          </a:xfrm>
        </p:spPr>
        <p:txBody>
          <a:bodyPr>
            <a:normAutofit/>
          </a:bodyPr>
          <a:lstStyle/>
          <a:p>
            <a:pPr algn="ctr"/>
            <a:r>
              <a:rPr lang="en-US" sz="6600" dirty="0">
                <a:solidFill>
                  <a:srgbClr val="FFC000"/>
                </a:solidFill>
              </a:rPr>
              <a:t>Let’s Try This!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981200"/>
            <a:ext cx="5181599" cy="4038600"/>
          </a:xfrm>
        </p:spPr>
      </p:pic>
    </p:spTree>
    <p:extLst>
      <p:ext uri="{BB962C8B-B14F-4D97-AF65-F5344CB8AC3E}">
        <p14:creationId xmlns:p14="http://schemas.microsoft.com/office/powerpoint/2010/main" val="3095774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077200" cy="1066799"/>
          </a:xfrm>
        </p:spPr>
        <p:txBody>
          <a:bodyPr>
            <a:normAutofit/>
          </a:bodyPr>
          <a:lstStyle/>
          <a:p>
            <a:pPr algn="ctr"/>
            <a:r>
              <a:rPr lang="en-US" sz="4800" b="1" dirty="0">
                <a:solidFill>
                  <a:srgbClr val="FFC000"/>
                </a:solidFill>
                <a:latin typeface="Book Antiqua" panose="02040602050305030304" pitchFamily="18" charset="0"/>
              </a:rPr>
              <a:t>What’s Next?</a:t>
            </a:r>
          </a:p>
        </p:txBody>
      </p:sp>
      <p:sp>
        <p:nvSpPr>
          <p:cNvPr id="3" name="Content Placeholder 2"/>
          <p:cNvSpPr>
            <a:spLocks noGrp="1"/>
          </p:cNvSpPr>
          <p:nvPr>
            <p:ph idx="1"/>
          </p:nvPr>
        </p:nvSpPr>
        <p:spPr>
          <a:xfrm>
            <a:off x="838200" y="1143000"/>
            <a:ext cx="7315200" cy="5410200"/>
          </a:xfrm>
        </p:spPr>
        <p:txBody>
          <a:bodyPr>
            <a:normAutofit/>
          </a:bodyPr>
          <a:lstStyle/>
          <a:p>
            <a:pPr marL="45720" indent="0">
              <a:buNone/>
            </a:pPr>
            <a:r>
              <a:rPr lang="en-US" sz="2800" i="1" dirty="0">
                <a:latin typeface="Book Antiqua" panose="02040602050305030304" pitchFamily="18" charset="0"/>
              </a:rPr>
              <a:t>Explicit and Systematic</a:t>
            </a:r>
          </a:p>
          <a:p>
            <a:pPr>
              <a:buFont typeface="Wingdings" panose="05000000000000000000" pitchFamily="2" charset="2"/>
              <a:buChar char="ü"/>
            </a:pPr>
            <a:r>
              <a:rPr lang="en-US" sz="2400" dirty="0">
                <a:latin typeface="Book Antiqua" panose="02040602050305030304" pitchFamily="18" charset="0"/>
              </a:rPr>
              <a:t>Phonics </a:t>
            </a:r>
          </a:p>
          <a:p>
            <a:pPr marL="45720" indent="0">
              <a:buNone/>
            </a:pPr>
            <a:r>
              <a:rPr lang="en-US" dirty="0">
                <a:latin typeface="Book Antiqua" panose="02040602050305030304" pitchFamily="18" charset="0"/>
              </a:rPr>
              <a:t>	Introduction of letters to the sounds already taught</a:t>
            </a:r>
          </a:p>
          <a:p>
            <a:pPr marL="45720" indent="0">
              <a:buNone/>
            </a:pPr>
            <a:endParaRPr lang="en-US" dirty="0">
              <a:latin typeface="Book Antiqua" panose="02040602050305030304" pitchFamily="18" charset="0"/>
            </a:endParaRPr>
          </a:p>
          <a:p>
            <a:pPr>
              <a:buFont typeface="Wingdings" panose="05000000000000000000" pitchFamily="2" charset="2"/>
              <a:buChar char="ü"/>
            </a:pPr>
            <a:r>
              <a:rPr lang="en-US" sz="2400" dirty="0">
                <a:latin typeface="Book Antiqua" panose="02040602050305030304" pitchFamily="18" charset="0"/>
              </a:rPr>
              <a:t>Syllable Patterns</a:t>
            </a:r>
          </a:p>
          <a:p>
            <a:pPr marL="45720" indent="0">
              <a:buNone/>
            </a:pPr>
            <a:r>
              <a:rPr lang="en-US" dirty="0">
                <a:latin typeface="Book Antiqua" panose="02040602050305030304" pitchFamily="18" charset="0"/>
              </a:rPr>
              <a:t>	Closed </a:t>
            </a:r>
          </a:p>
          <a:p>
            <a:pPr marL="45720" indent="0">
              <a:buNone/>
            </a:pPr>
            <a:r>
              <a:rPr lang="en-US" dirty="0">
                <a:latin typeface="Book Antiqua" panose="02040602050305030304" pitchFamily="18" charset="0"/>
              </a:rPr>
              <a:t>	Open</a:t>
            </a:r>
          </a:p>
          <a:p>
            <a:pPr marL="45720" indent="0">
              <a:buNone/>
            </a:pPr>
            <a:r>
              <a:rPr lang="en-US" dirty="0">
                <a:latin typeface="Book Antiqua" panose="02040602050305030304" pitchFamily="18" charset="0"/>
              </a:rPr>
              <a:t>	Consonant –le </a:t>
            </a:r>
          </a:p>
          <a:p>
            <a:pPr marL="45720" indent="0">
              <a:buNone/>
            </a:pPr>
            <a:r>
              <a:rPr lang="en-US" dirty="0">
                <a:latin typeface="Book Antiqua" panose="02040602050305030304" pitchFamily="18" charset="0"/>
              </a:rPr>
              <a:t>	Silent –e (six reasons)</a:t>
            </a:r>
          </a:p>
          <a:p>
            <a:pPr marL="45720" indent="0">
              <a:buNone/>
            </a:pPr>
            <a:r>
              <a:rPr lang="en-US" dirty="0">
                <a:latin typeface="Book Antiqua" panose="02040602050305030304" pitchFamily="18" charset="0"/>
              </a:rPr>
              <a:t>	Vowel Team </a:t>
            </a:r>
          </a:p>
          <a:p>
            <a:pPr marL="45720" indent="0">
              <a:buNone/>
            </a:pPr>
            <a:r>
              <a:rPr lang="en-US" dirty="0">
                <a:latin typeface="Book Antiqua" panose="02040602050305030304" pitchFamily="18" charset="0"/>
              </a:rPr>
              <a:t>	Vowel –r</a:t>
            </a:r>
          </a:p>
          <a:p>
            <a:pPr marL="45720" indent="0">
              <a:buNone/>
            </a:pPr>
            <a:endParaRPr lang="en-US" dirty="0">
              <a:latin typeface="Book Antiqua" panose="02040602050305030304" pitchFamily="18" charset="0"/>
            </a:endParaRPr>
          </a:p>
          <a:p>
            <a:pPr marL="45720" indent="0">
              <a:buNone/>
            </a:pPr>
            <a:r>
              <a:rPr lang="en-US" sz="2400" dirty="0">
                <a:latin typeface="Book Antiqua" panose="02040602050305030304" pitchFamily="18" charset="0"/>
              </a:rPr>
              <a:t>	</a:t>
            </a:r>
          </a:p>
        </p:txBody>
      </p:sp>
    </p:spTree>
    <p:extLst>
      <p:ext uri="{BB962C8B-B14F-4D97-AF65-F5344CB8AC3E}">
        <p14:creationId xmlns:p14="http://schemas.microsoft.com/office/powerpoint/2010/main" val="94934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1"/>
            <a:ext cx="7315200" cy="5471160"/>
          </a:xfrm>
        </p:spPr>
        <p:txBody>
          <a:bodyPr>
            <a:normAutofit lnSpcReduction="10000"/>
          </a:bodyPr>
          <a:lstStyle/>
          <a:p>
            <a:pPr>
              <a:buFont typeface="Wingdings" panose="05000000000000000000" pitchFamily="2" charset="2"/>
              <a:buChar char="ü"/>
            </a:pPr>
            <a:r>
              <a:rPr lang="en-US" sz="2400" dirty="0">
                <a:latin typeface="Book Antiqua" panose="02040602050305030304" pitchFamily="18" charset="0"/>
              </a:rPr>
              <a:t>Morphology</a:t>
            </a:r>
          </a:p>
          <a:p>
            <a:pPr marL="45720" indent="0">
              <a:buNone/>
            </a:pPr>
            <a:r>
              <a:rPr lang="en-US" dirty="0">
                <a:latin typeface="Book Antiqua" panose="02040602050305030304" pitchFamily="18" charset="0"/>
              </a:rPr>
              <a:t>	Smallest units of meaning; prefixes, bases, suffixes </a:t>
            </a:r>
          </a:p>
          <a:p>
            <a:pPr>
              <a:buFont typeface="Wingdings" panose="05000000000000000000" pitchFamily="2" charset="2"/>
              <a:buChar char="ü"/>
            </a:pPr>
            <a:r>
              <a:rPr lang="en-US" sz="2400" dirty="0">
                <a:latin typeface="Book Antiqua" panose="02040602050305030304" pitchFamily="18" charset="0"/>
              </a:rPr>
              <a:t>Spelling</a:t>
            </a:r>
          </a:p>
          <a:p>
            <a:pPr marL="320040" lvl="1" indent="0">
              <a:buNone/>
            </a:pPr>
            <a:r>
              <a:rPr lang="en-US" sz="2200" dirty="0">
                <a:latin typeface="Book Antiqua" panose="02040602050305030304" pitchFamily="18" charset="0"/>
              </a:rPr>
              <a:t>	</a:t>
            </a:r>
            <a:r>
              <a:rPr lang="en-US" sz="2000" dirty="0">
                <a:latin typeface="Book Antiqua" panose="02040602050305030304" pitchFamily="18" charset="0"/>
              </a:rPr>
              <a:t>Letter and sounds come together in consistent patterns for pronunciation and meaning</a:t>
            </a:r>
          </a:p>
          <a:p>
            <a:pPr marL="320040" lvl="1" indent="0">
              <a:buNone/>
            </a:pPr>
            <a:endParaRPr lang="en-US" sz="2000" dirty="0">
              <a:latin typeface="Book Antiqua" panose="02040602050305030304" pitchFamily="18" charset="0"/>
            </a:endParaRPr>
          </a:p>
          <a:p>
            <a:pPr marL="320040" lvl="1" indent="0">
              <a:buNone/>
            </a:pPr>
            <a:r>
              <a:rPr lang="en-US" sz="2000" dirty="0">
                <a:solidFill>
                  <a:srgbClr val="FFC000"/>
                </a:solidFill>
                <a:latin typeface="Book Antiqua" panose="02040602050305030304" pitchFamily="18" charset="0"/>
              </a:rPr>
              <a:t>	Taught in combination with phonics/reading, not as separate memorization tasks</a:t>
            </a:r>
          </a:p>
          <a:p>
            <a:pPr marL="320040" lvl="1" indent="0" algn="r">
              <a:buNone/>
            </a:pPr>
            <a:r>
              <a:rPr lang="en-US" sz="1600" i="1" dirty="0">
                <a:solidFill>
                  <a:srgbClr val="92D050"/>
                </a:solidFill>
                <a:latin typeface="Book Antiqua" panose="02040602050305030304" pitchFamily="18" charset="0"/>
              </a:rPr>
              <a:t>(Henry, 2010)</a:t>
            </a:r>
          </a:p>
          <a:p>
            <a:pPr marL="320040" lvl="1" indent="0">
              <a:buNone/>
            </a:pPr>
            <a:endParaRPr lang="en-US" sz="2800" dirty="0">
              <a:latin typeface="Book Antiqua" panose="02040602050305030304" pitchFamily="18" charset="0"/>
            </a:endParaRPr>
          </a:p>
          <a:p>
            <a:pPr lvl="1">
              <a:buFont typeface="Wingdings" panose="05000000000000000000" pitchFamily="2" charset="2"/>
              <a:buChar char="ü"/>
            </a:pPr>
            <a:r>
              <a:rPr lang="en-US" sz="2400" dirty="0">
                <a:latin typeface="Book Antiqua" panose="02040602050305030304" pitchFamily="18" charset="0"/>
              </a:rPr>
              <a:t>Irregular Words</a:t>
            </a:r>
          </a:p>
          <a:p>
            <a:pPr marL="320040" lvl="1" indent="0">
              <a:buNone/>
            </a:pPr>
            <a:r>
              <a:rPr lang="en-US" sz="2000" dirty="0">
                <a:latin typeface="Book Antiqua" panose="02040602050305030304" pitchFamily="18" charset="0"/>
              </a:rPr>
              <a:t>	unexpected letters for sounds (said, friend)</a:t>
            </a:r>
          </a:p>
          <a:p>
            <a:pPr marL="320040" lvl="1" indent="0">
              <a:buNone/>
            </a:pPr>
            <a:r>
              <a:rPr lang="en-US" sz="2000" dirty="0">
                <a:latin typeface="Book Antiqua" panose="02040602050305030304" pitchFamily="18" charset="0"/>
              </a:rPr>
              <a:t>	word origin (one, once, two)</a:t>
            </a:r>
          </a:p>
          <a:p>
            <a:pPr marL="320040" lvl="1" indent="0">
              <a:buNone/>
            </a:pPr>
            <a:r>
              <a:rPr lang="en-US" sz="2000" dirty="0">
                <a:latin typeface="Book Antiqua" panose="02040602050305030304" pitchFamily="18" charset="0"/>
              </a:rPr>
              <a:t>	https://www.youtube.com/watch?v=0mbuwZK0lr8</a:t>
            </a:r>
          </a:p>
          <a:p>
            <a:pPr marL="320040" lvl="1" indent="0">
              <a:buNone/>
            </a:pPr>
            <a:r>
              <a:rPr lang="en-US" sz="2000" dirty="0">
                <a:latin typeface="Book Antiqua" panose="02040602050305030304" pitchFamily="18" charset="0"/>
              </a:rPr>
              <a:t>	</a:t>
            </a:r>
          </a:p>
          <a:p>
            <a:pPr marL="320040" lvl="1" indent="0" algn="r">
              <a:buNone/>
            </a:pPr>
            <a:endParaRPr lang="en-US" sz="1600" i="1" dirty="0">
              <a:solidFill>
                <a:srgbClr val="00B050"/>
              </a:solidFill>
              <a:latin typeface="Book Antiqua" panose="02040602050305030304" pitchFamily="18" charset="0"/>
            </a:endParaRPr>
          </a:p>
          <a:p>
            <a:pPr marL="320040" lvl="1" indent="0" algn="r">
              <a:buNone/>
            </a:pPr>
            <a:endParaRPr lang="en-US" sz="1600" i="1" dirty="0">
              <a:solidFill>
                <a:srgbClr val="00B050"/>
              </a:solidFill>
              <a:latin typeface="Book Antiqua" panose="02040602050305030304" pitchFamily="18" charset="0"/>
            </a:endParaRPr>
          </a:p>
          <a:p>
            <a:pPr marL="320040" lvl="1" indent="0" algn="r">
              <a:buNone/>
            </a:pPr>
            <a:endParaRPr lang="en-US" sz="1600" i="1" dirty="0">
              <a:solidFill>
                <a:srgbClr val="00B050"/>
              </a:solidFill>
              <a:latin typeface="Book Antiqua" panose="02040602050305030304" pitchFamily="18" charset="0"/>
            </a:endParaRPr>
          </a:p>
          <a:p>
            <a:pPr marL="320040" lvl="1" indent="0" algn="r">
              <a:buNone/>
            </a:pPr>
            <a:endParaRPr lang="en-US" sz="1600" i="1" dirty="0">
              <a:solidFill>
                <a:srgbClr val="00B050"/>
              </a:solidFill>
              <a:latin typeface="Book Antiqua" panose="02040602050305030304" pitchFamily="18" charset="0"/>
            </a:endParaRPr>
          </a:p>
          <a:p>
            <a:pPr marL="320040" lvl="1" indent="0" algn="r">
              <a:buNone/>
            </a:pPr>
            <a:endParaRPr lang="en-US" sz="1600" i="1" dirty="0">
              <a:solidFill>
                <a:srgbClr val="00B050"/>
              </a:solidFill>
              <a:latin typeface="Book Antiqua" panose="02040602050305030304" pitchFamily="18" charset="0"/>
            </a:endParaRPr>
          </a:p>
          <a:p>
            <a:pPr marL="320040" lvl="1" indent="0" algn="r">
              <a:buNone/>
            </a:pPr>
            <a:endParaRPr lang="en-US" sz="1600" i="1" dirty="0">
              <a:solidFill>
                <a:srgbClr val="00B050"/>
              </a:solidFill>
              <a:latin typeface="Book Antiqua" panose="02040602050305030304" pitchFamily="18" charset="0"/>
            </a:endParaRPr>
          </a:p>
          <a:p>
            <a:pPr marL="320040" lvl="1" indent="0" algn="r">
              <a:buNone/>
            </a:pPr>
            <a:endParaRPr lang="en-US" sz="1600" i="1" dirty="0">
              <a:solidFill>
                <a:srgbClr val="00B050"/>
              </a:solidFill>
              <a:latin typeface="Book Antiqua" panose="02040602050305030304" pitchFamily="18" charset="0"/>
            </a:endParaRPr>
          </a:p>
        </p:txBody>
      </p:sp>
    </p:spTree>
    <p:extLst>
      <p:ext uri="{BB962C8B-B14F-4D97-AF65-F5344CB8AC3E}">
        <p14:creationId xmlns:p14="http://schemas.microsoft.com/office/powerpoint/2010/main" val="1858562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914399"/>
          </a:xfrm>
        </p:spPr>
        <p:txBody>
          <a:bodyPr>
            <a:normAutofit/>
          </a:bodyPr>
          <a:lstStyle/>
          <a:p>
            <a:r>
              <a:rPr lang="en-US" sz="4800" b="1" dirty="0">
                <a:solidFill>
                  <a:srgbClr val="FFC000"/>
                </a:solidFill>
                <a:latin typeface="Book Antiqua" panose="02040602050305030304" pitchFamily="18" charset="0"/>
              </a:rPr>
              <a:t>What about Etymology?</a:t>
            </a:r>
          </a:p>
        </p:txBody>
      </p:sp>
      <p:sp>
        <p:nvSpPr>
          <p:cNvPr id="3" name="Content Placeholder 2"/>
          <p:cNvSpPr>
            <a:spLocks noGrp="1"/>
          </p:cNvSpPr>
          <p:nvPr>
            <p:ph idx="1"/>
          </p:nvPr>
        </p:nvSpPr>
        <p:spPr>
          <a:xfrm>
            <a:off x="914400" y="1447801"/>
            <a:ext cx="8001000" cy="4861560"/>
          </a:xfrm>
        </p:spPr>
        <p:txBody>
          <a:bodyPr>
            <a:normAutofit/>
          </a:bodyPr>
          <a:lstStyle/>
          <a:p>
            <a:pPr marL="320040" lvl="1" indent="0">
              <a:buNone/>
            </a:pPr>
            <a:endParaRPr lang="en-US" sz="3600" dirty="0">
              <a:latin typeface="Book Antiqua" panose="02040602050305030304" pitchFamily="18" charset="0"/>
            </a:endParaRPr>
          </a:p>
          <a:p>
            <a:pPr marL="320040" lvl="1" indent="0">
              <a:buNone/>
            </a:pPr>
            <a:r>
              <a:rPr lang="en-US" sz="3600" dirty="0">
                <a:latin typeface="Book Antiqua" panose="02040602050305030304" pitchFamily="18" charset="0"/>
              </a:rPr>
              <a:t>Explore Greek and Latin Roots</a:t>
            </a:r>
          </a:p>
          <a:p>
            <a:pPr marL="320040" lvl="1" indent="0">
              <a:buNone/>
            </a:pPr>
            <a:endParaRPr lang="en-US" sz="2600" dirty="0">
              <a:latin typeface="Book Antiqua" panose="02040602050305030304" pitchFamily="18" charset="0"/>
            </a:endParaRPr>
          </a:p>
          <a:p>
            <a:pPr marL="320040" lvl="1" indent="0">
              <a:buNone/>
            </a:pPr>
            <a:r>
              <a:rPr lang="en-US" sz="3200" dirty="0">
                <a:solidFill>
                  <a:srgbClr val="FFC000"/>
                </a:solidFill>
                <a:latin typeface="Book Antiqua" panose="02040602050305030304" pitchFamily="18" charset="0"/>
              </a:rPr>
              <a:t>Sources:</a:t>
            </a:r>
            <a:r>
              <a:rPr lang="en-US" sz="3200" dirty="0">
                <a:latin typeface="Book Antiqua" panose="02040602050305030304" pitchFamily="18" charset="0"/>
              </a:rPr>
              <a:t> Word Works and Real Spelling</a:t>
            </a:r>
          </a:p>
          <a:p>
            <a:pPr marL="320040" lvl="1" indent="0">
              <a:buNone/>
            </a:pPr>
            <a:r>
              <a:rPr lang="en-US" sz="3200" dirty="0">
                <a:latin typeface="Book Antiqua" panose="02040602050305030304" pitchFamily="18" charset="0"/>
              </a:rPr>
              <a:t>	wordworkskingston.com</a:t>
            </a:r>
          </a:p>
          <a:p>
            <a:pPr marL="320040" lvl="1" indent="0">
              <a:buNone/>
            </a:pPr>
            <a:r>
              <a:rPr lang="en-US" sz="3200" dirty="0">
                <a:latin typeface="Book Antiqua" panose="02040602050305030304" pitchFamily="18" charset="0"/>
              </a:rPr>
              <a:t>	realspelling.fr</a:t>
            </a:r>
          </a:p>
          <a:p>
            <a:pPr marL="320040" lvl="1" indent="0">
              <a:buNone/>
            </a:pPr>
            <a:r>
              <a:rPr lang="en-US" sz="3200" dirty="0">
                <a:latin typeface="Book Antiqua" panose="02040602050305030304" pitchFamily="18" charset="0"/>
              </a:rPr>
              <a:t>Word Origin</a:t>
            </a:r>
          </a:p>
          <a:p>
            <a:pPr marL="320040" lvl="1" indent="0">
              <a:buNone/>
            </a:pPr>
            <a:r>
              <a:rPr lang="en-US" sz="3200" dirty="0">
                <a:latin typeface="Book Antiqua" panose="02040602050305030304" pitchFamily="18" charset="0"/>
              </a:rPr>
              <a:t>	etyomonline.com</a:t>
            </a:r>
          </a:p>
        </p:txBody>
      </p:sp>
    </p:spTree>
    <p:extLst>
      <p:ext uri="{BB962C8B-B14F-4D97-AF65-F5344CB8AC3E}">
        <p14:creationId xmlns:p14="http://schemas.microsoft.com/office/powerpoint/2010/main" val="571525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47800"/>
            <a:ext cx="6520546" cy="3886200"/>
          </a:xfrm>
        </p:spPr>
      </p:pic>
    </p:spTree>
    <p:extLst>
      <p:ext uri="{BB962C8B-B14F-4D97-AF65-F5344CB8AC3E}">
        <p14:creationId xmlns:p14="http://schemas.microsoft.com/office/powerpoint/2010/main" val="14553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04" y="590639"/>
            <a:ext cx="7315200" cy="761999"/>
          </a:xfrm>
        </p:spPr>
        <p:txBody>
          <a:bodyPr>
            <a:noAutofit/>
          </a:bodyPr>
          <a:lstStyle/>
          <a:p>
            <a:pPr algn="ctr"/>
            <a:r>
              <a:rPr lang="en-US" sz="4800" b="1" dirty="0">
                <a:solidFill>
                  <a:srgbClr val="FFC000"/>
                </a:solidFill>
                <a:latin typeface="Book Antiqua" panose="02040602050305030304" pitchFamily="18" charset="0"/>
                <a:cs typeface="Arial" panose="020B0604020202020204" pitchFamily="34" charset="0"/>
              </a:rPr>
              <a:t>Goal      Reading by Sight</a:t>
            </a:r>
            <a:endParaRPr lang="en-US" sz="4800" b="1" dirty="0">
              <a:solidFill>
                <a:srgbClr val="FFC000"/>
              </a:solidFill>
              <a:latin typeface="Book Antiqua" panose="02040602050305030304" pitchFamily="18" charset="0"/>
            </a:endParaRPr>
          </a:p>
        </p:txBody>
      </p:sp>
      <p:sp>
        <p:nvSpPr>
          <p:cNvPr id="3" name="Content Placeholder 2"/>
          <p:cNvSpPr>
            <a:spLocks noGrp="1"/>
          </p:cNvSpPr>
          <p:nvPr>
            <p:ph idx="1"/>
          </p:nvPr>
        </p:nvSpPr>
        <p:spPr>
          <a:xfrm>
            <a:off x="685800" y="1745094"/>
            <a:ext cx="7315200" cy="5090160"/>
          </a:xfrm>
        </p:spPr>
        <p:txBody>
          <a:bodyPr/>
          <a:lstStyle/>
          <a:p>
            <a:pPr marL="45720" indent="0">
              <a:buNone/>
            </a:pPr>
            <a:r>
              <a:rPr lang="en-US" sz="3600" dirty="0">
                <a:latin typeface="Book Antiqua" panose="02040602050305030304" pitchFamily="18" charset="0"/>
              </a:rPr>
              <a:t>Sight </a:t>
            </a:r>
            <a:r>
              <a:rPr lang="en-US" sz="3600" b="1" dirty="0">
                <a:latin typeface="Book Antiqua" panose="02040602050305030304" pitchFamily="18" charset="0"/>
              </a:rPr>
              <a:t>Word</a:t>
            </a:r>
          </a:p>
          <a:p>
            <a:pPr lvl="1">
              <a:buFont typeface="Wingdings" panose="05000000000000000000" pitchFamily="2" charset="2"/>
              <a:buChar char="ü"/>
            </a:pPr>
            <a:r>
              <a:rPr lang="en-US" sz="3300" dirty="0">
                <a:latin typeface="Book Antiqua" panose="02040602050305030304" pitchFamily="18" charset="0"/>
              </a:rPr>
              <a:t>Familiar word that is recognized instantly, automatically, effortlessly</a:t>
            </a:r>
          </a:p>
          <a:p>
            <a:pPr marL="45720" indent="0">
              <a:buNone/>
            </a:pPr>
            <a:r>
              <a:rPr lang="en-US" sz="3600" dirty="0">
                <a:latin typeface="Book Antiqua" panose="02040602050305030304" pitchFamily="18" charset="0"/>
              </a:rPr>
              <a:t>Sight </a:t>
            </a:r>
            <a:r>
              <a:rPr lang="en-US" sz="3600" b="1" dirty="0">
                <a:latin typeface="Book Antiqua" panose="02040602050305030304" pitchFamily="18" charset="0"/>
              </a:rPr>
              <a:t>Vocabulary</a:t>
            </a:r>
          </a:p>
          <a:p>
            <a:pPr lvl="1">
              <a:buFont typeface="Wingdings" panose="05000000000000000000" pitchFamily="2" charset="2"/>
              <a:buChar char="ü"/>
            </a:pPr>
            <a:r>
              <a:rPr lang="en-US" sz="3300" dirty="0">
                <a:latin typeface="Book Antiqua" panose="02040602050305030304" pitchFamily="18" charset="0"/>
              </a:rPr>
              <a:t>All the words we know instantly and automatically</a:t>
            </a:r>
          </a:p>
          <a:p>
            <a:pPr lvl="1"/>
            <a:endParaRPr lang="en-US" sz="3300" dirty="0">
              <a:latin typeface="Book Antiqua" panose="02040602050305030304" pitchFamily="18" charset="0"/>
            </a:endParaRPr>
          </a:p>
          <a:p>
            <a:pPr marL="0" indent="0">
              <a:buNone/>
            </a:pPr>
            <a:r>
              <a:rPr lang="en-US" sz="1800" dirty="0">
                <a:latin typeface="Book Antiqua" panose="02040602050305030304" pitchFamily="18" charset="0"/>
              </a:rPr>
              <a:t>				</a:t>
            </a:r>
            <a:r>
              <a:rPr lang="en-US" sz="1800" i="1" dirty="0">
                <a:solidFill>
                  <a:srgbClr val="3D9833"/>
                </a:solidFill>
                <a:latin typeface="Book Antiqua" panose="02040602050305030304" pitchFamily="18" charset="0"/>
              </a:rPr>
              <a:t>(Equipped for Reading Success, p.27)</a:t>
            </a:r>
          </a:p>
        </p:txBody>
      </p:sp>
      <p:sp>
        <p:nvSpPr>
          <p:cNvPr id="7" name="Right Arrow 6"/>
          <p:cNvSpPr/>
          <p:nvPr/>
        </p:nvSpPr>
        <p:spPr>
          <a:xfrm>
            <a:off x="2209800" y="819238"/>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06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dirty="0">
                <a:solidFill>
                  <a:srgbClr val="FFC000"/>
                </a:solidFill>
                <a:latin typeface="Book Antiqua" panose="02040602050305030304" pitchFamily="18" charset="0"/>
              </a:rPr>
              <a:t>Screening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971800"/>
            <a:ext cx="4762500" cy="2981325"/>
          </a:xfrm>
          <a:prstGeom prst="rect">
            <a:avLst/>
          </a:prstGeom>
        </p:spPr>
      </p:pic>
    </p:spTree>
    <p:extLst>
      <p:ext uri="{BB962C8B-B14F-4D97-AF65-F5344CB8AC3E}">
        <p14:creationId xmlns:p14="http://schemas.microsoft.com/office/powerpoint/2010/main" val="340973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1"/>
            <a:ext cx="7315200" cy="914399"/>
          </a:xfrm>
        </p:spPr>
        <p:txBody>
          <a:bodyPr>
            <a:noAutofit/>
          </a:bodyPr>
          <a:lstStyle/>
          <a:p>
            <a:r>
              <a:rPr lang="en-US" sz="6000" b="1" dirty="0">
                <a:solidFill>
                  <a:srgbClr val="FFC000"/>
                </a:solidFill>
                <a:latin typeface="Book Antiqua" panose="02040602050305030304" pitchFamily="18" charset="0"/>
                <a:cs typeface="Arial" panose="020B0604020202020204" pitchFamily="34" charset="0"/>
              </a:rPr>
              <a:t>Screening Skills</a:t>
            </a:r>
            <a:endParaRPr lang="en-US" sz="6000" b="1" dirty="0">
              <a:solidFill>
                <a:srgbClr val="FFC000"/>
              </a:solidFill>
              <a:latin typeface="Book Antiqua" panose="02040602050305030304" pitchFamily="18" charset="0"/>
            </a:endParaRPr>
          </a:p>
        </p:txBody>
      </p:sp>
      <p:sp>
        <p:nvSpPr>
          <p:cNvPr id="3" name="Content Placeholder 2"/>
          <p:cNvSpPr>
            <a:spLocks noGrp="1"/>
          </p:cNvSpPr>
          <p:nvPr>
            <p:ph idx="1"/>
          </p:nvPr>
        </p:nvSpPr>
        <p:spPr>
          <a:xfrm>
            <a:off x="914400" y="1676401"/>
            <a:ext cx="7315200" cy="4632960"/>
          </a:xfrm>
        </p:spPr>
        <p:txBody>
          <a:bodyPr>
            <a:normAutofit lnSpcReduction="10000"/>
          </a:bodyPr>
          <a:lstStyle/>
          <a:p>
            <a:pPr marL="45720" indent="0">
              <a:buNone/>
            </a:pPr>
            <a:r>
              <a:rPr lang="en-US" sz="3200" dirty="0">
                <a:latin typeface="Book Antiqua" charset="0"/>
                <a:ea typeface="Book Antiqua" charset="0"/>
                <a:cs typeface="Book Antiqua" charset="0"/>
              </a:rPr>
              <a:t>Universal K-3 </a:t>
            </a:r>
          </a:p>
          <a:p>
            <a:pPr>
              <a:buFont typeface="Wingdings" panose="05000000000000000000" pitchFamily="2" charset="2"/>
              <a:buChar char="ü"/>
            </a:pPr>
            <a:r>
              <a:rPr lang="en-US" sz="3200" dirty="0">
                <a:latin typeface="Book Antiqua" charset="0"/>
                <a:ea typeface="Book Antiqua" charset="0"/>
                <a:cs typeface="Book Antiqua" charset="0"/>
              </a:rPr>
              <a:t>Phonological Awareness</a:t>
            </a:r>
          </a:p>
          <a:p>
            <a:pPr lvl="1">
              <a:buFont typeface="Wingdings" panose="05000000000000000000" pitchFamily="2" charset="2"/>
              <a:buChar char="ü"/>
            </a:pPr>
            <a:r>
              <a:rPr lang="en-US" sz="3200" dirty="0">
                <a:latin typeface="Book Antiqua" charset="0"/>
                <a:ea typeface="Book Antiqua" charset="0"/>
                <a:cs typeface="Book Antiqua" charset="0"/>
              </a:rPr>
              <a:t>RAN</a:t>
            </a:r>
          </a:p>
          <a:p>
            <a:pPr lvl="1">
              <a:buFont typeface="Wingdings" panose="05000000000000000000" pitchFamily="2" charset="2"/>
              <a:buChar char="ü"/>
            </a:pPr>
            <a:r>
              <a:rPr lang="en-US" sz="3200" dirty="0">
                <a:latin typeface="Book Antiqua" charset="0"/>
                <a:ea typeface="Book Antiqua" charset="0"/>
                <a:cs typeface="Book Antiqua" charset="0"/>
              </a:rPr>
              <a:t>Word Reading and Decoding</a:t>
            </a:r>
          </a:p>
          <a:p>
            <a:pPr lvl="1">
              <a:buFont typeface="Wingdings" panose="05000000000000000000" pitchFamily="2" charset="2"/>
              <a:buChar char="ü"/>
            </a:pPr>
            <a:r>
              <a:rPr lang="en-US" sz="3200" dirty="0">
                <a:latin typeface="Book Antiqua" charset="0"/>
                <a:ea typeface="Book Antiqua" charset="0"/>
                <a:cs typeface="Book Antiqua" charset="0"/>
              </a:rPr>
              <a:t>Letter/Sound Knowledge</a:t>
            </a:r>
          </a:p>
          <a:p>
            <a:pPr lvl="1">
              <a:buFont typeface="Wingdings" panose="05000000000000000000" pitchFamily="2" charset="2"/>
              <a:buChar char="ü"/>
            </a:pPr>
            <a:r>
              <a:rPr lang="en-US" sz="3200" dirty="0">
                <a:latin typeface="Book Antiqua" charset="0"/>
                <a:ea typeface="Book Antiqua" charset="0"/>
                <a:cs typeface="Book Antiqua" charset="0"/>
              </a:rPr>
              <a:t>Spelling</a:t>
            </a:r>
          </a:p>
          <a:p>
            <a:pPr lvl="1">
              <a:buFont typeface="Wingdings" panose="05000000000000000000" pitchFamily="2" charset="2"/>
              <a:buChar char="ü"/>
            </a:pPr>
            <a:r>
              <a:rPr lang="en-US" sz="3200" dirty="0">
                <a:latin typeface="Book Antiqua" charset="0"/>
                <a:ea typeface="Book Antiqua" charset="0"/>
                <a:cs typeface="Book Antiqua" charset="0"/>
              </a:rPr>
              <a:t>Fluency/Comprehension</a:t>
            </a:r>
            <a:endParaRPr lang="en-US" dirty="0">
              <a:latin typeface="Book Antiqua" charset="0"/>
              <a:ea typeface="Book Antiqua" charset="0"/>
              <a:cs typeface="Book Antiqua" charset="0"/>
            </a:endParaRPr>
          </a:p>
          <a:p>
            <a:pPr lvl="1">
              <a:buFont typeface="Wingdings" panose="05000000000000000000" pitchFamily="2" charset="2"/>
              <a:buChar char="ü"/>
            </a:pPr>
            <a:r>
              <a:rPr lang="en-US" sz="3200" dirty="0">
                <a:latin typeface="Book Antiqua" charset="0"/>
                <a:ea typeface="Book Antiqua" charset="0"/>
                <a:cs typeface="Book Antiqua" charset="0"/>
              </a:rPr>
              <a:t>Determining an “at-risk” profile</a:t>
            </a:r>
          </a:p>
          <a:p>
            <a:endParaRPr lang="en-US" dirty="0"/>
          </a:p>
        </p:txBody>
      </p:sp>
      <p:pic>
        <p:nvPicPr>
          <p:cNvPr id="4" name="Picture 6" descr="torch-color.png"/>
          <p:cNvPicPr>
            <a:picLocks noChangeAspect="1"/>
          </p:cNvPicPr>
          <p:nvPr/>
        </p:nvPicPr>
        <p:blipFill>
          <a:blip r:embed="rId2" cstate="print"/>
          <a:srcRect/>
          <a:stretch>
            <a:fillRect/>
          </a:stretch>
        </p:blipFill>
        <p:spPr bwMode="auto">
          <a:xfrm>
            <a:off x="7696200" y="534444"/>
            <a:ext cx="1066800" cy="5943600"/>
          </a:xfrm>
          <a:prstGeom prst="rect">
            <a:avLst/>
          </a:prstGeom>
          <a:noFill/>
          <a:ln w="9525">
            <a:noFill/>
            <a:miter lim="800000"/>
            <a:headEnd/>
            <a:tailEnd/>
          </a:ln>
        </p:spPr>
      </p:pic>
    </p:spTree>
    <p:extLst>
      <p:ext uri="{BB962C8B-B14F-4D97-AF65-F5344CB8AC3E}">
        <p14:creationId xmlns:p14="http://schemas.microsoft.com/office/powerpoint/2010/main" val="3898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normAutofit/>
          </a:bodyPr>
          <a:lstStyle/>
          <a:p>
            <a:r>
              <a:rPr lang="en-US" sz="6600" b="1" dirty="0">
                <a:solidFill>
                  <a:srgbClr val="FFC000"/>
                </a:solidFill>
                <a:latin typeface="Book Antiqua" charset="0"/>
                <a:ea typeface="Book Antiqua" charset="0"/>
                <a:cs typeface="Book Antiqua" charset="0"/>
              </a:rPr>
              <a:t>Considerations</a:t>
            </a:r>
            <a:endParaRPr lang="en-US" sz="6600" b="1" dirty="0">
              <a:solidFill>
                <a:srgbClr val="FFC000"/>
              </a:solidFill>
            </a:endParaRPr>
          </a:p>
        </p:txBody>
      </p:sp>
      <p:sp>
        <p:nvSpPr>
          <p:cNvPr id="3" name="Content Placeholder 2"/>
          <p:cNvSpPr>
            <a:spLocks noGrp="1"/>
          </p:cNvSpPr>
          <p:nvPr>
            <p:ph idx="1"/>
          </p:nvPr>
        </p:nvSpPr>
        <p:spPr>
          <a:xfrm>
            <a:off x="457200" y="1458896"/>
            <a:ext cx="8153400" cy="5094303"/>
          </a:xfrm>
        </p:spPr>
        <p:txBody>
          <a:bodyPr>
            <a:normAutofit/>
          </a:bodyPr>
          <a:lstStyle/>
          <a:p>
            <a:pPr marL="45720" indent="0">
              <a:buNone/>
            </a:pPr>
            <a:r>
              <a:rPr lang="en-US" sz="2800" b="1" dirty="0">
                <a:latin typeface="Book Antiqua" charset="0"/>
                <a:ea typeface="Book Antiqua" charset="0"/>
                <a:cs typeface="Book Antiqua" charset="0"/>
              </a:rPr>
              <a:t>Now and Future</a:t>
            </a:r>
          </a:p>
          <a:p>
            <a:pPr lvl="1">
              <a:buFont typeface="Wingdings" panose="05000000000000000000" pitchFamily="2" charset="2"/>
              <a:buChar char="ü"/>
            </a:pPr>
            <a:r>
              <a:rPr lang="en-US" sz="2800" dirty="0">
                <a:latin typeface="Book Antiqua" charset="0"/>
                <a:ea typeface="Book Antiqua" charset="0"/>
                <a:cs typeface="Book Antiqua" charset="0"/>
              </a:rPr>
              <a:t>What assessments/measures currently in use?</a:t>
            </a:r>
          </a:p>
          <a:p>
            <a:pPr lvl="1">
              <a:buFont typeface="Wingdings" panose="05000000000000000000" pitchFamily="2" charset="2"/>
              <a:buChar char="ü"/>
            </a:pPr>
            <a:r>
              <a:rPr lang="en-US" sz="2800" dirty="0">
                <a:latin typeface="Book Antiqua" charset="0"/>
                <a:ea typeface="Book Antiqua" charset="0"/>
                <a:cs typeface="Book Antiqua" charset="0"/>
              </a:rPr>
              <a:t>What data does it provide?</a:t>
            </a:r>
          </a:p>
          <a:p>
            <a:pPr lvl="1">
              <a:buFont typeface="Wingdings" panose="05000000000000000000" pitchFamily="2" charset="2"/>
              <a:buChar char="ü"/>
            </a:pPr>
            <a:r>
              <a:rPr lang="en-US" sz="2800" dirty="0">
                <a:latin typeface="Book Antiqua" charset="0"/>
                <a:ea typeface="Book Antiqua" charset="0"/>
                <a:cs typeface="Book Antiqua" charset="0"/>
              </a:rPr>
              <a:t>Is that data detailed enough?</a:t>
            </a:r>
          </a:p>
          <a:p>
            <a:pPr lvl="1">
              <a:buFont typeface="Wingdings" panose="05000000000000000000" pitchFamily="2" charset="2"/>
              <a:buChar char="ü"/>
            </a:pPr>
            <a:r>
              <a:rPr lang="en-US" sz="2800" dirty="0">
                <a:latin typeface="Book Antiqua" charset="0"/>
                <a:ea typeface="Book Antiqua" charset="0"/>
                <a:cs typeface="Book Antiqua" charset="0"/>
              </a:rPr>
              <a:t>Who is sharing the data?</a:t>
            </a:r>
          </a:p>
          <a:p>
            <a:pPr lvl="1">
              <a:buFont typeface="Wingdings" panose="05000000000000000000" pitchFamily="2" charset="2"/>
              <a:buChar char="ü"/>
            </a:pPr>
            <a:r>
              <a:rPr lang="en-US" sz="2800" dirty="0">
                <a:latin typeface="Book Antiqua" charset="0"/>
                <a:ea typeface="Book Antiqua" charset="0"/>
                <a:cs typeface="Book Antiqua" charset="0"/>
              </a:rPr>
              <a:t>What will the interpretation of the data mean in the way of determining the next steps?</a:t>
            </a:r>
          </a:p>
          <a:p>
            <a:pPr lvl="1">
              <a:buFont typeface="Wingdings" panose="05000000000000000000" pitchFamily="2" charset="2"/>
              <a:buChar char="ü"/>
            </a:pPr>
            <a:r>
              <a:rPr lang="en-US" sz="2800" dirty="0">
                <a:latin typeface="Book Antiqua" charset="0"/>
                <a:ea typeface="Book Antiqua" charset="0"/>
                <a:cs typeface="Book Antiqua" charset="0"/>
              </a:rPr>
              <a:t>How will</a:t>
            </a:r>
            <a:r>
              <a:rPr lang="en-US" sz="2800" b="1" dirty="0">
                <a:latin typeface="Book Antiqua" charset="0"/>
                <a:ea typeface="Book Antiqua" charset="0"/>
                <a:cs typeface="Book Antiqua" charset="0"/>
              </a:rPr>
              <a:t> progress </a:t>
            </a:r>
            <a:r>
              <a:rPr lang="en-US" sz="2800" dirty="0">
                <a:latin typeface="Book Antiqua" charset="0"/>
                <a:ea typeface="Book Antiqua" charset="0"/>
                <a:cs typeface="Book Antiqua" charset="0"/>
              </a:rPr>
              <a:t>be monitored?</a:t>
            </a:r>
          </a:p>
          <a:p>
            <a:pPr lvl="1">
              <a:buFont typeface="Wingdings" panose="05000000000000000000" pitchFamily="2" charset="2"/>
              <a:buChar char="ü"/>
            </a:pPr>
            <a:r>
              <a:rPr lang="en-US" sz="2800" dirty="0">
                <a:latin typeface="Book Antiqua" charset="0"/>
                <a:ea typeface="Book Antiqua" charset="0"/>
                <a:cs typeface="Book Antiqua" charset="0"/>
              </a:rPr>
              <a:t>Integration with </a:t>
            </a:r>
            <a:r>
              <a:rPr lang="en-US" sz="2800" dirty="0" err="1">
                <a:latin typeface="Book Antiqua" charset="0"/>
                <a:ea typeface="Book Antiqua" charset="0"/>
                <a:cs typeface="Book Antiqua" charset="0"/>
              </a:rPr>
              <a:t>RtI</a:t>
            </a:r>
            <a:r>
              <a:rPr lang="en-US" sz="2800" dirty="0">
                <a:latin typeface="Book Antiqua" charset="0"/>
                <a:ea typeface="Book Antiqua" charset="0"/>
                <a:cs typeface="Book Antiqua" charset="0"/>
              </a:rPr>
              <a:t>/MTSS?</a:t>
            </a:r>
          </a:p>
          <a:p>
            <a:endParaRPr lang="en-US" dirty="0"/>
          </a:p>
        </p:txBody>
      </p:sp>
    </p:spTree>
    <p:extLst>
      <p:ext uri="{BB962C8B-B14F-4D97-AF65-F5344CB8AC3E}">
        <p14:creationId xmlns:p14="http://schemas.microsoft.com/office/powerpoint/2010/main" val="115948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0"/>
            <a:ext cx="7543800" cy="1371599"/>
          </a:xfrm>
        </p:spPr>
        <p:txBody>
          <a:bodyPr>
            <a:normAutofit/>
          </a:bodyPr>
          <a:lstStyle/>
          <a:p>
            <a:pPr algn="ctr"/>
            <a:r>
              <a:rPr lang="en-US" sz="4800" b="1" dirty="0">
                <a:solidFill>
                  <a:srgbClr val="FFC000"/>
                </a:solidFill>
                <a:latin typeface="Book Antiqua" charset="0"/>
                <a:ea typeface="Book Antiqua" charset="0"/>
                <a:cs typeface="Book Antiqua" charset="0"/>
              </a:rPr>
              <a:t>Debunking the Myths</a:t>
            </a:r>
          </a:p>
        </p:txBody>
      </p:sp>
      <p:sp>
        <p:nvSpPr>
          <p:cNvPr id="3" name="Content Placeholder 2"/>
          <p:cNvSpPr>
            <a:spLocks noGrp="1"/>
          </p:cNvSpPr>
          <p:nvPr>
            <p:ph sz="quarter" idx="1"/>
          </p:nvPr>
        </p:nvSpPr>
        <p:spPr>
          <a:xfrm>
            <a:off x="813961" y="1524000"/>
            <a:ext cx="7315200" cy="4346574"/>
          </a:xfrm>
        </p:spPr>
        <p:txBody>
          <a:bodyPr>
            <a:noAutofit/>
          </a:bodyPr>
          <a:lstStyle/>
          <a:p>
            <a:pPr>
              <a:buFont typeface="Wingdings" panose="05000000000000000000" pitchFamily="2" charset="2"/>
              <a:buChar char="§"/>
            </a:pPr>
            <a:r>
              <a:rPr lang="en-US" sz="2400" dirty="0">
                <a:solidFill>
                  <a:srgbClr val="00B050"/>
                </a:solidFill>
                <a:latin typeface="Book Antiqua" pitchFamily="18" charset="0"/>
              </a:rPr>
              <a:t>Myth</a:t>
            </a:r>
            <a:r>
              <a:rPr lang="en-US" sz="2400" dirty="0">
                <a:latin typeface="Book Antiqua" pitchFamily="18" charset="0"/>
              </a:rPr>
              <a:t>: People with dyslexia see letters or words backwards. </a:t>
            </a:r>
          </a:p>
          <a:p>
            <a:pPr lvl="1">
              <a:buFont typeface="Wingdings" panose="05000000000000000000" pitchFamily="2" charset="2"/>
              <a:buChar char="§"/>
            </a:pPr>
            <a:r>
              <a:rPr lang="en-US" sz="2400" dirty="0">
                <a:solidFill>
                  <a:schemeClr val="accent1"/>
                </a:solidFill>
                <a:latin typeface="Book Antiqua" pitchFamily="18" charset="0"/>
              </a:rPr>
              <a:t>Fact: </a:t>
            </a:r>
            <a:r>
              <a:rPr lang="en-US" sz="2400" dirty="0">
                <a:latin typeface="Book Antiqua" pitchFamily="18" charset="0"/>
              </a:rPr>
              <a:t>Dyslexia is an issue with processing and manipulating language.</a:t>
            </a:r>
          </a:p>
          <a:p>
            <a:endParaRPr lang="en-US" sz="2400" dirty="0">
              <a:latin typeface="Book Antiqua" charset="0"/>
              <a:ea typeface="Book Antiqua" charset="0"/>
              <a:cs typeface="Book Antiqua"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6" y="3429000"/>
            <a:ext cx="70961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04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14400"/>
            <a:ext cx="7315200" cy="3947160"/>
          </a:xfrm>
        </p:spPr>
        <p:txBody>
          <a:bodyPr>
            <a:normAutofit/>
          </a:bodyPr>
          <a:lstStyle/>
          <a:p>
            <a:pPr algn="ctr">
              <a:buNone/>
            </a:pPr>
            <a:r>
              <a:rPr lang="en-US" sz="6000" b="1" dirty="0">
                <a:solidFill>
                  <a:srgbClr val="FFC000"/>
                </a:solidFill>
                <a:latin typeface="Book Antiqua" pitchFamily="18" charset="0"/>
              </a:rPr>
              <a:t>Supports</a:t>
            </a:r>
          </a:p>
          <a:p>
            <a:pPr algn="ctr">
              <a:buNone/>
            </a:pPr>
            <a:r>
              <a:rPr lang="en-US" sz="6000" b="1" dirty="0">
                <a:solidFill>
                  <a:srgbClr val="FFC000"/>
                </a:solidFill>
                <a:latin typeface="Book Antiqua" pitchFamily="18" charset="0"/>
              </a:rPr>
              <a:t>and Accommodations</a:t>
            </a:r>
            <a:endParaRPr lang="en-US" sz="6000" b="1" i="1" dirty="0">
              <a:solidFill>
                <a:srgbClr val="FFC000"/>
              </a:solidFill>
              <a:latin typeface="Book Antiqua"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532" y="4038600"/>
            <a:ext cx="3132935" cy="2438400"/>
          </a:xfrm>
          <a:prstGeom prst="rect">
            <a:avLst/>
          </a:prstGeom>
        </p:spPr>
      </p:pic>
    </p:spTree>
    <p:extLst>
      <p:ext uri="{BB962C8B-B14F-4D97-AF65-F5344CB8AC3E}">
        <p14:creationId xmlns:p14="http://schemas.microsoft.com/office/powerpoint/2010/main" val="1252113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600200"/>
            <a:ext cx="4495800" cy="3995737"/>
          </a:xfrm>
        </p:spPr>
      </p:pic>
    </p:spTree>
    <p:extLst>
      <p:ext uri="{BB962C8B-B14F-4D97-AF65-F5344CB8AC3E}">
        <p14:creationId xmlns:p14="http://schemas.microsoft.com/office/powerpoint/2010/main" val="325714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315200" cy="1154097"/>
          </a:xfrm>
        </p:spPr>
        <p:txBody>
          <a:bodyPr>
            <a:normAutofit/>
          </a:bodyPr>
          <a:lstStyle/>
          <a:p>
            <a:r>
              <a:rPr lang="en-US" sz="4400" b="1" dirty="0">
                <a:solidFill>
                  <a:srgbClr val="FFC000"/>
                </a:solidFill>
                <a:latin typeface="Book Antiqua" panose="02040602050305030304" pitchFamily="18" charset="0"/>
              </a:rPr>
              <a:t>Learning Considerations</a:t>
            </a:r>
          </a:p>
        </p:txBody>
      </p:sp>
      <p:sp>
        <p:nvSpPr>
          <p:cNvPr id="3" name="Content Placeholder 2"/>
          <p:cNvSpPr>
            <a:spLocks noGrp="1"/>
          </p:cNvSpPr>
          <p:nvPr>
            <p:ph idx="1"/>
          </p:nvPr>
        </p:nvSpPr>
        <p:spPr>
          <a:xfrm>
            <a:off x="914400" y="1371600"/>
            <a:ext cx="7315200" cy="5334000"/>
          </a:xfrm>
        </p:spPr>
        <p:txBody>
          <a:bodyPr>
            <a:normAutofit lnSpcReduction="10000"/>
          </a:bodyPr>
          <a:lstStyle/>
          <a:p>
            <a:pPr>
              <a:buFont typeface="Wingdings" panose="05000000000000000000" pitchFamily="2" charset="2"/>
              <a:buChar char="ü"/>
            </a:pPr>
            <a:r>
              <a:rPr lang="en-US" sz="3200" dirty="0">
                <a:latin typeface="Book Antiqua" pitchFamily="18" charset="0"/>
              </a:rPr>
              <a:t>What is the learning objective that is being measured?</a:t>
            </a:r>
          </a:p>
          <a:p>
            <a:pPr>
              <a:buFont typeface="Wingdings" panose="05000000000000000000" pitchFamily="2" charset="2"/>
              <a:buChar char="ü"/>
            </a:pPr>
            <a:r>
              <a:rPr lang="en-US" sz="3200" dirty="0">
                <a:latin typeface="Book Antiqua" pitchFamily="18" charset="0"/>
              </a:rPr>
              <a:t>What alternative ways can the student demonstrate mastery?</a:t>
            </a:r>
          </a:p>
          <a:p>
            <a:pPr>
              <a:buFont typeface="Wingdings" panose="05000000000000000000" pitchFamily="2" charset="2"/>
              <a:buChar char="ü"/>
            </a:pPr>
            <a:r>
              <a:rPr lang="en-US" sz="3200" dirty="0">
                <a:latin typeface="Book Antiqua" pitchFamily="18" charset="0"/>
              </a:rPr>
              <a:t>How can the student access grade level content?</a:t>
            </a:r>
          </a:p>
          <a:p>
            <a:pPr>
              <a:buFont typeface="Wingdings" panose="05000000000000000000" pitchFamily="2" charset="2"/>
              <a:buChar char="ü"/>
            </a:pPr>
            <a:r>
              <a:rPr lang="en-US" sz="3200" dirty="0">
                <a:latin typeface="Book Antiqua" pitchFamily="18" charset="0"/>
              </a:rPr>
              <a:t>How can learning be a positive experience?</a:t>
            </a:r>
          </a:p>
          <a:p>
            <a:pPr>
              <a:buFont typeface="Wingdings" panose="05000000000000000000" pitchFamily="2" charset="2"/>
              <a:buChar char="ü"/>
            </a:pPr>
            <a:r>
              <a:rPr lang="en-US" sz="3200" dirty="0">
                <a:latin typeface="Book Antiqua" pitchFamily="18" charset="0"/>
              </a:rPr>
              <a:t>What is the school climate regarding accommodations?</a:t>
            </a:r>
          </a:p>
          <a:p>
            <a:endParaRPr lang="en-US" dirty="0"/>
          </a:p>
        </p:txBody>
      </p:sp>
    </p:spTree>
    <p:extLst>
      <p:ext uri="{BB962C8B-B14F-4D97-AF65-F5344CB8AC3E}">
        <p14:creationId xmlns:p14="http://schemas.microsoft.com/office/powerpoint/2010/main" val="3192578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1"/>
            <a:ext cx="7315200" cy="685800"/>
          </a:xfrm>
        </p:spPr>
        <p:txBody>
          <a:bodyPr>
            <a:noAutofit/>
          </a:bodyPr>
          <a:lstStyle/>
          <a:p>
            <a:r>
              <a:rPr lang="en-US" sz="4800" b="1" dirty="0">
                <a:solidFill>
                  <a:srgbClr val="FFC000"/>
                </a:solidFill>
                <a:latin typeface="Book Antiqua" panose="02040602050305030304" pitchFamily="18" charset="0"/>
              </a:rPr>
              <a:t>Extra Time and..</a:t>
            </a:r>
          </a:p>
        </p:txBody>
      </p:sp>
      <p:sp>
        <p:nvSpPr>
          <p:cNvPr id="3" name="Content Placeholder 2"/>
          <p:cNvSpPr>
            <a:spLocks noGrp="1"/>
          </p:cNvSpPr>
          <p:nvPr>
            <p:ph idx="1"/>
          </p:nvPr>
        </p:nvSpPr>
        <p:spPr>
          <a:xfrm>
            <a:off x="914400" y="1447800"/>
            <a:ext cx="7315200" cy="5181600"/>
          </a:xfrm>
        </p:spPr>
        <p:txBody>
          <a:bodyPr/>
          <a:lstStyle/>
          <a:p>
            <a:pPr>
              <a:buFont typeface="Wingdings" panose="05000000000000000000" pitchFamily="2" charset="2"/>
              <a:buChar char="ü"/>
            </a:pPr>
            <a:r>
              <a:rPr lang="en-US" sz="2800" dirty="0">
                <a:latin typeface="Book Antiqua" pitchFamily="18" charset="0"/>
              </a:rPr>
              <a:t>Oral Testing/Designated reader</a:t>
            </a:r>
          </a:p>
          <a:p>
            <a:pPr>
              <a:buFont typeface="Wingdings" panose="05000000000000000000" pitchFamily="2" charset="2"/>
              <a:buChar char="ü"/>
            </a:pPr>
            <a:r>
              <a:rPr lang="en-US" sz="2800" dirty="0">
                <a:latin typeface="Book Antiqua" pitchFamily="18" charset="0"/>
              </a:rPr>
              <a:t>Audio Books; Learning Ally or </a:t>
            </a:r>
            <a:r>
              <a:rPr lang="en-US" sz="2800" dirty="0" err="1">
                <a:latin typeface="Book Antiqua" pitchFamily="18" charset="0"/>
              </a:rPr>
              <a:t>BookShare</a:t>
            </a:r>
            <a:endParaRPr lang="en-US" sz="2800" dirty="0">
              <a:latin typeface="Book Antiqua" pitchFamily="18" charset="0"/>
            </a:endParaRPr>
          </a:p>
          <a:p>
            <a:pPr>
              <a:buFont typeface="Wingdings" panose="05000000000000000000" pitchFamily="2" charset="2"/>
              <a:buChar char="ü"/>
            </a:pPr>
            <a:r>
              <a:rPr lang="en-US" sz="2800" dirty="0">
                <a:latin typeface="Book Antiqua" pitchFamily="18" charset="0"/>
              </a:rPr>
              <a:t>Large Print, Simple fonts</a:t>
            </a:r>
          </a:p>
          <a:p>
            <a:pPr>
              <a:buFont typeface="Wingdings" panose="05000000000000000000" pitchFamily="2" charset="2"/>
              <a:buChar char="ü"/>
            </a:pPr>
            <a:r>
              <a:rPr lang="en-US" sz="2800" dirty="0">
                <a:latin typeface="Book Antiqua" pitchFamily="18" charset="0"/>
              </a:rPr>
              <a:t>Limited item per page</a:t>
            </a:r>
          </a:p>
          <a:p>
            <a:pPr>
              <a:buFont typeface="Wingdings" panose="05000000000000000000" pitchFamily="2" charset="2"/>
              <a:buChar char="ü"/>
            </a:pPr>
            <a:r>
              <a:rPr lang="en-US" sz="2800" dirty="0">
                <a:latin typeface="Book Antiqua" pitchFamily="18" charset="0"/>
              </a:rPr>
              <a:t>Oral instructions with written instructions </a:t>
            </a:r>
          </a:p>
          <a:p>
            <a:pPr>
              <a:buFont typeface="Wingdings" panose="05000000000000000000" pitchFamily="2" charset="2"/>
              <a:buChar char="ü"/>
            </a:pPr>
            <a:r>
              <a:rPr lang="en-US" sz="2800" dirty="0">
                <a:latin typeface="Book Antiqua" pitchFamily="18" charset="0"/>
              </a:rPr>
              <a:t>List of procedures</a:t>
            </a:r>
          </a:p>
          <a:p>
            <a:pPr>
              <a:buFont typeface="Wingdings" panose="05000000000000000000" pitchFamily="2" charset="2"/>
              <a:buChar char="ü"/>
            </a:pPr>
            <a:r>
              <a:rPr lang="en-US" sz="2800" dirty="0">
                <a:latin typeface="Book Antiqua" pitchFamily="18" charset="0"/>
              </a:rPr>
              <a:t>Graphic Organizers</a:t>
            </a:r>
          </a:p>
          <a:p>
            <a:pPr>
              <a:buFont typeface="Wingdings" panose="05000000000000000000" pitchFamily="2" charset="2"/>
              <a:buChar char="ü"/>
            </a:pPr>
            <a:r>
              <a:rPr lang="en-US" sz="2800" dirty="0">
                <a:latin typeface="Book Antiqua" pitchFamily="18" charset="0"/>
              </a:rPr>
              <a:t>Large projects broken into smaller steps</a:t>
            </a:r>
          </a:p>
          <a:p>
            <a:endParaRPr lang="en-US" dirty="0"/>
          </a:p>
        </p:txBody>
      </p:sp>
    </p:spTree>
    <p:extLst>
      <p:ext uri="{BB962C8B-B14F-4D97-AF65-F5344CB8AC3E}">
        <p14:creationId xmlns:p14="http://schemas.microsoft.com/office/powerpoint/2010/main" val="28594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1"/>
            <a:ext cx="7315200" cy="5775960"/>
          </a:xfrm>
        </p:spPr>
        <p:txBody>
          <a:bodyPr>
            <a:normAutofit fontScale="92500" lnSpcReduction="10000"/>
          </a:bodyPr>
          <a:lstStyle/>
          <a:p>
            <a:r>
              <a:rPr lang="en-US" sz="3200" dirty="0">
                <a:latin typeface="Book Antiqua" pitchFamily="18" charset="0"/>
              </a:rPr>
              <a:t>Reduce copying tasks. </a:t>
            </a:r>
          </a:p>
          <a:p>
            <a:r>
              <a:rPr lang="en-US" sz="3200" dirty="0">
                <a:latin typeface="Book Antiqua" pitchFamily="18" charset="0"/>
              </a:rPr>
              <a:t>Speech-to-text software</a:t>
            </a:r>
          </a:p>
          <a:p>
            <a:pPr lvl="1"/>
            <a:r>
              <a:rPr lang="en-US" sz="3200" dirty="0">
                <a:latin typeface="Book Antiqua" pitchFamily="18" charset="0"/>
              </a:rPr>
              <a:t>Recorded lectures</a:t>
            </a:r>
          </a:p>
          <a:p>
            <a:pPr lvl="1"/>
            <a:r>
              <a:rPr lang="en-US" sz="3200" dirty="0">
                <a:latin typeface="Book Antiqua" pitchFamily="18" charset="0"/>
              </a:rPr>
              <a:t>Copies of Notes</a:t>
            </a:r>
          </a:p>
          <a:p>
            <a:r>
              <a:rPr lang="en-US" sz="3200" dirty="0">
                <a:latin typeface="Book Antiqua" pitchFamily="18" charset="0"/>
              </a:rPr>
              <a:t>Extra space for handwriting</a:t>
            </a:r>
          </a:p>
          <a:p>
            <a:r>
              <a:rPr lang="en-US" sz="3200" dirty="0">
                <a:latin typeface="Book Antiqua" pitchFamily="18" charset="0"/>
              </a:rPr>
              <a:t>No penalization for spelling errors</a:t>
            </a:r>
          </a:p>
          <a:p>
            <a:r>
              <a:rPr lang="en-US" sz="3200" dirty="0">
                <a:latin typeface="Book Antiqua" pitchFamily="18" charset="0"/>
              </a:rPr>
              <a:t>Allow for dictated/typewritten homework</a:t>
            </a:r>
          </a:p>
          <a:p>
            <a:r>
              <a:rPr lang="en-US" sz="3200" dirty="0">
                <a:latin typeface="Book Antiqua" pitchFamily="18" charset="0"/>
              </a:rPr>
              <a:t>Exemption from reading aloud/spelling contests</a:t>
            </a:r>
          </a:p>
          <a:p>
            <a:r>
              <a:rPr lang="en-US" sz="3200" dirty="0">
                <a:latin typeface="Book Antiqua" pitchFamily="18" charset="0"/>
              </a:rPr>
              <a:t>Avoid Reading/Writing as punishment</a:t>
            </a:r>
          </a:p>
          <a:p>
            <a:pPr marL="45720" indent="0">
              <a:buNone/>
            </a:pPr>
            <a:endParaRPr lang="en-US" sz="3200" dirty="0">
              <a:latin typeface="Book Antiqua" pitchFamily="18" charset="0"/>
            </a:endParaRPr>
          </a:p>
          <a:p>
            <a:endParaRPr lang="en-US" sz="2400" dirty="0">
              <a:latin typeface="Book Antiqua" pitchFamily="18" charset="0"/>
            </a:endParaRPr>
          </a:p>
          <a:p>
            <a:endParaRPr lang="en-US" dirty="0"/>
          </a:p>
        </p:txBody>
      </p:sp>
    </p:spTree>
    <p:extLst>
      <p:ext uri="{BB962C8B-B14F-4D97-AF65-F5344CB8AC3E}">
        <p14:creationId xmlns:p14="http://schemas.microsoft.com/office/powerpoint/2010/main" val="398980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15200" cy="914399"/>
          </a:xfrm>
        </p:spPr>
        <p:txBody>
          <a:bodyPr>
            <a:normAutofit/>
          </a:bodyPr>
          <a:lstStyle/>
          <a:p>
            <a:r>
              <a:rPr lang="en-US" sz="4800" b="1" dirty="0">
                <a:solidFill>
                  <a:srgbClr val="FFC000"/>
                </a:solidFill>
                <a:latin typeface="Book Antiqua" panose="02040602050305030304" pitchFamily="18" charset="0"/>
              </a:rPr>
              <a:t>Math</a:t>
            </a:r>
          </a:p>
        </p:txBody>
      </p:sp>
      <p:sp>
        <p:nvSpPr>
          <p:cNvPr id="3" name="Content Placeholder 2"/>
          <p:cNvSpPr>
            <a:spLocks noGrp="1"/>
          </p:cNvSpPr>
          <p:nvPr>
            <p:ph idx="1"/>
          </p:nvPr>
        </p:nvSpPr>
        <p:spPr>
          <a:xfrm>
            <a:off x="914400" y="1142999"/>
            <a:ext cx="7315200" cy="5166362"/>
          </a:xfrm>
        </p:spPr>
        <p:txBody>
          <a:bodyPr>
            <a:normAutofit lnSpcReduction="10000"/>
          </a:bodyPr>
          <a:lstStyle/>
          <a:p>
            <a:pPr>
              <a:buFont typeface="Wingdings" panose="05000000000000000000" pitchFamily="2" charset="2"/>
              <a:buChar char="ü"/>
            </a:pPr>
            <a:r>
              <a:rPr lang="en-US" sz="3200" dirty="0">
                <a:latin typeface="Book Antiqua" panose="02040602050305030304" pitchFamily="18" charset="0"/>
              </a:rPr>
              <a:t>Untimed Tests</a:t>
            </a:r>
          </a:p>
          <a:p>
            <a:pPr>
              <a:buFont typeface="Wingdings" panose="05000000000000000000" pitchFamily="2" charset="2"/>
              <a:buChar char="ü"/>
            </a:pPr>
            <a:r>
              <a:rPr lang="en-US" sz="3200" dirty="0">
                <a:latin typeface="Book Antiqua" panose="02040602050305030304" pitchFamily="18" charset="0"/>
              </a:rPr>
              <a:t>Calculator for math facts</a:t>
            </a:r>
          </a:p>
          <a:p>
            <a:pPr>
              <a:buFont typeface="Wingdings" panose="05000000000000000000" pitchFamily="2" charset="2"/>
              <a:buChar char="ü"/>
            </a:pPr>
            <a:r>
              <a:rPr lang="en-US" sz="3200" dirty="0">
                <a:latin typeface="Book Antiqua" panose="02040602050305030304" pitchFamily="18" charset="0"/>
              </a:rPr>
              <a:t>Order or operations, list of steps necessary, functions</a:t>
            </a:r>
          </a:p>
          <a:p>
            <a:pPr>
              <a:buFont typeface="Wingdings" panose="05000000000000000000" pitchFamily="2" charset="2"/>
              <a:buChar char="ü"/>
            </a:pPr>
            <a:r>
              <a:rPr lang="en-US" sz="3200" dirty="0">
                <a:latin typeface="Book Antiqua" panose="02040602050305030304" pitchFamily="18" charset="0"/>
              </a:rPr>
              <a:t>Graph paper for alignment</a:t>
            </a:r>
          </a:p>
          <a:p>
            <a:pPr>
              <a:buFont typeface="Wingdings" panose="05000000000000000000" pitchFamily="2" charset="2"/>
              <a:buChar char="ü"/>
            </a:pPr>
            <a:r>
              <a:rPr lang="en-US" sz="3200" dirty="0">
                <a:latin typeface="Book Antiqua" panose="02040602050305030304" pitchFamily="18" charset="0"/>
              </a:rPr>
              <a:t>Reading support for extracting necessary information from word problems</a:t>
            </a:r>
          </a:p>
          <a:p>
            <a:pPr>
              <a:buFont typeface="Wingdings" panose="05000000000000000000" pitchFamily="2" charset="2"/>
              <a:buChar char="ü"/>
            </a:pPr>
            <a:r>
              <a:rPr lang="en-US" sz="3200" dirty="0">
                <a:latin typeface="Book Antiqua" panose="02040602050305030304" pitchFamily="18" charset="0"/>
              </a:rPr>
              <a:t>Watch for: Transpositions, reversals, inversions</a:t>
            </a:r>
          </a:p>
          <a:p>
            <a:endParaRPr lang="en-US" dirty="0"/>
          </a:p>
        </p:txBody>
      </p:sp>
    </p:spTree>
    <p:extLst>
      <p:ext uri="{BB962C8B-B14F-4D97-AF65-F5344CB8AC3E}">
        <p14:creationId xmlns:p14="http://schemas.microsoft.com/office/powerpoint/2010/main" val="79209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15200" cy="914399"/>
          </a:xfrm>
        </p:spPr>
        <p:txBody>
          <a:bodyPr>
            <a:normAutofit/>
          </a:bodyPr>
          <a:lstStyle/>
          <a:p>
            <a:r>
              <a:rPr lang="en-US" sz="4800" b="1" dirty="0">
                <a:solidFill>
                  <a:srgbClr val="FFC000"/>
                </a:solidFill>
                <a:latin typeface="Book Antiqua" panose="02040602050305030304" pitchFamily="18" charset="0"/>
              </a:rPr>
              <a:t>Science/Social Studies</a:t>
            </a:r>
            <a:endParaRPr lang="en-US" sz="4800" b="1" dirty="0">
              <a:solidFill>
                <a:srgbClr val="FFC000"/>
              </a:solidFill>
            </a:endParaRPr>
          </a:p>
        </p:txBody>
      </p:sp>
      <p:sp>
        <p:nvSpPr>
          <p:cNvPr id="3" name="Content Placeholder 2"/>
          <p:cNvSpPr>
            <a:spLocks noGrp="1"/>
          </p:cNvSpPr>
          <p:nvPr>
            <p:ph idx="1"/>
          </p:nvPr>
        </p:nvSpPr>
        <p:spPr>
          <a:xfrm>
            <a:off x="914400" y="1295400"/>
            <a:ext cx="7315200" cy="5013961"/>
          </a:xfrm>
        </p:spPr>
        <p:txBody>
          <a:bodyPr/>
          <a:lstStyle/>
          <a:p>
            <a:pPr>
              <a:buFont typeface="Wingdings" panose="05000000000000000000" pitchFamily="2" charset="2"/>
              <a:buChar char="ü"/>
            </a:pPr>
            <a:r>
              <a:rPr lang="en-US" sz="3200" dirty="0">
                <a:latin typeface="Book Antiqua" panose="02040602050305030304" pitchFamily="18" charset="0"/>
              </a:rPr>
              <a:t>Spelling</a:t>
            </a:r>
          </a:p>
          <a:p>
            <a:pPr>
              <a:buFont typeface="Wingdings" panose="05000000000000000000" pitchFamily="2" charset="2"/>
              <a:buChar char="ü"/>
            </a:pPr>
            <a:r>
              <a:rPr lang="en-US" sz="3200" dirty="0">
                <a:latin typeface="Book Antiqua" panose="02040602050305030304" pitchFamily="18" charset="0"/>
              </a:rPr>
              <a:t>Vocabulary</a:t>
            </a:r>
          </a:p>
          <a:p>
            <a:pPr>
              <a:buFont typeface="Wingdings" panose="05000000000000000000" pitchFamily="2" charset="2"/>
              <a:buChar char="ü"/>
            </a:pPr>
            <a:r>
              <a:rPr lang="en-US" sz="3200" dirty="0">
                <a:latin typeface="Book Antiqua" panose="02040602050305030304" pitchFamily="18" charset="0"/>
              </a:rPr>
              <a:t>Names of Processes; confusing similar terms, word retrieval, names, dates</a:t>
            </a:r>
          </a:p>
          <a:p>
            <a:pPr>
              <a:buFont typeface="Wingdings" panose="05000000000000000000" pitchFamily="2" charset="2"/>
              <a:buChar char="ü"/>
            </a:pPr>
            <a:r>
              <a:rPr lang="en-US" sz="3200" dirty="0">
                <a:latin typeface="Book Antiqua" panose="02040602050305030304" pitchFamily="18" charset="0"/>
              </a:rPr>
              <a:t>Recall: Visual/Conceptual Strengths</a:t>
            </a:r>
          </a:p>
          <a:p>
            <a:pPr>
              <a:buFont typeface="Wingdings" panose="05000000000000000000" pitchFamily="2" charset="2"/>
              <a:buChar char="ü"/>
            </a:pPr>
            <a:r>
              <a:rPr lang="en-US" sz="3200" dirty="0">
                <a:latin typeface="Book Antiqua" panose="02040602050305030304" pitchFamily="18" charset="0"/>
              </a:rPr>
              <a:t>Tactile Learners</a:t>
            </a:r>
          </a:p>
          <a:p>
            <a:pPr>
              <a:buFont typeface="Wingdings" panose="05000000000000000000" pitchFamily="2" charset="2"/>
              <a:buChar char="ü"/>
            </a:pPr>
            <a:r>
              <a:rPr lang="en-US" sz="3200" dirty="0">
                <a:latin typeface="Book Antiqua" panose="02040602050305030304" pitchFamily="18" charset="0"/>
              </a:rPr>
              <a:t>Try: Project Based Learning, Scribe, Oral Testing, Word Banks</a:t>
            </a:r>
          </a:p>
          <a:p>
            <a:pPr marL="45720" indent="0">
              <a:buNone/>
            </a:pPr>
            <a:endParaRPr lang="en-US" dirty="0"/>
          </a:p>
        </p:txBody>
      </p:sp>
    </p:spTree>
    <p:extLst>
      <p:ext uri="{BB962C8B-B14F-4D97-AF65-F5344CB8AC3E}">
        <p14:creationId xmlns:p14="http://schemas.microsoft.com/office/powerpoint/2010/main" val="1431550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15200" cy="685800"/>
          </a:xfrm>
        </p:spPr>
        <p:txBody>
          <a:bodyPr>
            <a:noAutofit/>
          </a:bodyPr>
          <a:lstStyle/>
          <a:p>
            <a:r>
              <a:rPr lang="en-US" sz="4800" b="1" dirty="0">
                <a:solidFill>
                  <a:srgbClr val="FFC000"/>
                </a:solidFill>
                <a:latin typeface="Book Antiqua" panose="02040602050305030304" pitchFamily="18" charset="0"/>
              </a:rPr>
              <a:t>Timeline</a:t>
            </a:r>
          </a:p>
        </p:txBody>
      </p:sp>
      <p:sp>
        <p:nvSpPr>
          <p:cNvPr id="3" name="Content Placeholder 2"/>
          <p:cNvSpPr>
            <a:spLocks noGrp="1"/>
          </p:cNvSpPr>
          <p:nvPr>
            <p:ph idx="1"/>
          </p:nvPr>
        </p:nvSpPr>
        <p:spPr>
          <a:xfrm>
            <a:off x="914400" y="1295400"/>
            <a:ext cx="7315200" cy="5013961"/>
          </a:xfrm>
        </p:spPr>
        <p:txBody>
          <a:bodyPr>
            <a:normAutofit lnSpcReduction="10000"/>
          </a:bodyPr>
          <a:lstStyle/>
          <a:p>
            <a:pPr>
              <a:buNone/>
            </a:pPr>
            <a:r>
              <a:rPr lang="en-US" sz="2400" dirty="0">
                <a:latin typeface="Book Antiqua" pitchFamily="18" charset="0"/>
              </a:rPr>
              <a:t>House Bill 2379/SB 638  (signed June 22, 2016)</a:t>
            </a:r>
          </a:p>
          <a:p>
            <a:r>
              <a:rPr lang="en-US" sz="2400" dirty="0">
                <a:latin typeface="Book Antiqua" pitchFamily="18" charset="0"/>
              </a:rPr>
              <a:t>Final Report </a:t>
            </a:r>
          </a:p>
          <a:p>
            <a:pPr lvl="1"/>
            <a:r>
              <a:rPr lang="en-US" sz="2200" dirty="0">
                <a:latin typeface="Book Antiqua" pitchFamily="18" charset="0"/>
              </a:rPr>
              <a:t>October 31, 2017</a:t>
            </a:r>
          </a:p>
          <a:p>
            <a:pPr lvl="2"/>
            <a:r>
              <a:rPr lang="en-US" sz="2000" dirty="0">
                <a:latin typeface="Book Antiqua" pitchFamily="18" charset="0"/>
              </a:rPr>
              <a:t>State Board Meeting</a:t>
            </a:r>
          </a:p>
          <a:p>
            <a:pPr lvl="2"/>
            <a:r>
              <a:rPr lang="en-US" sz="2200" dirty="0">
                <a:latin typeface="Book Antiqua" pitchFamily="18" charset="0"/>
              </a:rPr>
              <a:t>Report Release</a:t>
            </a:r>
          </a:p>
          <a:p>
            <a:pPr lvl="3"/>
            <a:r>
              <a:rPr lang="en-US" sz="2000" dirty="0">
                <a:latin typeface="Book Antiqua" pitchFamily="18" charset="0"/>
              </a:rPr>
              <a:t>3 Mandates</a:t>
            </a:r>
          </a:p>
          <a:p>
            <a:pPr lvl="3"/>
            <a:r>
              <a:rPr lang="en-US" sz="2000" dirty="0">
                <a:latin typeface="Book Antiqua" pitchFamily="18" charset="0"/>
              </a:rPr>
              <a:t>6 </a:t>
            </a:r>
            <a:r>
              <a:rPr lang="en-US" sz="2000">
                <a:latin typeface="Book Antiqua" pitchFamily="18" charset="0"/>
              </a:rPr>
              <a:t>Additional Recommendations</a:t>
            </a:r>
            <a:endParaRPr lang="en-US" sz="2000" dirty="0">
              <a:latin typeface="Book Antiqua" pitchFamily="18" charset="0"/>
            </a:endParaRPr>
          </a:p>
          <a:p>
            <a:r>
              <a:rPr lang="en-US" sz="2400" dirty="0">
                <a:latin typeface="Book Antiqua" pitchFamily="18" charset="0"/>
              </a:rPr>
              <a:t>December 31, 2017	</a:t>
            </a:r>
          </a:p>
          <a:p>
            <a:pPr lvl="1"/>
            <a:r>
              <a:rPr lang="en-US" sz="2400" dirty="0">
                <a:latin typeface="Book Antiqua" pitchFamily="18" charset="0"/>
              </a:rPr>
              <a:t>Guidance  </a:t>
            </a:r>
          </a:p>
          <a:p>
            <a:r>
              <a:rPr lang="en-US" sz="2400" dirty="0">
                <a:latin typeface="Book Antiqua" pitchFamily="18" charset="0"/>
              </a:rPr>
              <a:t>School Year 2018-2019</a:t>
            </a:r>
          </a:p>
          <a:p>
            <a:pPr lvl="1"/>
            <a:r>
              <a:rPr lang="en-US" sz="2400" dirty="0">
                <a:latin typeface="Book Antiqua" pitchFamily="18" charset="0"/>
              </a:rPr>
              <a:t>Mandatory Screenings for students</a:t>
            </a:r>
          </a:p>
          <a:p>
            <a:pPr lvl="2"/>
            <a:r>
              <a:rPr lang="en-US" sz="2400" dirty="0">
                <a:latin typeface="Book Antiqua" pitchFamily="18" charset="0"/>
              </a:rPr>
              <a:t>Subsequent Accommodations</a:t>
            </a:r>
          </a:p>
          <a:p>
            <a:pPr lvl="2"/>
            <a:r>
              <a:rPr lang="en-US" sz="2400" dirty="0">
                <a:latin typeface="Book Antiqua" pitchFamily="18" charset="0"/>
              </a:rPr>
              <a:t>2 Hours of PD for all teachers-yearly</a:t>
            </a:r>
          </a:p>
          <a:p>
            <a:endParaRPr lang="en-US" dirty="0"/>
          </a:p>
        </p:txBody>
      </p:sp>
    </p:spTree>
    <p:extLst>
      <p:ext uri="{BB962C8B-B14F-4D97-AF65-F5344CB8AC3E}">
        <p14:creationId xmlns:p14="http://schemas.microsoft.com/office/powerpoint/2010/main" val="3512581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stuckk\AppData\Local\Microsoft\Windows\Temporary Internet Files\Content.IE5\H8GHZ7NW\©-iQoncept-Fotolia.com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791968"/>
            <a:ext cx="1371600" cy="1274064"/>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stuckk\AppData\Local\Microsoft\Windows\Temporary Internet Files\Content.IE5\H8GHZ7NW\©-iQoncept-Fotolia.com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791968"/>
            <a:ext cx="1371600" cy="127406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stuckk\AppData\Local\Microsoft\Windows\Temporary Internet Files\Content.IE5\H8GHZ7NW\©-iQoncept-Fotolia.com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91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665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7315200" cy="817485"/>
          </a:xfrm>
        </p:spPr>
        <p:txBody>
          <a:bodyPr/>
          <a:lstStyle/>
          <a:p>
            <a:pPr algn="ctr"/>
            <a:r>
              <a:rPr lang="en-US" dirty="0">
                <a:solidFill>
                  <a:srgbClr val="FFC000"/>
                </a:solidFill>
                <a:latin typeface="Book Antiqua" panose="02040602050305030304" pitchFamily="18" charset="0"/>
              </a:rPr>
              <a:t>Tell us what you think!</a:t>
            </a:r>
          </a:p>
        </p:txBody>
      </p:sp>
      <p:pic>
        <p:nvPicPr>
          <p:cNvPr id="4" name="Picture 2" descr="C:\Users\scrogl\AppData\Local\Microsoft\Windows\Temporary Internet Files\Content.Outlook\OSY1GNH7\static_qr_code_without_lo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9875" y="2777331"/>
            <a:ext cx="2371725" cy="2371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5333999"/>
            <a:ext cx="5843266" cy="646331"/>
          </a:xfrm>
          <a:prstGeom prst="rect">
            <a:avLst/>
          </a:prstGeom>
          <a:noFill/>
        </p:spPr>
        <p:txBody>
          <a:bodyPr wrap="none" rtlCol="0">
            <a:spAutoFit/>
          </a:bodyPr>
          <a:lstStyle/>
          <a:p>
            <a:r>
              <a:rPr lang="en-US" dirty="0">
                <a:solidFill>
                  <a:srgbClr val="FFC000"/>
                </a:solidFill>
                <a:latin typeface="Book Antiqua" panose="02040602050305030304" pitchFamily="18" charset="0"/>
              </a:rPr>
              <a:t>https://www.surveymonkey.com/r/OCCREvaluation</a:t>
            </a:r>
          </a:p>
          <a:p>
            <a:endParaRPr lang="en-US" dirty="0"/>
          </a:p>
        </p:txBody>
      </p:sp>
    </p:spTree>
    <p:extLst>
      <p:ext uri="{BB962C8B-B14F-4D97-AF65-F5344CB8AC3E}">
        <p14:creationId xmlns:p14="http://schemas.microsoft.com/office/powerpoint/2010/main" val="19782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391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786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1"/>
            <a:ext cx="7734300" cy="609599"/>
          </a:xfrm>
        </p:spPr>
        <p:txBody>
          <a:bodyPr>
            <a:normAutofit fontScale="90000"/>
          </a:bodyPr>
          <a:lstStyle/>
          <a:p>
            <a:pPr algn="ctr"/>
            <a:r>
              <a:rPr lang="en-US" sz="6000" b="1" dirty="0">
                <a:solidFill>
                  <a:srgbClr val="FFC000"/>
                </a:solidFill>
                <a:latin typeface="Book Antiqua" panose="02040602050305030304" pitchFamily="18" charset="0"/>
              </a:rPr>
              <a:t>Thank you!</a:t>
            </a:r>
          </a:p>
        </p:txBody>
      </p:sp>
      <p:sp>
        <p:nvSpPr>
          <p:cNvPr id="6" name="Rectangle 5"/>
          <p:cNvSpPr/>
          <p:nvPr/>
        </p:nvSpPr>
        <p:spPr>
          <a:xfrm>
            <a:off x="8153400" y="381000"/>
            <a:ext cx="990600" cy="13716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609600" y="4267200"/>
            <a:ext cx="8458200" cy="2438400"/>
          </a:xfrm>
        </p:spPr>
        <p:txBody>
          <a:bodyPr>
            <a:normAutofit/>
          </a:bodyPr>
          <a:lstStyle/>
          <a:p>
            <a:pPr>
              <a:buNone/>
            </a:pPr>
            <a:r>
              <a:rPr lang="en-US" sz="2400" dirty="0">
                <a:latin typeface="Book Antiqua" pitchFamily="18" charset="0"/>
              </a:rPr>
              <a:t>Kim Stuckey				</a:t>
            </a:r>
          </a:p>
          <a:p>
            <a:pPr>
              <a:buNone/>
            </a:pPr>
            <a:r>
              <a:rPr lang="en-US" sz="2400" dirty="0">
                <a:latin typeface="Book Antiqua" pitchFamily="18" charset="0"/>
              </a:rPr>
              <a:t>573-751-2584			</a:t>
            </a:r>
            <a:endParaRPr lang="en-US" sz="2400" dirty="0">
              <a:solidFill>
                <a:srgbClr val="FFC000"/>
              </a:solidFill>
              <a:latin typeface="Book Antiqua" pitchFamily="18" charset="0"/>
            </a:endParaRPr>
          </a:p>
          <a:p>
            <a:pPr>
              <a:buNone/>
            </a:pPr>
            <a:r>
              <a:rPr lang="en-US" sz="2400" dirty="0">
                <a:latin typeface="Book Antiqua" pitchFamily="18" charset="0"/>
                <a:hlinkClick r:id="rId2"/>
              </a:rPr>
              <a:t>kim.stuckey@dese.mo.gov</a:t>
            </a:r>
            <a:r>
              <a:rPr lang="en-US" sz="2400" dirty="0">
                <a:latin typeface="Book Antiqua" pitchFamily="18" charset="0"/>
              </a:rPr>
              <a:t>		</a:t>
            </a:r>
          </a:p>
          <a:p>
            <a:pPr>
              <a:buNone/>
            </a:pPr>
            <a:r>
              <a:rPr lang="en-US" sz="2400" dirty="0">
                <a:latin typeface="Book Antiqua" pitchFamily="18" charset="0"/>
              </a:rPr>
              <a:t>Edmodo Group Code: fsj36g</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066800"/>
            <a:ext cx="4572000" cy="2667000"/>
          </a:xfrm>
          <a:prstGeom prst="rect">
            <a:avLst/>
          </a:prstGeom>
        </p:spPr>
      </p:pic>
    </p:spTree>
    <p:extLst>
      <p:ext uri="{BB962C8B-B14F-4D97-AF65-F5344CB8AC3E}">
        <p14:creationId xmlns:p14="http://schemas.microsoft.com/office/powerpoint/2010/main" val="2308261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1"/>
            <a:ext cx="7315200" cy="914399"/>
          </a:xfrm>
        </p:spPr>
        <p:txBody>
          <a:bodyPr>
            <a:normAutofit/>
          </a:bodyPr>
          <a:lstStyle/>
          <a:p>
            <a:r>
              <a:rPr lang="en-US" sz="3600" dirty="0">
                <a:solidFill>
                  <a:srgbClr val="FFC000"/>
                </a:solidFill>
                <a:latin typeface="Book Antiqua" panose="02040602050305030304" pitchFamily="18" charset="0"/>
              </a:rPr>
              <a:t>Resources</a:t>
            </a:r>
          </a:p>
        </p:txBody>
      </p:sp>
      <p:sp>
        <p:nvSpPr>
          <p:cNvPr id="3" name="Content Placeholder 2"/>
          <p:cNvSpPr>
            <a:spLocks noGrp="1"/>
          </p:cNvSpPr>
          <p:nvPr>
            <p:ph idx="1"/>
          </p:nvPr>
        </p:nvSpPr>
        <p:spPr>
          <a:xfrm>
            <a:off x="914400" y="1295401"/>
            <a:ext cx="7315200" cy="5013960"/>
          </a:xfrm>
        </p:spPr>
        <p:txBody>
          <a:bodyPr/>
          <a:lstStyle/>
          <a:p>
            <a:r>
              <a:rPr lang="en-US" dirty="0">
                <a:latin typeface="Book Antiqua" pitchFamily="18" charset="0"/>
              </a:rPr>
              <a:t>Bowers, Peter, </a:t>
            </a:r>
            <a:r>
              <a:rPr lang="en-US" u="sng" dirty="0">
                <a:latin typeface="Book Antiqua" pitchFamily="18" charset="0"/>
              </a:rPr>
              <a:t>How the Written Word Works</a:t>
            </a:r>
            <a:r>
              <a:rPr lang="en-US" dirty="0">
                <a:latin typeface="Book Antiqua" pitchFamily="18" charset="0"/>
              </a:rPr>
              <a:t>, 2010</a:t>
            </a:r>
          </a:p>
          <a:p>
            <a:r>
              <a:rPr lang="en-US" dirty="0">
                <a:latin typeface="Book Antiqua" pitchFamily="18" charset="0"/>
              </a:rPr>
              <a:t>Henry, Marcia, </a:t>
            </a:r>
            <a:r>
              <a:rPr lang="en-US" u="sng" dirty="0">
                <a:latin typeface="Book Antiqua" pitchFamily="18" charset="0"/>
              </a:rPr>
              <a:t>Unlocking Literacy</a:t>
            </a:r>
            <a:r>
              <a:rPr lang="en-US" dirty="0">
                <a:latin typeface="Book Antiqua" pitchFamily="18" charset="0"/>
              </a:rPr>
              <a:t>, 2</a:t>
            </a:r>
            <a:r>
              <a:rPr lang="en-US" baseline="30000" dirty="0">
                <a:latin typeface="Book Antiqua" pitchFamily="18" charset="0"/>
              </a:rPr>
              <a:t>nd</a:t>
            </a:r>
            <a:r>
              <a:rPr lang="en-US" dirty="0">
                <a:latin typeface="Book Antiqua" pitchFamily="18" charset="0"/>
              </a:rPr>
              <a:t> Ed., 2010</a:t>
            </a:r>
          </a:p>
          <a:p>
            <a:r>
              <a:rPr lang="en-US" dirty="0">
                <a:latin typeface="Book Antiqua" pitchFamily="18" charset="0"/>
              </a:rPr>
              <a:t>Kilpatrick, David, </a:t>
            </a:r>
            <a:r>
              <a:rPr lang="en-US" u="sng" dirty="0">
                <a:latin typeface="Book Antiqua" pitchFamily="18" charset="0"/>
              </a:rPr>
              <a:t>Equipped for Reading Success</a:t>
            </a:r>
            <a:r>
              <a:rPr lang="en-US" dirty="0">
                <a:latin typeface="Book Antiqua" pitchFamily="18" charset="0"/>
              </a:rPr>
              <a:t>, 2016</a:t>
            </a:r>
          </a:p>
          <a:p>
            <a:r>
              <a:rPr lang="en-US" dirty="0">
                <a:latin typeface="Book Antiqua" pitchFamily="18" charset="0"/>
              </a:rPr>
              <a:t>Kilpatrick, David, </a:t>
            </a:r>
            <a:r>
              <a:rPr lang="en-US" u="sng" dirty="0">
                <a:latin typeface="Book Antiqua" pitchFamily="18" charset="0"/>
              </a:rPr>
              <a:t>Essentials of Assessing, Preventing and Overcoming Reading Difficulties</a:t>
            </a:r>
            <a:r>
              <a:rPr lang="en-US" dirty="0">
                <a:latin typeface="Book Antiqua" pitchFamily="18" charset="0"/>
              </a:rPr>
              <a:t>, 2015</a:t>
            </a:r>
          </a:p>
          <a:p>
            <a:r>
              <a:rPr lang="en-US" dirty="0">
                <a:latin typeface="Book Antiqua" pitchFamily="18" charset="0"/>
              </a:rPr>
              <a:t>Selznick, Richard, </a:t>
            </a:r>
            <a:r>
              <a:rPr lang="en-US" u="sng" dirty="0">
                <a:latin typeface="Book Antiqua" pitchFamily="18" charset="0"/>
              </a:rPr>
              <a:t>Dyslexia Screening</a:t>
            </a:r>
            <a:r>
              <a:rPr lang="en-US" dirty="0">
                <a:latin typeface="Book Antiqua" pitchFamily="18" charset="0"/>
              </a:rPr>
              <a:t>, 2015</a:t>
            </a:r>
          </a:p>
          <a:p>
            <a:pPr marL="45720" indent="0">
              <a:buNone/>
            </a:pPr>
            <a:endParaRPr lang="en-US" dirty="0"/>
          </a:p>
        </p:txBody>
      </p:sp>
    </p:spTree>
    <p:extLst>
      <p:ext uri="{BB962C8B-B14F-4D97-AF65-F5344CB8AC3E}">
        <p14:creationId xmlns:p14="http://schemas.microsoft.com/office/powerpoint/2010/main" val="658647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1"/>
            <a:ext cx="7315200" cy="685800"/>
          </a:xfrm>
        </p:spPr>
        <p:txBody>
          <a:bodyPr>
            <a:normAutofit fontScale="90000"/>
          </a:bodyPr>
          <a:lstStyle/>
          <a:p>
            <a:r>
              <a:rPr lang="en-US" dirty="0">
                <a:solidFill>
                  <a:srgbClr val="FFC000"/>
                </a:solidFill>
                <a:latin typeface="Book Antiqua" panose="02040602050305030304" pitchFamily="18" charset="0"/>
              </a:rPr>
              <a:t>References</a:t>
            </a:r>
          </a:p>
        </p:txBody>
      </p:sp>
      <p:sp>
        <p:nvSpPr>
          <p:cNvPr id="3" name="Content Placeholder 2"/>
          <p:cNvSpPr>
            <a:spLocks noGrp="1"/>
          </p:cNvSpPr>
          <p:nvPr>
            <p:ph idx="1"/>
          </p:nvPr>
        </p:nvSpPr>
        <p:spPr>
          <a:xfrm>
            <a:off x="914400" y="1295400"/>
            <a:ext cx="7315200" cy="5257799"/>
          </a:xfrm>
        </p:spPr>
        <p:txBody>
          <a:bodyPr/>
          <a:lstStyle/>
          <a:p>
            <a:r>
              <a:rPr lang="en-US" dirty="0">
                <a:latin typeface="Book Antiqua" pitchFamily="18" charset="0"/>
              </a:rPr>
              <a:t>Begintoread.com; http://www.begintoread.com/research/</a:t>
            </a:r>
            <a:br>
              <a:rPr lang="en-US" dirty="0">
                <a:latin typeface="Book Antiqua" pitchFamily="18" charset="0"/>
              </a:rPr>
            </a:br>
            <a:r>
              <a:rPr lang="en-US" dirty="0">
                <a:latin typeface="Book Antiqua" pitchFamily="18" charset="0"/>
              </a:rPr>
              <a:t>literacystatistics.html</a:t>
            </a:r>
          </a:p>
          <a:p>
            <a:r>
              <a:rPr lang="en-US" dirty="0" err="1">
                <a:latin typeface="Book Antiqua" pitchFamily="18" charset="0"/>
              </a:rPr>
              <a:t>Ehri</a:t>
            </a:r>
            <a:r>
              <a:rPr lang="en-US" dirty="0">
                <a:latin typeface="Book Antiqua" pitchFamily="18" charset="0"/>
              </a:rPr>
              <a:t>, Linnea;</a:t>
            </a:r>
            <a:r>
              <a:rPr lang="en-US" i="1" dirty="0">
                <a:latin typeface="Book Antiqua" panose="02040602050305030304" pitchFamily="18" charset="0"/>
              </a:rPr>
              <a:t> Development of Sight Word Reading: Phases and Findings</a:t>
            </a:r>
            <a:r>
              <a:rPr lang="en-US" dirty="0">
                <a:latin typeface="Book Antiqua" panose="02040602050305030304" pitchFamily="18" charset="0"/>
              </a:rPr>
              <a:t>,</a:t>
            </a:r>
            <a:r>
              <a:rPr lang="en-US" u="sng" dirty="0">
                <a:latin typeface="Book Antiqua" panose="02040602050305030304" pitchFamily="18" charset="0"/>
              </a:rPr>
              <a:t> The Science of Reading, A Handbook, </a:t>
            </a:r>
            <a:r>
              <a:rPr lang="en-US" dirty="0">
                <a:latin typeface="Book Antiqua" panose="02040602050305030304" pitchFamily="18" charset="0"/>
              </a:rPr>
              <a:t>Chapter 8, Blackwell Publishing, 2005. </a:t>
            </a:r>
          </a:p>
          <a:p>
            <a:r>
              <a:rPr lang="en-US" dirty="0" err="1">
                <a:latin typeface="Book Antiqua" panose="02040602050305030304" pitchFamily="18" charset="0"/>
              </a:rPr>
              <a:t>Dehaene</a:t>
            </a:r>
            <a:r>
              <a:rPr lang="en-US" dirty="0">
                <a:latin typeface="Book Antiqua" panose="02040602050305030304" pitchFamily="18" charset="0"/>
              </a:rPr>
              <a:t>, </a:t>
            </a:r>
            <a:r>
              <a:rPr lang="en-US" dirty="0" err="1">
                <a:latin typeface="Book Antiqua" panose="02040602050305030304" pitchFamily="18" charset="0"/>
              </a:rPr>
              <a:t>Stanislas</a:t>
            </a:r>
            <a:r>
              <a:rPr lang="en-US" dirty="0">
                <a:latin typeface="Book Antiqua" panose="02040602050305030304" pitchFamily="18" charset="0"/>
              </a:rPr>
              <a:t>, </a:t>
            </a:r>
            <a:r>
              <a:rPr lang="en-US" u="sng" dirty="0">
                <a:latin typeface="Book Antiqua" pitchFamily="18" charset="0"/>
              </a:rPr>
              <a:t>Reading in the Brain, </a:t>
            </a:r>
            <a:r>
              <a:rPr lang="en-US" dirty="0">
                <a:latin typeface="Book Antiqua" pitchFamily="18" charset="0"/>
              </a:rPr>
              <a:t>2010.</a:t>
            </a:r>
          </a:p>
          <a:p>
            <a:r>
              <a:rPr lang="en-US" dirty="0">
                <a:latin typeface="Book Antiqua" pitchFamily="18" charset="0"/>
              </a:rPr>
              <a:t>www.dys-add.com, Bright Solutions for Dyslexia</a:t>
            </a:r>
          </a:p>
          <a:p>
            <a:r>
              <a:rPr lang="en-US" dirty="0" err="1">
                <a:latin typeface="Book Antiqua" pitchFamily="18" charset="0"/>
              </a:rPr>
              <a:t>Gaab</a:t>
            </a:r>
            <a:r>
              <a:rPr lang="en-US" dirty="0">
                <a:latin typeface="Book Antiqua" pitchFamily="18" charset="0"/>
              </a:rPr>
              <a:t>, Nadine, thegaablab.com/publications.html</a:t>
            </a:r>
          </a:p>
          <a:p>
            <a:r>
              <a:rPr lang="en-US" dirty="0">
                <a:latin typeface="Book Antiqua" pitchFamily="18" charset="0"/>
              </a:rPr>
              <a:t>Henry, Marcia, </a:t>
            </a:r>
            <a:r>
              <a:rPr lang="en-US" u="sng" dirty="0">
                <a:latin typeface="Book Antiqua" pitchFamily="18" charset="0"/>
              </a:rPr>
              <a:t>Unlocking Literacy</a:t>
            </a:r>
            <a:r>
              <a:rPr lang="en-US" dirty="0">
                <a:latin typeface="Book Antiqua" pitchFamily="18" charset="0"/>
              </a:rPr>
              <a:t>, 2</a:t>
            </a:r>
            <a:r>
              <a:rPr lang="en-US" baseline="30000" dirty="0">
                <a:latin typeface="Book Antiqua" pitchFamily="18" charset="0"/>
              </a:rPr>
              <a:t>nd</a:t>
            </a:r>
            <a:r>
              <a:rPr lang="en-US" dirty="0">
                <a:latin typeface="Book Antiqua" pitchFamily="18" charset="0"/>
              </a:rPr>
              <a:t> Ed. 2010</a:t>
            </a:r>
          </a:p>
          <a:p>
            <a:r>
              <a:rPr lang="en-US" dirty="0">
                <a:latin typeface="Book Antiqua" pitchFamily="18" charset="0"/>
              </a:rPr>
              <a:t>International Dyslexia Association www.eida.org</a:t>
            </a:r>
          </a:p>
          <a:p>
            <a:r>
              <a:rPr lang="en-US" dirty="0">
                <a:latin typeface="Book Antiqua" pitchFamily="18" charset="0"/>
              </a:rPr>
              <a:t>Kilpatrick, David, </a:t>
            </a:r>
            <a:r>
              <a:rPr lang="en-US" u="sng" dirty="0">
                <a:latin typeface="Book Antiqua" pitchFamily="18" charset="0"/>
              </a:rPr>
              <a:t>Equipped for Reading Success</a:t>
            </a:r>
            <a:r>
              <a:rPr lang="en-US" dirty="0">
                <a:latin typeface="Book Antiqua" pitchFamily="18" charset="0"/>
              </a:rPr>
              <a:t>, 2016</a:t>
            </a:r>
          </a:p>
          <a:p>
            <a:r>
              <a:rPr lang="en-US" dirty="0">
                <a:latin typeface="Book Antiqua" pitchFamily="18" charset="0"/>
              </a:rPr>
              <a:t>Kilpatrick, David, </a:t>
            </a:r>
            <a:r>
              <a:rPr lang="en-US" u="sng" dirty="0">
                <a:latin typeface="Book Antiqua" pitchFamily="18" charset="0"/>
              </a:rPr>
              <a:t>Essentials of Assessing, Preventing and Overcoming Reading Difficulties</a:t>
            </a:r>
            <a:r>
              <a:rPr lang="en-US" dirty="0">
                <a:latin typeface="Book Antiqua" pitchFamily="18" charset="0"/>
              </a:rPr>
              <a:t>, 2015</a:t>
            </a:r>
          </a:p>
          <a:p>
            <a:endParaRPr lang="en-US" dirty="0"/>
          </a:p>
        </p:txBody>
      </p:sp>
    </p:spTree>
    <p:extLst>
      <p:ext uri="{BB962C8B-B14F-4D97-AF65-F5344CB8AC3E}">
        <p14:creationId xmlns:p14="http://schemas.microsoft.com/office/powerpoint/2010/main" val="1221543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154097"/>
          </a:xfrm>
        </p:spPr>
        <p:txBody>
          <a:bodyPr/>
          <a:lstStyle/>
          <a:p>
            <a:r>
              <a:rPr lang="en-US" dirty="0">
                <a:solidFill>
                  <a:srgbClr val="FFC000"/>
                </a:solidFill>
                <a:latin typeface="Book Antiqua" panose="02040602050305030304" pitchFamily="18" charset="0"/>
              </a:rPr>
              <a:t>References</a:t>
            </a:r>
          </a:p>
        </p:txBody>
      </p:sp>
      <p:sp>
        <p:nvSpPr>
          <p:cNvPr id="3" name="Content Placeholder 2"/>
          <p:cNvSpPr>
            <a:spLocks noGrp="1"/>
          </p:cNvSpPr>
          <p:nvPr>
            <p:ph idx="1"/>
          </p:nvPr>
        </p:nvSpPr>
        <p:spPr>
          <a:xfrm>
            <a:off x="914400" y="1676400"/>
            <a:ext cx="7315200" cy="5013960"/>
          </a:xfrm>
        </p:spPr>
        <p:txBody>
          <a:bodyPr/>
          <a:lstStyle/>
          <a:p>
            <a:r>
              <a:rPr lang="en-US" dirty="0">
                <a:latin typeface="Book Antiqua" pitchFamily="18" charset="0"/>
              </a:rPr>
              <a:t>Lyon, Reid, International Dyslexia Association Keynote, 2009</a:t>
            </a:r>
          </a:p>
          <a:p>
            <a:r>
              <a:rPr lang="en-US" dirty="0">
                <a:latin typeface="Book Antiqua" pitchFamily="18" charset="0"/>
              </a:rPr>
              <a:t>Moats, Louisa, Reading is Rocket Science, 1999</a:t>
            </a:r>
          </a:p>
          <a:p>
            <a:r>
              <a:rPr lang="en-US" dirty="0">
                <a:latin typeface="Book Antiqua" pitchFamily="18" charset="0"/>
              </a:rPr>
              <a:t>National Center for Learning Disabilities, www.ncld.org</a:t>
            </a:r>
          </a:p>
          <a:p>
            <a:r>
              <a:rPr lang="en-US" dirty="0" err="1">
                <a:latin typeface="Book Antiqua" pitchFamily="18" charset="0"/>
              </a:rPr>
              <a:t>Pegado</a:t>
            </a:r>
            <a:r>
              <a:rPr lang="en-US" dirty="0">
                <a:latin typeface="Book Antiqua" pitchFamily="18" charset="0"/>
              </a:rPr>
              <a:t>, Felipe,; Nakamura, </a:t>
            </a:r>
            <a:r>
              <a:rPr lang="en-US" dirty="0" err="1">
                <a:latin typeface="Book Antiqua" pitchFamily="18" charset="0"/>
              </a:rPr>
              <a:t>Kimihiro</a:t>
            </a:r>
            <a:r>
              <a:rPr lang="en-US" dirty="0">
                <a:latin typeface="Book Antiqua" pitchFamily="18" charset="0"/>
              </a:rPr>
              <a:t>,; Hannagan, Thomas, How does literacy break mirror invariance in the visual system, Frontiers in Psychology, July 2014</a:t>
            </a:r>
          </a:p>
          <a:p>
            <a:r>
              <a:rPr lang="en-US" dirty="0" err="1">
                <a:latin typeface="Book Antiqua" pitchFamily="18" charset="0"/>
              </a:rPr>
              <a:t>Shaywitz</a:t>
            </a:r>
            <a:r>
              <a:rPr lang="en-US" dirty="0">
                <a:latin typeface="Book Antiqua" pitchFamily="18" charset="0"/>
              </a:rPr>
              <a:t>, Sally; </a:t>
            </a:r>
            <a:r>
              <a:rPr lang="en-US" u="sng" dirty="0">
                <a:latin typeface="Book Antiqua" pitchFamily="18" charset="0"/>
              </a:rPr>
              <a:t>Overcoming Dyslexia</a:t>
            </a:r>
            <a:r>
              <a:rPr lang="en-US" dirty="0">
                <a:latin typeface="Book Antiqua" pitchFamily="18" charset="0"/>
              </a:rPr>
              <a:t>, 2003</a:t>
            </a:r>
          </a:p>
          <a:p>
            <a:r>
              <a:rPr lang="en-US" dirty="0">
                <a:latin typeface="Book Antiqua" pitchFamily="18" charset="0"/>
              </a:rPr>
              <a:t>Selznick, Richard; </a:t>
            </a:r>
            <a:r>
              <a:rPr lang="en-US" u="sng" dirty="0">
                <a:latin typeface="Book Antiqua" pitchFamily="18" charset="0"/>
              </a:rPr>
              <a:t>Dyslexia Screening</a:t>
            </a:r>
            <a:r>
              <a:rPr lang="en-US" dirty="0">
                <a:latin typeface="Book Antiqua" pitchFamily="18" charset="0"/>
              </a:rPr>
              <a:t>, 2015</a:t>
            </a:r>
          </a:p>
          <a:p>
            <a:r>
              <a:rPr lang="en-US" dirty="0" err="1">
                <a:latin typeface="Book Antiqua" pitchFamily="18" charset="0"/>
              </a:rPr>
              <a:t>Torgesen</a:t>
            </a:r>
            <a:r>
              <a:rPr lang="en-US" dirty="0">
                <a:latin typeface="Book Antiqua" pitchFamily="18" charset="0"/>
              </a:rPr>
              <a:t>, Joseph K, Avoiding the Devastating Downward </a:t>
            </a:r>
            <a:r>
              <a:rPr lang="en-US" dirty="0" err="1">
                <a:latin typeface="Book Antiqua" pitchFamily="18" charset="0"/>
              </a:rPr>
              <a:t>Sprial</a:t>
            </a:r>
            <a:r>
              <a:rPr lang="en-US" dirty="0">
                <a:latin typeface="Book Antiqua" pitchFamily="18" charset="0"/>
              </a:rPr>
              <a:t>, www.aft.org/periodical/american-educator/fall-2004/avoiding-devasting-downward-sprial</a:t>
            </a:r>
          </a:p>
          <a:p>
            <a:endParaRPr lang="en-US" dirty="0"/>
          </a:p>
        </p:txBody>
      </p:sp>
    </p:spTree>
    <p:extLst>
      <p:ext uri="{BB962C8B-B14F-4D97-AF65-F5344CB8AC3E}">
        <p14:creationId xmlns:p14="http://schemas.microsoft.com/office/powerpoint/2010/main" val="283995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1"/>
            <a:ext cx="7315200" cy="838199"/>
          </a:xfrm>
        </p:spPr>
        <p:txBody>
          <a:bodyPr>
            <a:normAutofit/>
          </a:bodyPr>
          <a:lstStyle/>
          <a:p>
            <a:pPr algn="ctr"/>
            <a:r>
              <a:rPr lang="en-US" dirty="0">
                <a:solidFill>
                  <a:srgbClr val="FFC000"/>
                </a:solidFill>
                <a:latin typeface="Book Antiqua" panose="02040602050305030304" pitchFamily="18" charset="0"/>
              </a:rPr>
              <a:t>Pre and Post Intervention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562" y="2084387"/>
            <a:ext cx="4714875" cy="3486150"/>
          </a:xfrm>
        </p:spPr>
      </p:pic>
    </p:spTree>
    <p:extLst>
      <p:ext uri="{BB962C8B-B14F-4D97-AF65-F5344CB8AC3E}">
        <p14:creationId xmlns:p14="http://schemas.microsoft.com/office/powerpoint/2010/main" val="381880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545" y="1752600"/>
            <a:ext cx="5636889" cy="4878077"/>
          </a:xfrm>
          <a:prstGeom prst="rect">
            <a:avLst/>
          </a:prstGeom>
        </p:spPr>
      </p:pic>
      <p:sp>
        <p:nvSpPr>
          <p:cNvPr id="5" name="TextBox 4"/>
          <p:cNvSpPr txBox="1"/>
          <p:nvPr/>
        </p:nvSpPr>
        <p:spPr>
          <a:xfrm>
            <a:off x="990600" y="457200"/>
            <a:ext cx="5410200" cy="1077218"/>
          </a:xfrm>
          <a:prstGeom prst="rect">
            <a:avLst/>
          </a:prstGeom>
          <a:noFill/>
        </p:spPr>
        <p:txBody>
          <a:bodyPr wrap="square" rtlCol="0">
            <a:spAutoFit/>
          </a:bodyPr>
          <a:lstStyle/>
          <a:p>
            <a:r>
              <a:rPr lang="en-US" sz="3200" dirty="0">
                <a:solidFill>
                  <a:srgbClr val="FFC000"/>
                </a:solidFill>
                <a:latin typeface="Book Antiqua" panose="02040602050305030304" pitchFamily="18" charset="0"/>
              </a:rPr>
              <a:t>Myth: IQ = Skilled Reader</a:t>
            </a:r>
          </a:p>
          <a:p>
            <a:r>
              <a:rPr lang="en-US" sz="3200" dirty="0">
                <a:solidFill>
                  <a:srgbClr val="FFC000"/>
                </a:solidFill>
                <a:latin typeface="Book Antiqua" panose="02040602050305030304" pitchFamily="18" charset="0"/>
              </a:rPr>
              <a:t>Fact:</a:t>
            </a:r>
          </a:p>
        </p:txBody>
      </p:sp>
    </p:spTree>
    <p:extLst>
      <p:ext uri="{BB962C8B-B14F-4D97-AF65-F5344CB8AC3E}">
        <p14:creationId xmlns:p14="http://schemas.microsoft.com/office/powerpoint/2010/main" val="33472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219200"/>
            <a:ext cx="7315200" cy="5090161"/>
          </a:xfrm>
        </p:spPr>
        <p:txBody>
          <a:bodyPr>
            <a:normAutofit fontScale="92500" lnSpcReduction="10000"/>
          </a:bodyPr>
          <a:lstStyle/>
          <a:p>
            <a:r>
              <a:rPr lang="en-US" sz="3000" dirty="0">
                <a:solidFill>
                  <a:srgbClr val="00B050"/>
                </a:solidFill>
                <a:latin typeface="Book Antiqua" panose="02040602050305030304" pitchFamily="18" charset="0"/>
              </a:rPr>
              <a:t>Myth</a:t>
            </a:r>
            <a:r>
              <a:rPr lang="en-US" sz="2400" dirty="0">
                <a:latin typeface="Book Antiqua" panose="02040602050305030304" pitchFamily="18" charset="0"/>
              </a:rPr>
              <a:t>: Dyslexia is an not an eligibility category under </a:t>
            </a:r>
            <a:r>
              <a:rPr lang="en-US" sz="2400" b="1" dirty="0">
                <a:latin typeface="Book Antiqua" panose="02040602050305030304" pitchFamily="18" charset="0"/>
              </a:rPr>
              <a:t>IDEA</a:t>
            </a:r>
            <a:r>
              <a:rPr lang="en-US" sz="2400" dirty="0">
                <a:latin typeface="Book Antiqua" panose="02040602050305030304" pitchFamily="18" charset="0"/>
              </a:rPr>
              <a:t>. </a:t>
            </a:r>
          </a:p>
          <a:p>
            <a:pPr lvl="1">
              <a:buFont typeface="Wingdings" panose="05000000000000000000" pitchFamily="2" charset="2"/>
              <a:buChar char="§"/>
            </a:pPr>
            <a:r>
              <a:rPr lang="en-US" sz="2400" dirty="0">
                <a:solidFill>
                  <a:srgbClr val="00B050"/>
                </a:solidFill>
                <a:latin typeface="Book Antiqua" panose="02040602050305030304" pitchFamily="18" charset="0"/>
              </a:rPr>
              <a:t>Fact: </a:t>
            </a:r>
            <a:r>
              <a:rPr lang="en-US" sz="2400" dirty="0">
                <a:latin typeface="Book Antiqua" panose="02040602050305030304" pitchFamily="18" charset="0"/>
              </a:rPr>
              <a:t>Dyslexia is listed as a Specific Learning Disability in IDEA, 2004. </a:t>
            </a:r>
            <a:r>
              <a:rPr lang="en-US" sz="2400" dirty="0">
                <a:solidFill>
                  <a:srgbClr val="FFC000"/>
                </a:solidFill>
                <a:latin typeface="Book Antiqua" panose="02040602050305030304" pitchFamily="18" charset="0"/>
              </a:rPr>
              <a:t>Sec. 300.8(c)(10) </a:t>
            </a:r>
            <a:r>
              <a:rPr lang="en-US" sz="2400" dirty="0">
                <a:latin typeface="Book Antiqua" panose="02040602050305030304" pitchFamily="18" charset="0"/>
              </a:rPr>
              <a:t>Specific learning disability. (</a:t>
            </a:r>
            <a:r>
              <a:rPr lang="en-US" sz="2400" dirty="0" err="1">
                <a:latin typeface="Book Antiqua" panose="02040602050305030304" pitchFamily="18" charset="0"/>
              </a:rPr>
              <a:t>i</a:t>
            </a:r>
            <a:r>
              <a:rPr lang="en-US" sz="2400" dirty="0">
                <a:latin typeface="Book Antiqua" panose="02040602050305030304" pitchFamily="18" charset="0"/>
              </a:rPr>
              <a:t>) General. Specific learning disability means a disorder in one or more of the basic psychological processes involved in understanding or in using language, spoken or written, that may manifest itself in the imperfect ability to listen, think, speak, read, write, spell, or to do mathematical calculations, including conditions such as perceptual disabilities, brain injury, minimal brain dysfunction, </a:t>
            </a:r>
            <a:r>
              <a:rPr lang="en-US" sz="2400" b="1" i="1" dirty="0">
                <a:latin typeface="Book Antiqua" panose="02040602050305030304" pitchFamily="18" charset="0"/>
              </a:rPr>
              <a:t>dyslexia</a:t>
            </a:r>
            <a:r>
              <a:rPr lang="en-US" sz="2400" dirty="0">
                <a:latin typeface="Book Antiqua" panose="02040602050305030304" pitchFamily="18" charset="0"/>
              </a:rPr>
              <a:t>, and developmental aphasia.</a:t>
            </a:r>
          </a:p>
          <a:p>
            <a:pPr lvl="1">
              <a:buFont typeface="Wingdings" panose="05000000000000000000" pitchFamily="2" charset="2"/>
              <a:buChar char="§"/>
            </a:pPr>
            <a:r>
              <a:rPr lang="en-US" sz="2400" dirty="0">
                <a:solidFill>
                  <a:srgbClr val="00B050"/>
                </a:solidFill>
                <a:latin typeface="Book Antiqua" panose="02040602050305030304" pitchFamily="18" charset="0"/>
              </a:rPr>
              <a:t>Note</a:t>
            </a:r>
            <a:r>
              <a:rPr lang="en-US" sz="2400" dirty="0">
                <a:latin typeface="Book Antiqua" panose="02040602050305030304" pitchFamily="18" charset="0"/>
              </a:rPr>
              <a:t>: IEE Diagnosis does replace eligibility process.</a:t>
            </a:r>
          </a:p>
          <a:p>
            <a:endParaRPr lang="en-US" sz="2400" dirty="0">
              <a:latin typeface="Book Antiqua" charset="0"/>
              <a:ea typeface="Book Antiqua" charset="0"/>
              <a:cs typeface="Book Antiqua" charset="0"/>
            </a:endParaRPr>
          </a:p>
        </p:txBody>
      </p:sp>
    </p:spTree>
    <p:extLst>
      <p:ext uri="{BB962C8B-B14F-4D97-AF65-F5344CB8AC3E}">
        <p14:creationId xmlns:p14="http://schemas.microsoft.com/office/powerpoint/2010/main" val="334533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7315200" cy="685799"/>
          </a:xfrm>
        </p:spPr>
        <p:txBody>
          <a:bodyPr>
            <a:normAutofit/>
          </a:bodyPr>
          <a:lstStyle/>
          <a:p>
            <a:pPr algn="ctr"/>
            <a:r>
              <a:rPr lang="en-US" sz="3600" b="1" dirty="0">
                <a:solidFill>
                  <a:srgbClr val="FFC000"/>
                </a:solidFill>
                <a:latin typeface="Book Antiqua" pitchFamily="18" charset="0"/>
              </a:rPr>
              <a:t>Dyslexia is..</a:t>
            </a:r>
          </a:p>
        </p:txBody>
      </p:sp>
      <p:sp>
        <p:nvSpPr>
          <p:cNvPr id="3" name="Content Placeholder 2"/>
          <p:cNvSpPr>
            <a:spLocks noGrp="1"/>
          </p:cNvSpPr>
          <p:nvPr>
            <p:ph sz="quarter" idx="1"/>
          </p:nvPr>
        </p:nvSpPr>
        <p:spPr>
          <a:xfrm>
            <a:off x="457200" y="990600"/>
            <a:ext cx="8229600" cy="5867400"/>
          </a:xfrm>
        </p:spPr>
        <p:txBody>
          <a:bodyPr>
            <a:normAutofit fontScale="92500" lnSpcReduction="20000"/>
          </a:bodyPr>
          <a:lstStyle/>
          <a:p>
            <a:pPr marL="0" indent="0">
              <a:buNone/>
            </a:pPr>
            <a:r>
              <a:rPr lang="en-US" sz="2200" dirty="0">
                <a:latin typeface="Book Antiqua" pitchFamily="18" charset="0"/>
                <a:cs typeface="Adobe Devanagari" pitchFamily="18" charset="0"/>
              </a:rPr>
              <a:t>• </a:t>
            </a:r>
            <a:r>
              <a:rPr lang="en-US" sz="2600" dirty="0">
                <a:latin typeface="Book Antiqua" pitchFamily="18" charset="0"/>
                <a:cs typeface="Adobe Devanagari" pitchFamily="18" charset="0"/>
              </a:rPr>
              <a:t>a specific learning disability</a:t>
            </a:r>
          </a:p>
          <a:p>
            <a:pPr marL="0" indent="0">
              <a:buNone/>
            </a:pPr>
            <a:endParaRPr lang="en-US" sz="1300" dirty="0">
              <a:latin typeface="Book Antiqua" pitchFamily="18" charset="0"/>
              <a:cs typeface="Adobe Devanagari" pitchFamily="18" charset="0"/>
            </a:endParaRPr>
          </a:p>
          <a:p>
            <a:pPr marL="0" indent="0">
              <a:buNone/>
            </a:pPr>
            <a:r>
              <a:rPr lang="en-US" sz="2200" dirty="0">
                <a:latin typeface="Book Antiqua" pitchFamily="18" charset="0"/>
                <a:cs typeface="Adobe Devanagari" pitchFamily="18" charset="0"/>
              </a:rPr>
              <a:t>• </a:t>
            </a:r>
            <a:r>
              <a:rPr lang="en-US" sz="2600" i="1" dirty="0">
                <a:latin typeface="Book Antiqua" pitchFamily="18" charset="0"/>
                <a:cs typeface="Adobe Devanagari" pitchFamily="18" charset="0"/>
              </a:rPr>
              <a:t>neurobiological</a:t>
            </a:r>
            <a:r>
              <a:rPr lang="en-US" sz="2600" dirty="0">
                <a:latin typeface="Book Antiqua" pitchFamily="18" charset="0"/>
                <a:cs typeface="Adobe Devanagari" pitchFamily="18" charset="0"/>
              </a:rPr>
              <a:t> in origin</a:t>
            </a:r>
          </a:p>
          <a:p>
            <a:pPr marL="0" indent="0">
              <a:buNone/>
            </a:pPr>
            <a:endParaRPr lang="en-US" sz="1300" dirty="0">
              <a:latin typeface="Book Antiqua" pitchFamily="18" charset="0"/>
              <a:cs typeface="Adobe Devanagari" pitchFamily="18" charset="0"/>
            </a:endParaRPr>
          </a:p>
          <a:p>
            <a:pPr marL="0" indent="0">
              <a:buNone/>
            </a:pPr>
            <a:r>
              <a:rPr lang="en-US" sz="2200" dirty="0">
                <a:latin typeface="Book Antiqua" pitchFamily="18" charset="0"/>
                <a:cs typeface="Adobe Devanagari" pitchFamily="18" charset="0"/>
              </a:rPr>
              <a:t>• </a:t>
            </a:r>
            <a:r>
              <a:rPr lang="en-US" sz="2600" dirty="0">
                <a:latin typeface="Book Antiqua" pitchFamily="18" charset="0"/>
                <a:cs typeface="Adobe Devanagari" pitchFamily="18" charset="0"/>
              </a:rPr>
              <a:t>characterized by difficulties with accurate and/or fluent word recognition and by poor spelling and decoding abilities</a:t>
            </a:r>
          </a:p>
          <a:p>
            <a:pPr marL="0" indent="0">
              <a:buNone/>
            </a:pPr>
            <a:endParaRPr lang="en-US" sz="1300" dirty="0">
              <a:latin typeface="Book Antiqua" pitchFamily="18" charset="0"/>
              <a:cs typeface="Adobe Devanagari" pitchFamily="18" charset="0"/>
            </a:endParaRPr>
          </a:p>
          <a:p>
            <a:pPr marL="0" indent="0">
              <a:buNone/>
            </a:pPr>
            <a:r>
              <a:rPr lang="en-US" sz="2200" dirty="0">
                <a:latin typeface="Book Antiqua" pitchFamily="18" charset="0"/>
                <a:cs typeface="Adobe Devanagari" pitchFamily="18" charset="0"/>
              </a:rPr>
              <a:t>• </a:t>
            </a:r>
            <a:r>
              <a:rPr lang="en-US" sz="2600" dirty="0">
                <a:latin typeface="Book Antiqua" pitchFamily="18" charset="0"/>
                <a:cs typeface="Adobe Devanagari" pitchFamily="18" charset="0"/>
              </a:rPr>
              <a:t>difficulties typically result from a deficit in the </a:t>
            </a:r>
            <a:r>
              <a:rPr lang="en-US" sz="2600" i="1" dirty="0">
                <a:latin typeface="Book Antiqua" pitchFamily="18" charset="0"/>
                <a:cs typeface="Adobe Devanagari" pitchFamily="18" charset="0"/>
              </a:rPr>
              <a:t>phonological component of language </a:t>
            </a:r>
          </a:p>
          <a:p>
            <a:pPr marL="0" indent="0">
              <a:buNone/>
            </a:pPr>
            <a:endParaRPr lang="en-US" sz="1300" dirty="0">
              <a:latin typeface="Book Antiqua" pitchFamily="18" charset="0"/>
              <a:cs typeface="Adobe Devanagari" pitchFamily="18" charset="0"/>
            </a:endParaRPr>
          </a:p>
          <a:p>
            <a:pPr marL="0" indent="0">
              <a:buNone/>
            </a:pPr>
            <a:r>
              <a:rPr lang="en-US" sz="2200" dirty="0">
                <a:latin typeface="Book Antiqua" pitchFamily="18" charset="0"/>
                <a:cs typeface="Adobe Devanagari" pitchFamily="18" charset="0"/>
              </a:rPr>
              <a:t>• </a:t>
            </a:r>
            <a:r>
              <a:rPr lang="en-US" sz="2600" dirty="0">
                <a:latin typeface="Book Antiqua" pitchFamily="18" charset="0"/>
                <a:cs typeface="Adobe Devanagari" pitchFamily="18" charset="0"/>
              </a:rPr>
              <a:t>difficulties often </a:t>
            </a:r>
            <a:r>
              <a:rPr lang="en-US" sz="2600" i="1" dirty="0">
                <a:latin typeface="Book Antiqua" pitchFamily="18" charset="0"/>
                <a:cs typeface="Adobe Devanagari" pitchFamily="18" charset="0"/>
              </a:rPr>
              <a:t>unexpected </a:t>
            </a:r>
            <a:r>
              <a:rPr lang="en-US" sz="2600" dirty="0">
                <a:latin typeface="Book Antiqua" pitchFamily="18" charset="0"/>
                <a:cs typeface="Adobe Devanagari" pitchFamily="18" charset="0"/>
              </a:rPr>
              <a:t>in relation to other cognitive abilities and the provision of effective classroom instruction</a:t>
            </a:r>
          </a:p>
          <a:p>
            <a:pPr marL="0" indent="0">
              <a:buNone/>
            </a:pPr>
            <a:endParaRPr lang="en-US" sz="1300" dirty="0">
              <a:latin typeface="Book Antiqua" pitchFamily="18" charset="0"/>
              <a:cs typeface="Adobe Devanagari" pitchFamily="18" charset="0"/>
            </a:endParaRPr>
          </a:p>
          <a:p>
            <a:pPr marL="0" indent="0">
              <a:buNone/>
            </a:pPr>
            <a:r>
              <a:rPr lang="en-US" sz="2600" dirty="0">
                <a:latin typeface="Book Antiqua" pitchFamily="18" charset="0"/>
                <a:cs typeface="Adobe Devanagari" pitchFamily="18" charset="0"/>
              </a:rPr>
              <a:t>• secondary consequences may include problems in reading comprehension and reduced reading experience that can impede growth of vocabulary and background knowledge.</a:t>
            </a:r>
          </a:p>
          <a:p>
            <a:pPr algn="r"/>
            <a:r>
              <a:rPr lang="en-US" sz="1600" i="1" dirty="0">
                <a:solidFill>
                  <a:srgbClr val="00B050"/>
                </a:solidFill>
                <a:latin typeface="Book Antiqua" pitchFamily="18" charset="0"/>
                <a:cs typeface="Adobe Devanagari" pitchFamily="18" charset="0"/>
              </a:rPr>
              <a:t>IDA/NICHD, 2002</a:t>
            </a:r>
          </a:p>
          <a:p>
            <a:pPr algn="r"/>
            <a:endParaRPr lang="en-US" sz="2000" dirty="0">
              <a:latin typeface="Book Antiqua" pitchFamily="18" charset="0"/>
            </a:endParaRPr>
          </a:p>
        </p:txBody>
      </p:sp>
    </p:spTree>
    <p:extLst>
      <p:ext uri="{BB962C8B-B14F-4D97-AF65-F5344CB8AC3E}">
        <p14:creationId xmlns:p14="http://schemas.microsoft.com/office/powerpoint/2010/main" val="11145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676" y="609600"/>
            <a:ext cx="7315200" cy="1066799"/>
          </a:xfrm>
        </p:spPr>
        <p:txBody>
          <a:bodyPr>
            <a:normAutofit fontScale="90000"/>
          </a:bodyPr>
          <a:lstStyle/>
          <a:p>
            <a:pPr algn="ctr"/>
            <a:r>
              <a:rPr lang="en-US" sz="4900" b="1" dirty="0">
                <a:solidFill>
                  <a:srgbClr val="FFC000"/>
                </a:solidFill>
                <a:latin typeface="Book Antiqua" charset="0"/>
                <a:ea typeface="Book Antiqua" charset="0"/>
                <a:cs typeface="Book Antiqua" charset="0"/>
              </a:rPr>
              <a:t>Elementary Characteristics</a:t>
            </a:r>
            <a:br>
              <a:rPr lang="en-US" dirty="0">
                <a:latin typeface="Book Antiqua" charset="0"/>
                <a:ea typeface="Book Antiqua" charset="0"/>
                <a:cs typeface="Book Antiqua" charset="0"/>
              </a:rPr>
            </a:br>
            <a:endParaRPr lang="en-US" dirty="0"/>
          </a:p>
        </p:txBody>
      </p:sp>
      <p:sp>
        <p:nvSpPr>
          <p:cNvPr id="3" name="Content Placeholder 2"/>
          <p:cNvSpPr>
            <a:spLocks noGrp="1"/>
          </p:cNvSpPr>
          <p:nvPr>
            <p:ph sz="quarter" idx="1"/>
          </p:nvPr>
        </p:nvSpPr>
        <p:spPr>
          <a:xfrm>
            <a:off x="838200" y="1310640"/>
            <a:ext cx="7315200" cy="4785360"/>
          </a:xfrm>
        </p:spPr>
        <p:txBody>
          <a:bodyPr>
            <a:normAutofit lnSpcReduction="10000"/>
          </a:bodyPr>
          <a:lstStyle/>
          <a:p>
            <a:pPr lvl="0">
              <a:buFont typeface="Wingdings" panose="05000000000000000000" pitchFamily="2" charset="2"/>
              <a:buChar char="ü"/>
            </a:pPr>
            <a:r>
              <a:rPr lang="en-US" sz="3200" dirty="0">
                <a:latin typeface="Book Antiqua" pitchFamily="18" charset="0"/>
              </a:rPr>
              <a:t>Delayed speech</a:t>
            </a:r>
          </a:p>
          <a:p>
            <a:pPr lvl="0">
              <a:buFont typeface="Wingdings" panose="05000000000000000000" pitchFamily="2" charset="2"/>
              <a:buChar char="ü"/>
            </a:pPr>
            <a:r>
              <a:rPr lang="en-US" sz="3200" dirty="0">
                <a:latin typeface="Book Antiqua" pitchFamily="18" charset="0"/>
              </a:rPr>
              <a:t>Mixing up sounds and syllables </a:t>
            </a:r>
          </a:p>
          <a:p>
            <a:pPr lvl="0">
              <a:buFont typeface="Wingdings" panose="05000000000000000000" pitchFamily="2" charset="2"/>
              <a:buChar char="ü"/>
            </a:pPr>
            <a:r>
              <a:rPr lang="en-US" sz="3200" dirty="0">
                <a:latin typeface="Book Antiqua" pitchFamily="18" charset="0"/>
              </a:rPr>
              <a:t>Confusion over directionally based words</a:t>
            </a:r>
          </a:p>
          <a:p>
            <a:pPr lvl="0">
              <a:buFont typeface="Wingdings" panose="05000000000000000000" pitchFamily="2" charset="2"/>
              <a:buChar char="ü"/>
            </a:pPr>
            <a:r>
              <a:rPr lang="en-US" sz="3200" dirty="0">
                <a:latin typeface="Book Antiqua" pitchFamily="18" charset="0"/>
              </a:rPr>
              <a:t>Late establishing a dominant hand</a:t>
            </a:r>
          </a:p>
          <a:p>
            <a:pPr lvl="0">
              <a:buFont typeface="Wingdings" panose="05000000000000000000" pitchFamily="2" charset="2"/>
              <a:buChar char="ü"/>
            </a:pPr>
            <a:r>
              <a:rPr lang="en-US" sz="3200" dirty="0">
                <a:latin typeface="Book Antiqua" pitchFamily="18" charset="0"/>
              </a:rPr>
              <a:t>Difficulty learning to tie shoes, tell time</a:t>
            </a:r>
          </a:p>
          <a:p>
            <a:pPr lvl="0">
              <a:buFont typeface="Wingdings" panose="05000000000000000000" pitchFamily="2" charset="2"/>
              <a:buChar char="ü"/>
            </a:pPr>
            <a:r>
              <a:rPr lang="en-US" sz="3200" dirty="0">
                <a:latin typeface="Book Antiqua" pitchFamily="18" charset="0"/>
              </a:rPr>
              <a:t>Trouble with the concept of rhyming</a:t>
            </a:r>
          </a:p>
          <a:p>
            <a:pPr lvl="0">
              <a:buFont typeface="Wingdings" panose="05000000000000000000" pitchFamily="2" charset="2"/>
              <a:buChar char="ü"/>
            </a:pPr>
            <a:r>
              <a:rPr lang="en-US" sz="3200" dirty="0">
                <a:latin typeface="Book Antiqua" pitchFamily="18" charset="0"/>
              </a:rPr>
              <a:t>Poor Spelling</a:t>
            </a:r>
          </a:p>
          <a:p>
            <a:pPr lvl="1"/>
            <a:endParaRPr lang="en-US" sz="3000" dirty="0">
              <a:latin typeface="Book Antiqua" charset="0"/>
              <a:ea typeface="Book Antiqua" charset="0"/>
              <a:cs typeface="Book Antiqua" charset="0"/>
            </a:endParaRPr>
          </a:p>
        </p:txBody>
      </p:sp>
      <p:pic>
        <p:nvPicPr>
          <p:cNvPr id="4" name="Picture 3" descr="MO-DESE_CollegeCareer-1.png"/>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a14:imgEffect>
                  </a14:imgLayer>
                </a14:imgProps>
              </a:ext>
            </a:extLst>
          </a:blip>
          <a:srcRect b="17917"/>
          <a:stretch>
            <a:fillRect/>
          </a:stretch>
        </p:blipFill>
        <p:spPr bwMode="auto">
          <a:xfrm>
            <a:off x="6781800" y="5334000"/>
            <a:ext cx="2209800" cy="1143000"/>
          </a:xfrm>
          <a:prstGeom prst="rect">
            <a:avLst/>
          </a:prstGeom>
          <a:noFill/>
          <a:ln w="9525">
            <a:noFill/>
            <a:miter lim="800000"/>
            <a:headEnd/>
            <a:tailEnd/>
          </a:ln>
        </p:spPr>
      </p:pic>
    </p:spTree>
    <p:extLst>
      <p:ext uri="{BB962C8B-B14F-4D97-AF65-F5344CB8AC3E}">
        <p14:creationId xmlns:p14="http://schemas.microsoft.com/office/powerpoint/2010/main" val="3527015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2571</TotalTime>
  <Words>1204</Words>
  <Application>Microsoft Office PowerPoint</Application>
  <PresentationFormat>On-screen Show (4:3)</PresentationFormat>
  <Paragraphs>286</Paragraphs>
  <Slides>43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Adobe Devanagari</vt:lpstr>
      <vt:lpstr>Arial</vt:lpstr>
      <vt:lpstr>Book Antiqua</vt:lpstr>
      <vt:lpstr>Calibri</vt:lpstr>
      <vt:lpstr>Wingdings</vt:lpstr>
      <vt:lpstr>Perspective</vt:lpstr>
      <vt:lpstr>  Supporting Students with Dyslexia in the Classroom </vt:lpstr>
      <vt:lpstr> </vt:lpstr>
      <vt:lpstr>Debunking the Myths</vt:lpstr>
      <vt:lpstr>PowerPoint Presentation</vt:lpstr>
      <vt:lpstr>Pre and Post Intervention</vt:lpstr>
      <vt:lpstr>PowerPoint Presentation</vt:lpstr>
      <vt:lpstr>PowerPoint Presentation</vt:lpstr>
      <vt:lpstr>Dyslexia is..</vt:lpstr>
      <vt:lpstr>Elementary Characteristics </vt:lpstr>
      <vt:lpstr> </vt:lpstr>
      <vt:lpstr>PowerPoint Presentation</vt:lpstr>
      <vt:lpstr>Trouble with Math </vt:lpstr>
      <vt:lpstr>One in Five</vt:lpstr>
      <vt:lpstr> </vt:lpstr>
      <vt:lpstr>PowerPoint Presentation</vt:lpstr>
      <vt:lpstr>The Big Five</vt:lpstr>
      <vt:lpstr>Reading Readiness Skills</vt:lpstr>
      <vt:lpstr>Define</vt:lpstr>
      <vt:lpstr>Phonological Awareness</vt:lpstr>
      <vt:lpstr>Developmental Stages</vt:lpstr>
      <vt:lpstr>Let’s Try This!</vt:lpstr>
      <vt:lpstr>What’s Next?</vt:lpstr>
      <vt:lpstr>PowerPoint Presentation</vt:lpstr>
      <vt:lpstr>What about Etymology?</vt:lpstr>
      <vt:lpstr>PowerPoint Presentation</vt:lpstr>
      <vt:lpstr>Goal      Reading by Sight</vt:lpstr>
      <vt:lpstr>Screening</vt:lpstr>
      <vt:lpstr>Screening Skills</vt:lpstr>
      <vt:lpstr>Considerations</vt:lpstr>
      <vt:lpstr>PowerPoint Presentation</vt:lpstr>
      <vt:lpstr>PowerPoint Presentation</vt:lpstr>
      <vt:lpstr>Learning Considerations</vt:lpstr>
      <vt:lpstr>Extra Time and..</vt:lpstr>
      <vt:lpstr>PowerPoint Presentation</vt:lpstr>
      <vt:lpstr>Math</vt:lpstr>
      <vt:lpstr>Science/Social Studies</vt:lpstr>
      <vt:lpstr>Timeline</vt:lpstr>
      <vt:lpstr>PowerPoint Presentation</vt:lpstr>
      <vt:lpstr>Tell us what you think!</vt:lpstr>
      <vt:lpstr>Thank you!</vt:lpstr>
      <vt:lpstr>Resources</vt:lpstr>
      <vt:lpstr>References</vt:lpstr>
      <vt:lpstr>References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and Career Readiness:   Spring 2017 Update</dc:title>
  <dc:creator>gruped</dc:creator>
  <cp:lastModifiedBy>Christine Wilson</cp:lastModifiedBy>
  <cp:revision>119</cp:revision>
  <cp:lastPrinted>2017-10-06T03:34:31Z</cp:lastPrinted>
  <dcterms:created xsi:type="dcterms:W3CDTF">2017-02-27T14:42:42Z</dcterms:created>
  <dcterms:modified xsi:type="dcterms:W3CDTF">2018-02-23T16:41:51Z</dcterms:modified>
</cp:coreProperties>
</file>