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embeddedFontLst>
    <p:embeddedFont>
      <p:font typeface="Lato" panose="020B0604020202020204" charset="0"/>
      <p:regular r:id="rId16"/>
      <p:bold r:id="rId17"/>
      <p:italic r:id="rId18"/>
      <p:boldItalic r:id="rId19"/>
    </p:embeddedFont>
    <p:embeddedFont>
      <p:font typeface="Montserrat" panose="020B060402020202020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407708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280887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431566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487217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Bret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590156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3220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65532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Bret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85920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ARE standards for principal supervisors….Council of Chief City School Officers standards issued in 2015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 necessarily a focus, but a great starting point to get that mindset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Highlight first three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93781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many use the Mo Model or a modified version of it?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is the recommended 7 -step process W/ timeline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 thru initial steps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Growth plan is the foundation and the focus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Pull up doc/list of S &amp; I’s - updated ISLLC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6321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6462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Frequent Meaningful Feedback  - we don’t typically conduct “observations” - look at evidence more closely in a moment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Added step of mid year check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EOY self assessment 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 of Summative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 feedback?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order for this to all work, P’s must have an understanding of some guiding questions...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98280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824757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Bret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68102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name="adj" fmla="val 0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Shape 1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name="adj" fmla="val 58774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Shape 106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Shape 107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Shape 2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Shape 42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Shape 43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Shape 4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Shape 50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Shape 5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Shape 58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Shape 63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Shape 6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Shape 71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Shape 92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Shape 93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ubTitle" idx="1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2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Shape 101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focus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bgrange@spsmail.or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sharesps.org/websitedoc/CommunityRelations/Organizational%20Chart/Leaderhip%20Team%20Structure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llacefoundation.org/knowledge-center/Documents/How-Leadership-Influences-Student-Learning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csso.org/Documents/2015/2015PrincipalSupervisorStandardsFinal1272015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ese.mo.gov/sites/default/files/LeaderStandards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ese.mo.gov/sites/default/files/02-PrinGrowthGuide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ese.mo.gov/sites/default/files/LeaderStandards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randatower.com/Account/Login?ReturnUrl=/Home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4360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Evaluating Principals</a:t>
            </a:r>
            <a:endParaRPr sz="24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Making a Fuzzy Process More Clear</a:t>
            </a:r>
            <a:endParaRPr sz="2400"/>
          </a:p>
        </p:txBody>
      </p:sp>
      <p:sp>
        <p:nvSpPr>
          <p:cNvPr id="135" name="Shape 135"/>
          <p:cNvSpPr txBox="1">
            <a:spLocks noGrp="1"/>
          </p:cNvSpPr>
          <p:nvPr>
            <p:ph type="subTitle" idx="1"/>
          </p:nvPr>
        </p:nvSpPr>
        <p:spPr>
          <a:xfrm>
            <a:off x="4668275" y="3512850"/>
            <a:ext cx="4360800" cy="12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J Anderson</a:t>
            </a:r>
            <a:endParaRPr sz="18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Brady Quirk</a:t>
            </a:r>
            <a:endParaRPr sz="18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Bret Range</a:t>
            </a:r>
            <a:endParaRPr sz="18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Elementary Learning Model</a:t>
            </a:r>
            <a:endParaRPr/>
          </a:p>
        </p:txBody>
      </p:sp>
      <p:pic>
        <p:nvPicPr>
          <p:cNvPr id="192" name="Shape 192" descr="17-18focus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50275" y="1416325"/>
            <a:ext cx="4360800" cy="3046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Evaluation within 1 Standard; 1 Indicator</a:t>
            </a:r>
            <a:endParaRPr/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559075" y="1567550"/>
            <a:ext cx="7777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Standard 2: Teaching and Learning, Indicator 2: Provide Effective Instructional Program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Instructional focus/School Action Plan (SAP)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Professional learning plan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Agendas, staff feedback, formative assessments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Classroom visits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Low performing teachers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Closure</a:t>
            </a:r>
            <a:endParaRPr/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Questions?</a:t>
            </a:r>
            <a:endParaRPr sz="18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 u="sng">
                <a:solidFill>
                  <a:schemeClr val="hlink"/>
                </a:solidFill>
                <a:hlinkClick r:id="rId3"/>
              </a:rPr>
              <a:t>bgrange@spsmail.org</a:t>
            </a:r>
            <a:r>
              <a:rPr lang="en" sz="1800"/>
              <a:t> </a:t>
            </a:r>
            <a:endParaRPr sz="1800"/>
          </a:p>
        </p:txBody>
      </p:sp>
      <p:pic>
        <p:nvPicPr>
          <p:cNvPr id="205" name="Shape 20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39175" y="1269396"/>
            <a:ext cx="1829925" cy="182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Shape 211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1088050" y="393750"/>
            <a:ext cx="2406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SPS Context</a:t>
            </a:r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230800" y="1567550"/>
            <a:ext cx="34290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25,000 students</a:t>
            </a:r>
            <a:endParaRPr sz="18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36 Elementary Schools (Four K-8 )</a:t>
            </a:r>
            <a:endParaRPr sz="18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hlinkClick r:id="rId3"/>
              </a:rPr>
              <a:t>Cabinet (5 members)</a:t>
            </a:r>
            <a:endParaRPr sz="18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hlinkClick r:id="rId3"/>
              </a:rPr>
              <a:t>Executive Leadership Team</a:t>
            </a:r>
            <a:endParaRPr sz="18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hlinkClick r:id="rId3"/>
              </a:rPr>
              <a:t>Directors</a:t>
            </a:r>
            <a:endParaRPr sz="180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42" name="Shape 1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59800" y="393750"/>
            <a:ext cx="5214075" cy="4288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</a:t>
            </a:r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452000" cy="32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hlinkClick r:id="rId3"/>
              </a:rPr>
              <a:t>Teacher impact on learning</a:t>
            </a:r>
            <a:endParaRPr sz="18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hlinkClick r:id="rId3"/>
              </a:rPr>
              <a:t>Leadership impact on teachers</a:t>
            </a:r>
            <a:endParaRPr sz="18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Instructional leadership</a:t>
            </a:r>
            <a:endParaRPr sz="180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/>
              <a:t>	Formative supervision vs. summative evaluation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Principal Supervisor Standards</a:t>
            </a:r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335450" y="1388375"/>
            <a:ext cx="4365300" cy="359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Dedicate time to help principals grow as instructional leaders</a:t>
            </a:r>
            <a:endParaRPr sz="1400"/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400"/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Coach, support, and engage in effective professional learning</a:t>
            </a:r>
            <a:endParaRPr sz="1400"/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400"/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Use evidence of effectiveness to determine necessary improvements</a:t>
            </a:r>
            <a:endParaRPr sz="1400"/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400"/>
          </a:p>
          <a:p>
            <a:pPr marL="0" lvl="0" indent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Engage principals in evaluation processes</a:t>
            </a:r>
            <a:endParaRPr sz="1400"/>
          </a:p>
        </p:txBody>
      </p:sp>
      <p:sp>
        <p:nvSpPr>
          <p:cNvPr id="155" name="Shape 155"/>
          <p:cNvSpPr txBox="1">
            <a:spLocks noGrp="1"/>
          </p:cNvSpPr>
          <p:nvPr>
            <p:ph type="body" idx="2"/>
          </p:nvPr>
        </p:nvSpPr>
        <p:spPr>
          <a:xfrm>
            <a:off x="4933225" y="1388375"/>
            <a:ext cx="4040100" cy="346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Inform the vision, policies, and strategies to support learning</a:t>
            </a:r>
            <a:endParaRPr sz="1400"/>
          </a:p>
          <a:p>
            <a:pPr marL="0" lvl="0" indent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400"/>
          </a:p>
          <a:p>
            <a:pPr marL="0" lvl="0" indent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Encourage schools are culturally/socially responsive</a:t>
            </a:r>
            <a:endParaRPr sz="1400"/>
          </a:p>
          <a:p>
            <a:pPr marL="0" lvl="0" indent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400"/>
          </a:p>
          <a:p>
            <a:pPr marL="0" lvl="0" indent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Engage in their own improvement</a:t>
            </a:r>
            <a:endParaRPr sz="1400"/>
          </a:p>
          <a:p>
            <a:pPr marL="0" lvl="0" indent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400"/>
          </a:p>
          <a:p>
            <a:pPr marL="0" lvl="0" indent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Lead change</a:t>
            </a:r>
            <a:endParaRPr sz="140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 Missouri Model Principal Evaluatio</a:t>
            </a:r>
            <a:r>
              <a:rPr lang="en" u="sng">
                <a:solidFill>
                  <a:schemeClr val="hlink"/>
                </a:solidFill>
                <a:hlinkClick r:id="rId3"/>
              </a:rPr>
              <a:t>n</a:t>
            </a:r>
            <a:r>
              <a:rPr lang="en"/>
              <a:t> </a:t>
            </a:r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559075" y="1567550"/>
            <a:ext cx="7777200" cy="336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/>
              <a:t>AUGUST-SEPTEMBER:</a:t>
            </a:r>
            <a:endParaRPr sz="1800" u="sng"/>
          </a:p>
          <a:p>
            <a:pPr marL="0" lvl="0" indent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Identify indicators to be assessed </a:t>
            </a:r>
            <a:endParaRPr sz="1800"/>
          </a:p>
          <a:p>
            <a:pPr marL="457200" lvl="0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 6 standards, 13 indicators</a:t>
            </a:r>
            <a:endParaRPr sz="1400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Determine baseline scores for indicators </a:t>
            </a:r>
            <a:endParaRPr sz="1400" i="1"/>
          </a:p>
          <a:p>
            <a:pPr marL="0" lvl="0" indent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 Develop a growth plan for indicators </a:t>
            </a:r>
            <a:endParaRPr sz="1800"/>
          </a:p>
          <a:p>
            <a:pPr marL="0" lvl="0" indent="0" algn="l">
              <a:spcBef>
                <a:spcPts val="1600"/>
              </a:spcBef>
              <a:spcAft>
                <a:spcPts val="0"/>
              </a:spcAft>
              <a:buNone/>
            </a:pPr>
            <a:endParaRPr sz="1400" i="1"/>
          </a:p>
          <a:p>
            <a:pPr marL="0" lvl="0" indent="0" algn="ctr">
              <a:spcBef>
                <a:spcPts val="160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ctr">
              <a:spcBef>
                <a:spcPts val="1600"/>
              </a:spcBef>
              <a:spcAft>
                <a:spcPts val="1600"/>
              </a:spcAft>
              <a:buNone/>
            </a:pP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Growth Plans = Foundation  &amp; Focus</a:t>
            </a:r>
            <a:endParaRPr/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District emphasis and personal choice -emphasis </a:t>
            </a:r>
            <a:endParaRPr sz="1800"/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WHY - WHAT  - HOW</a:t>
            </a:r>
            <a:endParaRPr sz="1800"/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Self Assess utilizing </a:t>
            </a:r>
            <a:r>
              <a:rPr lang="en" sz="1800" u="sng">
                <a:solidFill>
                  <a:schemeClr val="hlink"/>
                </a:solidFill>
                <a:hlinkClick r:id="rId3"/>
              </a:rPr>
              <a:t> rubrics -</a:t>
            </a:r>
            <a:r>
              <a:rPr lang="en" sz="1800"/>
              <a:t> score 0-7</a:t>
            </a:r>
            <a:endParaRPr sz="1800"/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i="1"/>
              <a:t>EMERGING / DEVELOPING / PROFICIENT / DISTINGUISHED</a:t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accent5"/>
                </a:solidFill>
                <a:hlinkClick r:id="rId3"/>
              </a:rPr>
              <a:t>Missouri Model Principal Evaluation</a:t>
            </a:r>
            <a:endParaRPr/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/>
              <a:t>OCTOBER-MARCH : </a:t>
            </a:r>
            <a:r>
              <a:rPr lang="en" sz="1800" u="sng">
                <a:solidFill>
                  <a:schemeClr val="hlink"/>
                </a:solidFill>
                <a:hlinkClick r:id="rId4"/>
              </a:rPr>
              <a:t>Provide feedback on indicators</a:t>
            </a:r>
            <a:endParaRPr sz="1800"/>
          </a:p>
          <a:p>
            <a:pPr marL="0" lvl="0" indent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Mid-Year Growth plan check</a:t>
            </a:r>
            <a:endParaRPr sz="1800"/>
          </a:p>
          <a:p>
            <a:pPr marL="0" lvl="0" indent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u="sng"/>
              <a:t>APRIL-MAY</a:t>
            </a:r>
            <a:r>
              <a:rPr lang="en" sz="1800"/>
              <a:t>: Determine a follow-up score on indicators</a:t>
            </a:r>
            <a:endParaRPr sz="1800"/>
          </a:p>
          <a:p>
            <a:pPr marL="0" lvl="0" indent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Complete summative - Meets/Growth Opportunity/Concern</a:t>
            </a:r>
            <a:endParaRPr sz="1800"/>
          </a:p>
          <a:p>
            <a:pPr marL="0" lvl="0" indent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 u="sng"/>
              <a:t>MAY-AUGUST</a:t>
            </a:r>
            <a:r>
              <a:rPr lang="en" sz="1800"/>
              <a:t>: Reflect and plan</a:t>
            </a:r>
            <a:endParaRPr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Guiding Questions</a:t>
            </a:r>
            <a:endParaRPr/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307500" y="1528150"/>
            <a:ext cx="8028900" cy="3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principals clearly understand all standards and indicators?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How do we get a clear, holistic picture of principals’ performance?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How do we collect objective rather than subjective data?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How do best connect data to each standard and indicator?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How do we ensure principals have a voice in their evaluation?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How can we use the standards and indicators as reflection points for principals?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How can we ensure the evaluation process is perceived as fair?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Sources</a:t>
            </a:r>
            <a:endParaRPr/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475225" y="1567550"/>
            <a:ext cx="42255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 achievement scores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Teacher/patron survey results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Professional learning meeting agendas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Discipline rates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Classroom visit numbers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body" idx="2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Budget expenditures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School/community partnerships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Evidence of shared decision making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Evidence of service to the district and profession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Monthly site visits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Daily/weekly e-mails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489</Words>
  <Application>Microsoft Office PowerPoint</Application>
  <PresentationFormat>On-screen Show (16:9)</PresentationFormat>
  <Paragraphs>106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Lato</vt:lpstr>
      <vt:lpstr>Times New Roman</vt:lpstr>
      <vt:lpstr>Arial</vt:lpstr>
      <vt:lpstr>Montserrat</vt:lpstr>
      <vt:lpstr>Focus</vt:lpstr>
      <vt:lpstr>Evaluating Principals  Making a Fuzzy Process More Clear</vt:lpstr>
      <vt:lpstr>SPS Context</vt:lpstr>
      <vt:lpstr>Background</vt:lpstr>
      <vt:lpstr>Principal Supervisor Standards</vt:lpstr>
      <vt:lpstr> Missouri Model Principal Evaluation </vt:lpstr>
      <vt:lpstr>Growth Plans = Foundation  &amp; Focus</vt:lpstr>
      <vt:lpstr>Missouri Model Principal Evaluation</vt:lpstr>
      <vt:lpstr>Guiding Questions</vt:lpstr>
      <vt:lpstr>Data Sources</vt:lpstr>
      <vt:lpstr>Elementary Learning Model</vt:lpstr>
      <vt:lpstr>Evaluation within 1 Standard; 1 Indicator</vt:lpstr>
      <vt:lpstr>Closure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Principals  Making a Fuzzy Process More Clear</dc:title>
  <dc:creator>Range, Bret G.</dc:creator>
  <cp:lastModifiedBy>Range, Bret G.</cp:lastModifiedBy>
  <cp:revision>1</cp:revision>
  <dcterms:modified xsi:type="dcterms:W3CDTF">2018-02-13T16:37:37Z</dcterms:modified>
</cp:coreProperties>
</file>