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37"/>
  </p:notesMasterIdLst>
  <p:handoutMasterIdLst>
    <p:handoutMasterId r:id="rId38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</p:sldIdLst>
  <p:sldSz cx="9144000" cy="5143500" type="screen16x9"/>
  <p:notesSz cx="7315200" cy="9601200"/>
  <p:embeddedFontLst>
    <p:embeddedFont>
      <p:font typeface="Alfa Slab One"/>
      <p:regular r:id="rId39"/>
    </p:embeddedFont>
    <p:embeddedFont>
      <p:font typeface="Syncopate" panose="020B0604020202020204" charset="0"/>
      <p:regular r:id="rId40"/>
      <p:bold r:id="rId41"/>
    </p:embeddedFont>
    <p:embeddedFont>
      <p:font typeface="Proxima Nova" panose="020B0604020202020204" charset="0"/>
      <p:regular r:id="rId42"/>
      <p:bold r:id="rId43"/>
      <p:italic r:id="rId44"/>
      <p:boldItalic r:id="rId45"/>
    </p:embeddedFont>
    <p:embeddedFont>
      <p:font typeface="Comic Sans MS" panose="030F0702030302020204" pitchFamily="66" charset="0"/>
      <p:regular r:id="rId46"/>
      <p:bold r:id="rId47"/>
      <p:italic r:id="rId48"/>
      <p:boldItalic r:id="rId49"/>
    </p:embeddedFont>
    <p:embeddedFont>
      <p:font typeface="Roboto" panose="020B0604020202020204" charset="0"/>
      <p:regular r:id="rId50"/>
      <p:bold r:id="rId51"/>
      <p:italic r:id="rId52"/>
      <p:boldItalic r:id="rId53"/>
    </p:embeddedFont>
    <p:embeddedFont>
      <p:font typeface="Permanent Marker" panose="020B0604020202020204" charset="0"/>
      <p:regular r:id="rId54"/>
    </p:embeddedFont>
    <p:embeddedFont>
      <p:font typeface="Architects Daughter" panose="020B0604020202020204" charset="0"/>
      <p:regular r:id="rId55"/>
    </p:embeddedFont>
    <p:embeddedFont>
      <p:font typeface="Comfortaa"/>
      <p:regular r:id="rId56"/>
      <p:bold r:id="rId57"/>
    </p:embeddedFont>
    <p:embeddedFont>
      <p:font typeface="Amatic SC" panose="020B0604020202020204" charset="-79"/>
      <p:bold r:id="rId5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.fntdata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font" Target="fonts/font20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61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5.xml"/><Relationship Id="rId51" Type="http://schemas.openxmlformats.org/officeDocument/2006/relationships/font" Target="fonts/font13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BCE9F-D3D5-4569-BD68-0A9B7DF38918}" type="datetimeFigureOut">
              <a:rPr lang="en-US" smtClean="0"/>
              <a:t>2/11/2018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9686C-ACEE-4772-9492-F7536B7449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79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31472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5316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83155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9650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45879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63460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30745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4446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339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02728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42374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3486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4702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5565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Shape 289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14330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716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72683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98800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70384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14328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Shape 325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1034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5582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7028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0575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Shape 346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Shape 347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2820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59362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63737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990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9340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3786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5894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7427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4670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7783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7" name="Shape 57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w="762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ubTitle" idx="1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5" name="Shape 85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311700" y="2480550"/>
            <a:ext cx="8114400" cy="2445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311700" y="1167925"/>
            <a:ext cx="8520600" cy="19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32242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Shape 105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Shape 11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Shape 132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Shape 141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4" name="Shape 1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Shape 148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lfa Slab One"/>
              <a:buNone/>
              <a:defRPr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ameday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roxima Nova"/>
              <a:buChar char="●"/>
              <a:defRPr sz="18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●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roxima Nova"/>
              <a:buChar char="○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roxima Nova"/>
              <a:buChar char="■"/>
              <a:defRPr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 rtl="0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glNIjhnqyI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niushour.com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theinnovationteacher.com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bobby_mccutcheon@isdschools.org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ctrTitle"/>
          </p:nvPr>
        </p:nvSpPr>
        <p:spPr>
          <a:xfrm>
            <a:off x="311700" y="299950"/>
            <a:ext cx="8520600" cy="195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Genius Hour</a:t>
            </a:r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subTitle" idx="1"/>
          </p:nvPr>
        </p:nvSpPr>
        <p:spPr>
          <a:xfrm>
            <a:off x="311700" y="2857448"/>
            <a:ext cx="8520600" cy="7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Building </a:t>
            </a:r>
            <a:r>
              <a:rPr lang="en" i="1"/>
              <a:t>Passionate </a:t>
            </a:r>
            <a:r>
              <a:rPr lang="en"/>
              <a:t>Learners</a:t>
            </a:r>
            <a:endParaRPr/>
          </a:p>
        </p:txBody>
      </p:sp>
      <p:pic>
        <p:nvPicPr>
          <p:cNvPr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9150" y="4341800"/>
            <a:ext cx="621751" cy="5057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Shape 164"/>
          <p:cNvSpPr txBox="1"/>
          <p:nvPr/>
        </p:nvSpPr>
        <p:spPr>
          <a:xfrm>
            <a:off x="2590250" y="4452775"/>
            <a:ext cx="5427300" cy="5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latin typeface="Comic Sans MS"/>
                <a:ea typeface="Comic Sans MS"/>
                <a:cs typeface="Comic Sans MS"/>
                <a:sym typeface="Comic Sans MS"/>
              </a:rPr>
              <a:t>@fight4mizzou and @RandallElementary</a:t>
            </a:r>
            <a:endParaRPr sz="18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3252150" y="3590950"/>
            <a:ext cx="2639700" cy="5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Bobby McCutcheon</a:t>
            </a:r>
            <a:endParaRPr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Principal, Randall Elementary</a:t>
            </a:r>
            <a:endParaRPr/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Independence School District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311700" y="560425"/>
            <a:ext cx="8520600" cy="109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Students work on their projects over the course of 9-12 weeks culminating in a </a:t>
            </a:r>
            <a:r>
              <a:rPr lang="en" sz="2400" b="1"/>
              <a:t>Genius Hour Showcase</a:t>
            </a:r>
            <a:r>
              <a:rPr lang="en"/>
              <a:t>.</a:t>
            </a:r>
            <a:endParaRPr/>
          </a:p>
        </p:txBody>
      </p:sp>
      <p:pic>
        <p:nvPicPr>
          <p:cNvPr id="224" name="Shape 2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9025" y="2076500"/>
            <a:ext cx="1885950" cy="1885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PURPOSE</a:t>
            </a:r>
            <a:endParaRPr/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Promotes high-levels of </a:t>
            </a:r>
            <a:r>
              <a:rPr lang="en" sz="2400" b="1"/>
              <a:t>CRITICAL THINKING</a:t>
            </a:r>
            <a:r>
              <a:rPr lang="en" sz="2400"/>
              <a:t> and </a:t>
            </a:r>
            <a:r>
              <a:rPr lang="en" sz="2400" b="1"/>
              <a:t>PROBLEM SOLVING SKILLS</a:t>
            </a:r>
            <a:r>
              <a:rPr lang="en" sz="2400"/>
              <a:t>.</a:t>
            </a:r>
            <a:endParaRPr sz="2400"/>
          </a:p>
          <a:p>
            <a:pPr marL="0" lvl="0" indent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Engages students and helps them identify their </a:t>
            </a:r>
            <a:r>
              <a:rPr lang="en" sz="2400" b="1"/>
              <a:t>PASSIONS</a:t>
            </a:r>
            <a:r>
              <a:rPr lang="en" sz="2400"/>
              <a:t>,</a:t>
            </a:r>
            <a:r>
              <a:rPr lang="en" sz="2400" b="1"/>
              <a:t> </a:t>
            </a:r>
            <a:r>
              <a:rPr lang="en" sz="2400"/>
              <a:t>creating lifelong learners.</a:t>
            </a:r>
            <a:endParaRPr sz="2400"/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Teaches students 21st century </a:t>
            </a:r>
            <a:r>
              <a:rPr lang="en" sz="2400" b="1"/>
              <a:t>RESEARCH</a:t>
            </a:r>
            <a:r>
              <a:rPr lang="en" sz="2400"/>
              <a:t> skills .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PURPOSE</a:t>
            </a:r>
            <a:endParaRPr/>
          </a:p>
        </p:txBody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Promotes high levels of </a:t>
            </a:r>
            <a:r>
              <a:rPr lang="en" sz="2400" b="1"/>
              <a:t>STUDENT COLLABORATION</a:t>
            </a:r>
            <a:endParaRPr sz="2400" b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Makes learning </a:t>
            </a:r>
            <a:r>
              <a:rPr lang="en" sz="2400" b="1"/>
              <a:t>FUN AND RELEVANT</a:t>
            </a:r>
            <a:endParaRPr sz="2400" b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PURPOSE</a:t>
            </a:r>
            <a:endParaRPr/>
          </a:p>
        </p:txBody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Helps students </a:t>
            </a:r>
            <a:r>
              <a:rPr lang="en" sz="2400" b="1"/>
              <a:t>see beyond their own neighborhood</a:t>
            </a:r>
            <a:r>
              <a:rPr lang="en" sz="2400"/>
              <a:t>.</a:t>
            </a: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Exposes students to </a:t>
            </a:r>
            <a:r>
              <a:rPr lang="en" sz="2400" b="1"/>
              <a:t>new opportunities</a:t>
            </a:r>
            <a:r>
              <a:rPr lang="en" sz="2400"/>
              <a:t> and </a:t>
            </a:r>
            <a:r>
              <a:rPr lang="en" sz="2400" b="1"/>
              <a:t>possibilities</a:t>
            </a:r>
            <a:r>
              <a:rPr lang="en" sz="2400"/>
              <a:t>.</a:t>
            </a: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PURPOSE</a:t>
            </a:r>
            <a:endParaRPr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...did you miss the slide about increasing scores on your state assessment?</a:t>
            </a:r>
            <a:endParaRPr sz="2400" b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5250" y="2267925"/>
            <a:ext cx="3645674" cy="243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PURPOSE</a:t>
            </a:r>
            <a:endParaRPr/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“One of the key benefits of a passion-based project is that </a:t>
            </a:r>
            <a:r>
              <a:rPr lang="en" sz="2400" b="1"/>
              <a:t>students learn how to love learning.”</a:t>
            </a:r>
            <a:endParaRPr sz="2400" b="1"/>
          </a:p>
          <a:p>
            <a:pPr marL="457200" lvl="0" indent="-381000" algn="ctr" rtl="0">
              <a:spcBef>
                <a:spcPts val="160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Don Wettrick</a:t>
            </a: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Shape 2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9800" y="387400"/>
            <a:ext cx="2915375" cy="43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Shape 2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5325" y="817500"/>
            <a:ext cx="3306150" cy="3306150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Shape 262"/>
          <p:cNvSpPr txBox="1"/>
          <p:nvPr/>
        </p:nvSpPr>
        <p:spPr>
          <a:xfrm>
            <a:off x="620775" y="4330575"/>
            <a:ext cx="3650700" cy="6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omfortaa"/>
                <a:ea typeface="Comfortaa"/>
                <a:cs typeface="Comfortaa"/>
                <a:sym typeface="Comfortaa"/>
              </a:rPr>
              <a:t>http://www.startedupinnovation.com/</a:t>
            </a:r>
            <a:endParaRPr b="1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PLAN</a:t>
            </a:r>
            <a:endParaRPr/>
          </a:p>
        </p:txBody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19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Meet 45 minutes every Friday (9 week cycles).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Grades 3-5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Additional support staff--Reading Specialist and Literacy Tech. Integrationist.</a:t>
            </a:r>
            <a:endParaRPr sz="2400"/>
          </a:p>
        </p:txBody>
      </p:sp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800" y="2421250"/>
            <a:ext cx="3971501" cy="227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PLAN</a:t>
            </a:r>
            <a:endParaRPr/>
          </a:p>
        </p:txBody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25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/>
              <a:t>Four Academies:</a:t>
            </a:r>
            <a:endParaRPr sz="3000" u="sng"/>
          </a:p>
          <a:p>
            <a:pPr marL="457200" lvl="0" indent="-419100" algn="ctr" rtl="0">
              <a:spcBef>
                <a:spcPts val="160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 Randall </a:t>
            </a:r>
            <a:r>
              <a:rPr lang="en" sz="3000" b="1"/>
              <a:t>Service</a:t>
            </a:r>
            <a:endParaRPr sz="3000" b="1"/>
          </a:p>
          <a:p>
            <a:pPr marL="457200" lvl="0" indent="-419100" algn="ctr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Randall </a:t>
            </a:r>
            <a:r>
              <a:rPr lang="en" sz="3000" b="1"/>
              <a:t>STEM (1 and 2)</a:t>
            </a:r>
            <a:endParaRPr sz="3000" b="1"/>
          </a:p>
          <a:p>
            <a:pPr marL="457200" lvl="0" indent="-419100" algn="ctr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Randall </a:t>
            </a:r>
            <a:r>
              <a:rPr lang="en" sz="3000" b="1"/>
              <a:t>Spark</a:t>
            </a:r>
            <a:endParaRPr sz="3000" b="1"/>
          </a:p>
          <a:p>
            <a:pPr marL="457200" lvl="0" indent="-419100" algn="ctr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 sz="3000"/>
              <a:t>Randall </a:t>
            </a:r>
            <a:r>
              <a:rPr lang="en" sz="3000" b="1"/>
              <a:t>STAR</a:t>
            </a:r>
            <a:endParaRPr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PLAN</a:t>
            </a:r>
            <a:endParaRPr/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Only requirement for participation is that students must have </a:t>
            </a:r>
            <a:r>
              <a:rPr lang="en" sz="3000" u="sng"/>
              <a:t>all classwork, reading logs, and homework complete for the week</a:t>
            </a:r>
            <a:r>
              <a:rPr lang="en" sz="3000"/>
              <a:t>. </a:t>
            </a:r>
            <a:endParaRPr sz="3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our school...</a:t>
            </a:r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11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Bobby McCutcheon (13 years in public education; 8 years admin)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Principal, </a:t>
            </a:r>
            <a:r>
              <a:rPr lang="en" sz="2400" b="1"/>
              <a:t>Randall Elementary</a:t>
            </a:r>
            <a:r>
              <a:rPr lang="en" sz="2400"/>
              <a:t>, Independence School District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~85% Free/Reduced; Diverse student population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PK-5 building; 300 students (275 K-5).</a:t>
            </a:r>
            <a:endParaRPr sz="2400"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Highly Transient Population</a:t>
            </a:r>
            <a:endParaRPr sz="2400"/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3100" y="1258150"/>
            <a:ext cx="2898600" cy="289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Shape 2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088" y="94000"/>
            <a:ext cx="8483825" cy="474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8950" y="0"/>
            <a:ext cx="677910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PLAN</a:t>
            </a:r>
            <a:endParaRPr/>
          </a:p>
        </p:txBody>
      </p:sp>
      <p:pic>
        <p:nvPicPr>
          <p:cNvPr id="297" name="Shape 2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6325" y="1071225"/>
            <a:ext cx="8222239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PLAN - Selecting Topics</a:t>
            </a:r>
            <a:endParaRPr/>
          </a:p>
        </p:txBody>
      </p:sp>
      <p:pic>
        <p:nvPicPr>
          <p:cNvPr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125" y="1271750"/>
            <a:ext cx="3312025" cy="217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9750" y="1050025"/>
            <a:ext cx="2870532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PLAN</a:t>
            </a:r>
            <a:endParaRPr/>
          </a:p>
        </p:txBody>
      </p:sp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Should you assign a grade for Genius Hour?</a:t>
            </a:r>
            <a:endParaRPr sz="3000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/>
              <a:t>What are students REQUIRED to do?</a:t>
            </a:r>
            <a:endParaRPr sz="3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>
            <a:spLocks noGrp="1"/>
          </p:cNvSpPr>
          <p:nvPr>
            <p:ph type="ctrTitle"/>
          </p:nvPr>
        </p:nvSpPr>
        <p:spPr>
          <a:xfrm>
            <a:off x="293875" y="2944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Genius Hour Covenant:</a:t>
            </a:r>
            <a:endParaRPr/>
          </a:p>
        </p:txBody>
      </p:sp>
      <p:sp>
        <p:nvSpPr>
          <p:cNvPr id="316" name="Shape 316"/>
          <p:cNvSpPr txBox="1">
            <a:spLocks noGrp="1"/>
          </p:cNvSpPr>
          <p:nvPr>
            <p:ph type="subTitle" idx="1"/>
          </p:nvPr>
        </p:nvSpPr>
        <p:spPr>
          <a:xfrm>
            <a:off x="460950" y="1228039"/>
            <a:ext cx="8222100" cy="336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I WILL </a:t>
            </a:r>
            <a:r>
              <a:rPr lang="en" sz="2200" i="1"/>
              <a:t>pursue</a:t>
            </a:r>
            <a:r>
              <a:rPr lang="en" sz="2200"/>
              <a:t> MY interests and not be influenced by those around me.</a:t>
            </a:r>
            <a:endParaRPr sz="2200"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I WILL </a:t>
            </a:r>
            <a:r>
              <a:rPr lang="en" sz="2200" i="1"/>
              <a:t>utilize</a:t>
            </a:r>
            <a:r>
              <a:rPr lang="en" sz="2200"/>
              <a:t> ALL available resources to become an expert in my field.</a:t>
            </a:r>
            <a:endParaRPr sz="2200"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I WILL </a:t>
            </a:r>
            <a:r>
              <a:rPr lang="en" sz="2200" i="1"/>
              <a:t>inquire</a:t>
            </a:r>
            <a:r>
              <a:rPr lang="en" sz="2200"/>
              <a:t> of my academy teacher whenever a question arises or I am “stuck”.</a:t>
            </a:r>
            <a:endParaRPr sz="2200"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I WILL </a:t>
            </a:r>
            <a:r>
              <a:rPr lang="en" sz="2200" i="1"/>
              <a:t>support</a:t>
            </a:r>
            <a:r>
              <a:rPr lang="en" sz="2200"/>
              <a:t> my academy classmates in their research whenever possible.</a:t>
            </a:r>
            <a:endParaRPr sz="2200"/>
          </a:p>
          <a:p>
            <a:pPr marL="457200" lvl="0" indent="-368300" rtl="0">
              <a:spcBef>
                <a:spcPts val="0"/>
              </a:spcBef>
              <a:spcAft>
                <a:spcPts val="0"/>
              </a:spcAft>
              <a:buSzPts val="2200"/>
              <a:buAutoNum type="arabicPeriod"/>
            </a:pPr>
            <a:r>
              <a:rPr lang="en" sz="2200"/>
              <a:t>I WILL </a:t>
            </a:r>
            <a:r>
              <a:rPr lang="en" sz="2200" i="1"/>
              <a:t>learn </a:t>
            </a:r>
            <a:r>
              <a:rPr lang="en" sz="2200"/>
              <a:t>something during Genius Hour that I didn’t know before.</a:t>
            </a:r>
            <a:endParaRPr sz="2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Plan - Genius Hour Club </a:t>
            </a:r>
            <a:endParaRPr/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After School Club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Meets weekly for an hour</a:t>
            </a:r>
            <a:endParaRPr sz="240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Open to students in grades 4-5</a:t>
            </a:r>
            <a:endParaRPr sz="2400"/>
          </a:p>
          <a:p>
            <a: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❏"/>
            </a:pPr>
            <a:r>
              <a:rPr lang="en" sz="2400"/>
              <a:t>Major benefit is that it doesn’t disrupt your class schedule</a:t>
            </a:r>
            <a:endParaRPr sz="2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PROJECTS</a:t>
            </a:r>
            <a:endParaRPr/>
          </a:p>
        </p:txBody>
      </p:sp>
      <p:sp>
        <p:nvSpPr>
          <p:cNvPr id="328" name="Shape 328"/>
          <p:cNvSpPr txBox="1">
            <a:spLocks noGrp="1"/>
          </p:cNvSpPr>
          <p:nvPr>
            <p:ph type="body" idx="1"/>
          </p:nvPr>
        </p:nvSpPr>
        <p:spPr>
          <a:xfrm rot="-490816">
            <a:off x="335550" y="1362397"/>
            <a:ext cx="4893591" cy="6855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solidFill>
                  <a:srgbClr val="00FF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Choreographing a Dance</a:t>
            </a:r>
            <a:endParaRPr sz="3000">
              <a:solidFill>
                <a:srgbClr val="00FF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329" name="Shape 329"/>
          <p:cNvSpPr txBox="1"/>
          <p:nvPr/>
        </p:nvSpPr>
        <p:spPr>
          <a:xfrm>
            <a:off x="3540000" y="4095050"/>
            <a:ext cx="51927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0000"/>
                </a:solidFill>
                <a:latin typeface="Alfa Slab One"/>
                <a:ea typeface="Alfa Slab One"/>
                <a:cs typeface="Alfa Slab One"/>
                <a:sym typeface="Alfa Slab One"/>
              </a:rPr>
              <a:t>Making Scarves for the Needy</a:t>
            </a:r>
            <a:endParaRPr sz="2400">
              <a:solidFill>
                <a:srgbClr val="FF0000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330" name="Shape 330"/>
          <p:cNvSpPr txBox="1"/>
          <p:nvPr/>
        </p:nvSpPr>
        <p:spPr>
          <a:xfrm rot="792779">
            <a:off x="5078266" y="571561"/>
            <a:ext cx="3681561" cy="106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00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Volleyball/MAP Night</a:t>
            </a:r>
            <a:endParaRPr sz="3000" b="1">
              <a:solidFill>
                <a:srgbClr val="0000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sp>
        <p:nvSpPr>
          <p:cNvPr id="331" name="Shape 331"/>
          <p:cNvSpPr txBox="1"/>
          <p:nvPr/>
        </p:nvSpPr>
        <p:spPr>
          <a:xfrm>
            <a:off x="160350" y="3182300"/>
            <a:ext cx="4082700" cy="9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Free Youth Sports Camps</a:t>
            </a:r>
            <a:endParaRPr sz="3000"/>
          </a:p>
        </p:txBody>
      </p:sp>
      <p:sp>
        <p:nvSpPr>
          <p:cNvPr id="332" name="Shape 332"/>
          <p:cNvSpPr txBox="1"/>
          <p:nvPr/>
        </p:nvSpPr>
        <p:spPr>
          <a:xfrm>
            <a:off x="4847475" y="2281900"/>
            <a:ext cx="34659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00FF"/>
                </a:solidFill>
                <a:latin typeface="Amatic SC"/>
                <a:ea typeface="Amatic SC"/>
                <a:cs typeface="Amatic SC"/>
                <a:sym typeface="Amatic SC"/>
              </a:rPr>
              <a:t>Training Police Dogs</a:t>
            </a:r>
            <a:endParaRPr sz="3600" b="1">
              <a:solidFill>
                <a:srgbClr val="FF00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Shape 3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600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Shape 3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1852" y="152400"/>
            <a:ext cx="3629027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Shape 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629026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Shape 3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33826" y="498600"/>
            <a:ext cx="5057774" cy="3793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our School</a:t>
            </a:r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041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Serve one of the largest subsidized housing subdivisions in the Midwest (nearly 2,000 residents).  </a:t>
            </a:r>
            <a:endParaRPr/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High levels of trauma and crisis</a:t>
            </a:r>
            <a:endParaRPr/>
          </a:p>
          <a:p>
            <a: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"/>
              <a:t>Our students face limited exposure to anything beyond our neighborhood.  </a:t>
            </a:r>
            <a:endParaRPr/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87783" y="1017725"/>
            <a:ext cx="3859018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Randall Elementary - Genius Hour</a:t>
            </a:r>
            <a:endParaRPr/>
          </a:p>
        </p:txBody>
      </p:sp>
      <p:sp>
        <p:nvSpPr>
          <p:cNvPr id="350" name="Shape 350"/>
          <p:cNvSpPr txBox="1"/>
          <p:nvPr/>
        </p:nvSpPr>
        <p:spPr>
          <a:xfrm>
            <a:off x="2442225" y="3564675"/>
            <a:ext cx="4366500" cy="8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  <p:sp>
        <p:nvSpPr>
          <p:cNvPr id="351" name="Shape 351" title="Genius Hour - Randall Elementary">
            <a:hlinkClick r:id="rId3"/>
          </p:cNvPr>
          <p:cNvSpPr/>
          <p:nvPr/>
        </p:nvSpPr>
        <p:spPr>
          <a:xfrm>
            <a:off x="2324475" y="1367950"/>
            <a:ext cx="3912025" cy="2934025"/>
          </a:xfrm>
          <a:prstGeom prst="rect">
            <a:avLst/>
          </a:prstGeom>
          <a:blipFill>
            <a:blip r:embed="rId4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>
            <a:spLocks noGrp="1"/>
          </p:cNvSpPr>
          <p:nvPr>
            <p:ph type="title"/>
          </p:nvPr>
        </p:nvSpPr>
        <p:spPr>
          <a:xfrm>
            <a:off x="2336575" y="2144750"/>
            <a:ext cx="4299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Questions???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http://www.geniushour.com/</a:t>
            </a:r>
            <a:r>
              <a:rPr lang="en"/>
              <a:t> (Chris Kesler)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4"/>
              </a:rPr>
              <a:t>http://www.theinnovationteacher.com/</a:t>
            </a:r>
            <a:r>
              <a:rPr lang="en"/>
              <a:t> (Don Wettrick)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http://www.ajjuliani.com/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for attending today’s session!</a:t>
            </a:r>
            <a:endParaRPr/>
          </a:p>
          <a:p>
            <a:pPr marL="0" lvl="0" indent="0" algn="ctr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Please feel free to contact me at:</a:t>
            </a:r>
            <a:endParaRPr/>
          </a:p>
          <a:p>
            <a:pPr marL="0" lvl="0" indent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bobby_mccutcheon@isdschools.org</a:t>
            </a:r>
            <a:endParaRPr/>
          </a:p>
          <a:p>
            <a:pPr marL="0" lvl="0" indent="0" algn="ctr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0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@fight4mizzou and @RandallElementary</a:t>
            </a:r>
            <a:endParaRPr/>
          </a:p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68" name="Shape 3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47325" y="3712675"/>
            <a:ext cx="621751" cy="50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Agenda</a:t>
            </a:r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311700" y="2220225"/>
            <a:ext cx="8520600" cy="23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the PURPOSE, the PLAN, the PROJECTS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>
              <a:solidFill>
                <a:schemeClr val="accent3"/>
              </a:solidFill>
            </a:endParaRPr>
          </a:p>
          <a:p>
            <a:pPr marL="0" lv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chemeClr val="accent3"/>
                </a:solidFill>
              </a:rPr>
              <a:t>Are YOU a Genius?</a:t>
            </a:r>
            <a:endParaRPr sz="36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Yes!!!</a:t>
            </a:r>
            <a:endParaRPr sz="6000"/>
          </a:p>
        </p:txBody>
      </p:sp>
      <p:pic>
        <p:nvPicPr>
          <p:cNvPr id="196" name="Shape 1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8700" y="1430200"/>
            <a:ext cx="4279900" cy="341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 txBox="1">
            <a:spLocks noGrp="1"/>
          </p:cNvSpPr>
          <p:nvPr>
            <p:ph type="title"/>
          </p:nvPr>
        </p:nvSpPr>
        <p:spPr>
          <a:xfrm>
            <a:off x="2565600" y="2044850"/>
            <a:ext cx="425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Genius Hour</a:t>
            </a:r>
            <a:endParaRPr sz="4800"/>
          </a:p>
        </p:txBody>
      </p:sp>
      <p:sp>
        <p:nvSpPr>
          <p:cNvPr id="202" name="Shape 202"/>
          <p:cNvSpPr txBox="1"/>
          <p:nvPr/>
        </p:nvSpPr>
        <p:spPr>
          <a:xfrm rot="-2000317">
            <a:off x="449475" y="1152627"/>
            <a:ext cx="3960800" cy="789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rgbClr val="00FF00"/>
                </a:solidFill>
                <a:latin typeface="Syncopate"/>
                <a:ea typeface="Syncopate"/>
                <a:cs typeface="Syncopate"/>
                <a:sym typeface="Syncopate"/>
              </a:rPr>
              <a:t>Choice Time</a:t>
            </a:r>
            <a:endParaRPr sz="3000" b="1">
              <a:solidFill>
                <a:srgbClr val="00FF00"/>
              </a:solidFill>
              <a:latin typeface="Syncopate"/>
              <a:ea typeface="Syncopate"/>
              <a:cs typeface="Syncopate"/>
              <a:sym typeface="Syncopate"/>
            </a:endParaRPr>
          </a:p>
        </p:txBody>
      </p:sp>
      <p:sp>
        <p:nvSpPr>
          <p:cNvPr id="203" name="Shape 203"/>
          <p:cNvSpPr txBox="1"/>
          <p:nvPr/>
        </p:nvSpPr>
        <p:spPr>
          <a:xfrm>
            <a:off x="1159450" y="3391975"/>
            <a:ext cx="3305700" cy="12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155CC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20% Time</a:t>
            </a:r>
            <a:endParaRPr sz="3000">
              <a:solidFill>
                <a:srgbClr val="1155CC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204" name="Shape 204"/>
          <p:cNvSpPr txBox="1"/>
          <p:nvPr/>
        </p:nvSpPr>
        <p:spPr>
          <a:xfrm rot="2700000">
            <a:off x="5266884" y="1508246"/>
            <a:ext cx="3675400" cy="572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00FF"/>
                </a:solidFill>
              </a:rPr>
              <a:t>Project-Based Learning</a:t>
            </a:r>
            <a:endParaRPr sz="2400" b="1">
              <a:solidFill>
                <a:srgbClr val="FF00FF"/>
              </a:solidFill>
            </a:endParaRPr>
          </a:p>
        </p:txBody>
      </p:sp>
      <p:sp>
        <p:nvSpPr>
          <p:cNvPr id="205" name="Shape 205"/>
          <p:cNvSpPr txBox="1"/>
          <p:nvPr/>
        </p:nvSpPr>
        <p:spPr>
          <a:xfrm>
            <a:off x="3384250" y="4232850"/>
            <a:ext cx="5455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i="1"/>
              <a:t>What is Genius Hour?</a:t>
            </a:r>
            <a:endParaRPr sz="3600" b="1" i="1"/>
          </a:p>
        </p:txBody>
      </p:sp>
      <p:sp>
        <p:nvSpPr>
          <p:cNvPr id="206" name="Shape 206"/>
          <p:cNvSpPr txBox="1"/>
          <p:nvPr/>
        </p:nvSpPr>
        <p:spPr>
          <a:xfrm>
            <a:off x="4243075" y="3318000"/>
            <a:ext cx="30960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FFFF"/>
                </a:solidFill>
                <a:latin typeface="Alfa Slab One"/>
                <a:ea typeface="Alfa Slab One"/>
                <a:cs typeface="Alfa Slab One"/>
                <a:sym typeface="Alfa Slab One"/>
              </a:rPr>
              <a:t>Passion Projects</a:t>
            </a:r>
            <a:endParaRPr sz="2400">
              <a:solidFill>
                <a:srgbClr val="00FFFF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Genius Hour is...</a:t>
            </a:r>
            <a:endParaRPr/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It is a place where students learn by </a:t>
            </a:r>
            <a:r>
              <a:rPr lang="en" sz="2400" b="1"/>
              <a:t>DOING</a:t>
            </a:r>
            <a:r>
              <a:rPr lang="en" sz="2400"/>
              <a:t> and </a:t>
            </a:r>
            <a:r>
              <a:rPr lang="en" sz="2400" b="1"/>
              <a:t>CREATING!</a:t>
            </a:r>
            <a:endParaRPr sz="2400" b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Genius Hour is about </a:t>
            </a:r>
            <a:r>
              <a:rPr lang="en" sz="2400" b="1"/>
              <a:t>self-discovery</a:t>
            </a:r>
            <a:r>
              <a:rPr lang="en" sz="2400"/>
              <a:t> and the pursuit of </a:t>
            </a:r>
            <a:r>
              <a:rPr lang="en" sz="2400" b="1"/>
              <a:t>CURIOSITY!</a:t>
            </a:r>
            <a:endParaRPr sz="2400" b="1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 b="1"/>
          </a:p>
          <a:p>
            <a:pPr marL="0" lvl="0" indent="0" algn="ctr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b="1" u="sng"/>
              <a:t>It is about PASSION!</a:t>
            </a:r>
            <a:endParaRPr sz="2400" b="1" u="sng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311700" y="114015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Students self-select projects based on these three questions:</a:t>
            </a: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What is </a:t>
            </a:r>
            <a:r>
              <a:rPr lang="en" sz="2400" b="1"/>
              <a:t>YOUR</a:t>
            </a:r>
            <a:r>
              <a:rPr lang="en" sz="2400"/>
              <a:t> passion?</a:t>
            </a:r>
            <a:endParaRPr sz="2400"/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What </a:t>
            </a:r>
            <a:r>
              <a:rPr lang="en" sz="2400" b="1"/>
              <a:t>INSPIRES</a:t>
            </a:r>
            <a:r>
              <a:rPr lang="en" sz="2400"/>
              <a:t> you?</a:t>
            </a:r>
            <a:endParaRPr sz="2400"/>
          </a:p>
          <a:p>
            <a:pPr marL="0" lvl="0" indent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What gets you </a:t>
            </a:r>
            <a:r>
              <a:rPr lang="en" sz="2400" b="1"/>
              <a:t>EXCITED</a:t>
            </a:r>
            <a:r>
              <a:rPr lang="en" sz="2400"/>
              <a:t>?  </a:t>
            </a:r>
            <a:endParaRPr sz="24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18" name="Shape 218"/>
          <p:cNvSpPr txBox="1"/>
          <p:nvPr/>
        </p:nvSpPr>
        <p:spPr>
          <a:xfrm>
            <a:off x="444075" y="259100"/>
            <a:ext cx="4810200" cy="100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rPr>
              <a:t>Genius Hour is...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582</Words>
  <Application>Microsoft Office PowerPoint</Application>
  <PresentationFormat>On-screen Show (16:9)</PresentationFormat>
  <Paragraphs>105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46" baseType="lpstr">
      <vt:lpstr>Alfa Slab One</vt:lpstr>
      <vt:lpstr>Syncopate</vt:lpstr>
      <vt:lpstr>Proxima Nova</vt:lpstr>
      <vt:lpstr>Comic Sans MS</vt:lpstr>
      <vt:lpstr>Roboto</vt:lpstr>
      <vt:lpstr>Arial</vt:lpstr>
      <vt:lpstr>Permanent Marker</vt:lpstr>
      <vt:lpstr>Architects Daughter</vt:lpstr>
      <vt:lpstr>Comfortaa</vt:lpstr>
      <vt:lpstr>Amatic SC</vt:lpstr>
      <vt:lpstr>Gameday</vt:lpstr>
      <vt:lpstr>Gameday</vt:lpstr>
      <vt:lpstr>Material</vt:lpstr>
      <vt:lpstr>Genius Hour</vt:lpstr>
      <vt:lpstr>About our school...</vt:lpstr>
      <vt:lpstr>About our School</vt:lpstr>
      <vt:lpstr>Our Agenda</vt:lpstr>
      <vt:lpstr>PowerPoint Presentation</vt:lpstr>
      <vt:lpstr>Yes!!!</vt:lpstr>
      <vt:lpstr>Genius Hour</vt:lpstr>
      <vt:lpstr>Genius Hour is...</vt:lpstr>
      <vt:lpstr>PowerPoint Presentation</vt:lpstr>
      <vt:lpstr>PowerPoint Presentation</vt:lpstr>
      <vt:lpstr>the PURPOSE</vt:lpstr>
      <vt:lpstr>the PURPOSE</vt:lpstr>
      <vt:lpstr>the PURPOSE</vt:lpstr>
      <vt:lpstr>the PURPOSE</vt:lpstr>
      <vt:lpstr>the PURPOSE</vt:lpstr>
      <vt:lpstr>PowerPoint Presentation</vt:lpstr>
      <vt:lpstr>the PLAN</vt:lpstr>
      <vt:lpstr>the PLAN</vt:lpstr>
      <vt:lpstr>the PLAN</vt:lpstr>
      <vt:lpstr>PowerPoint Presentation</vt:lpstr>
      <vt:lpstr>PowerPoint Presentation</vt:lpstr>
      <vt:lpstr>the PLAN</vt:lpstr>
      <vt:lpstr>the PLAN - Selecting Topics</vt:lpstr>
      <vt:lpstr>the PLAN</vt:lpstr>
      <vt:lpstr>Genius Hour Covenant:</vt:lpstr>
      <vt:lpstr>the Plan - Genius Hour Club </vt:lpstr>
      <vt:lpstr>the PROJECTS</vt:lpstr>
      <vt:lpstr>PowerPoint Presentation</vt:lpstr>
      <vt:lpstr>PowerPoint Presentation</vt:lpstr>
      <vt:lpstr>Randall Elementary - Genius Hour</vt:lpstr>
      <vt:lpstr>Questions???</vt:lpstr>
      <vt:lpstr>Resources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Genius Hour</dc:title>
  <dc:creator>Bobby McCutcheon</dc:creator>
  <cp:lastModifiedBy>Bobby McCutcheon</cp:lastModifiedBy>
  <cp:revision>2</cp:revision>
  <cp:lastPrinted>2018-02-11T12:39:14Z</cp:lastPrinted>
  <dcterms:modified xsi:type="dcterms:W3CDTF">2018-02-11T13:41:30Z</dcterms:modified>
</cp:coreProperties>
</file>