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1" r:id="rId45"/>
    <p:sldId id="299" r:id="rId46"/>
    <p:sldId id="300" r:id="rId47"/>
  </p:sldIdLst>
  <p:sldSz cx="9144000" cy="5143500" type="screen16x9"/>
  <p:notesSz cx="6858000" cy="9144000"/>
  <p:embeddedFontLst>
    <p:embeddedFont>
      <p:font typeface="Luckiest Guy" panose="020B0604020202020204" charset="0"/>
      <p:regular r:id="rId49"/>
    </p:embeddedFont>
    <p:embeddedFont>
      <p:font typeface="Lato" panose="020B0604020202020204" charset="0"/>
      <p:regular r:id="rId50"/>
      <p:bold r:id="rId51"/>
      <p:italic r:id="rId52"/>
      <p:boldItalic r:id="rId53"/>
    </p:embeddedFont>
    <p:embeddedFont>
      <p:font typeface="Poppins Light" panose="020B0604020202020204" charset="0"/>
      <p:regular r:id="rId54"/>
      <p:bold r:id="rId55"/>
      <p:italic r:id="rId56"/>
      <p:boldItalic r:id="rId57"/>
    </p:embeddedFont>
    <p:embeddedFont>
      <p:font typeface="Poppins" panose="020B0604020202020204" charset="0"/>
      <p:regular r:id="rId58"/>
      <p:bold r:id="rId59"/>
      <p:italic r:id="rId60"/>
      <p:boldItalic r:id="rId61"/>
    </p:embeddedFont>
    <p:embeddedFont>
      <p:font typeface="Lato Light" panose="020B0604020202020204" charset="0"/>
      <p:regular r:id="rId62"/>
      <p:bold r:id="rId63"/>
      <p:italic r:id="rId64"/>
      <p:boldItalic r:id="rId65"/>
    </p:embeddedFont>
    <p:embeddedFont>
      <p:font typeface="Roboto Slab" panose="020B0604020202020204" charset="0"/>
      <p:regular r:id="rId66"/>
      <p:bold r:id="rId67"/>
    </p:embeddedFont>
    <p:embeddedFont>
      <p:font typeface="PT Sans Narrow" panose="020B0604020202020204"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West Elementary Suspension Days</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School Year</c:v>
                </c:pt>
              </c:strCache>
            </c:strRef>
          </c:cat>
          <c:val>
            <c:numRef>
              <c:f>Sheet1!$B$2</c:f>
              <c:numCache>
                <c:formatCode>General</c:formatCode>
                <c:ptCount val="1"/>
                <c:pt idx="0">
                  <c:v>84</c:v>
                </c:pt>
              </c:numCache>
            </c:numRef>
          </c:val>
        </c:ser>
        <c:ser>
          <c:idx val="1"/>
          <c:order val="1"/>
          <c:tx>
            <c:strRef>
              <c:f>Sheet1!$C$1</c:f>
              <c:strCache>
                <c:ptCount val="1"/>
                <c:pt idx="0">
                  <c:v>2017-18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School Year</c:v>
                </c:pt>
              </c:strCache>
            </c:strRef>
          </c:cat>
          <c:val>
            <c:numRef>
              <c:f>Sheet1!$C$2</c:f>
              <c:numCache>
                <c:formatCode>General</c:formatCode>
                <c:ptCount val="1"/>
                <c:pt idx="0">
                  <c:v>65</c:v>
                </c:pt>
              </c:numCache>
            </c:numRef>
          </c:val>
        </c:ser>
        <c:ser>
          <c:idx val="2"/>
          <c:order val="2"/>
          <c:tx>
            <c:strRef>
              <c:f>Sheet1!$D$1</c:f>
              <c:strCache>
                <c:ptCount val="1"/>
                <c:pt idx="0">
                  <c:v>2018-19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School Year</c:v>
                </c:pt>
              </c:strCache>
            </c:strRef>
          </c:cat>
          <c:val>
            <c:numRef>
              <c:f>Sheet1!$D$2</c:f>
              <c:numCache>
                <c:formatCode>General</c:formatCode>
                <c:ptCount val="1"/>
                <c:pt idx="0">
                  <c:v>17</c:v>
                </c:pt>
              </c:numCache>
            </c:numRef>
          </c:val>
        </c:ser>
        <c:dLbls>
          <c:dLblPos val="inEnd"/>
          <c:showLegendKey val="0"/>
          <c:showVal val="1"/>
          <c:showCatName val="0"/>
          <c:showSerName val="0"/>
          <c:showPercent val="0"/>
          <c:showBubbleSize val="0"/>
        </c:dLbls>
        <c:gapWidth val="219"/>
        <c:overlap val="-27"/>
        <c:axId val="543933536"/>
        <c:axId val="543928048"/>
      </c:barChart>
      <c:catAx>
        <c:axId val="543933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928048"/>
        <c:crosses val="autoZero"/>
        <c:auto val="1"/>
        <c:lblAlgn val="ctr"/>
        <c:lblOffset val="100"/>
        <c:noMultiLvlLbl val="0"/>
      </c:catAx>
      <c:valAx>
        <c:axId val="54392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Suspension Days</a:t>
                </a:r>
                <a:endParaRPr lang="en-US"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3933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079905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df675b8af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df675b8a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37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df675b8af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df675b8af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Turn and talk about what you know about anxiety/ ADHD</a:t>
            </a:r>
            <a:endParaRPr/>
          </a:p>
          <a:p>
            <a:pPr marL="0" lvl="0" indent="0" algn="l" rtl="0">
              <a:spcBef>
                <a:spcPts val="0"/>
              </a:spcBef>
              <a:spcAft>
                <a:spcPts val="0"/>
              </a:spcAft>
              <a:buNone/>
            </a:pPr>
            <a:r>
              <a:rPr lang="en"/>
              <a:t>Bring shaken soda and some not shaken to hand out. </a:t>
            </a:r>
            <a:endParaRPr/>
          </a:p>
        </p:txBody>
      </p:sp>
    </p:spTree>
    <p:extLst>
      <p:ext uri="{BB962C8B-B14F-4D97-AF65-F5344CB8AC3E}">
        <p14:creationId xmlns:p14="http://schemas.microsoft.com/office/powerpoint/2010/main" val="20417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df675b8af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df675b8af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42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df675b8af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df675b8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87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df675b8af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df675b8af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92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df675b8af_0_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df675b8af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47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df675b8af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df675b8af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079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df675b8af_0_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df675b8af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Quickly review the purpose of the Charter</a:t>
            </a:r>
            <a:endParaRPr/>
          </a:p>
        </p:txBody>
      </p:sp>
    </p:spTree>
    <p:extLst>
      <p:ext uri="{BB962C8B-B14F-4D97-AF65-F5344CB8AC3E}">
        <p14:creationId xmlns:p14="http://schemas.microsoft.com/office/powerpoint/2010/main" val="1392417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df675b8af_0_8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df675b8af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18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df675b8af_0_8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df675b8af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8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df675b8af_0_9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df675b8af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52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df675b8af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df675b8a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journey is hard, but the fight is worth it. Hang in there. Stay optimistic. The kids are worth it. </a:t>
            </a:r>
            <a:endParaRPr/>
          </a:p>
        </p:txBody>
      </p:sp>
    </p:spTree>
    <p:extLst>
      <p:ext uri="{BB962C8B-B14F-4D97-AF65-F5344CB8AC3E}">
        <p14:creationId xmlns:p14="http://schemas.microsoft.com/office/powerpoint/2010/main" val="181161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df675b8af_0_10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df675b8af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718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df675b8af_0_1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df675b8af_0_1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86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df675b8af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df675b8af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 Out Meta-Moment Tip Sheet </a:t>
            </a:r>
            <a:endParaRPr/>
          </a:p>
        </p:txBody>
      </p:sp>
    </p:spTree>
    <p:extLst>
      <p:ext uri="{BB962C8B-B14F-4D97-AF65-F5344CB8AC3E}">
        <p14:creationId xmlns:p14="http://schemas.microsoft.com/office/powerpoint/2010/main" val="69535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4df675b8af_0_1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4df675b8af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 Out Blueprint Tip Sheet </a:t>
            </a:r>
            <a:endParaRPr/>
          </a:p>
          <a:p>
            <a:pPr marL="457200" lvl="0" indent="-298450" algn="l" rtl="0">
              <a:spcBef>
                <a:spcPts val="0"/>
              </a:spcBef>
              <a:spcAft>
                <a:spcPts val="0"/>
              </a:spcAft>
              <a:buSzPts val="1100"/>
              <a:buChar char="●"/>
            </a:pPr>
            <a:r>
              <a:rPr lang="en"/>
              <a:t>Restorative Practices Connection </a:t>
            </a:r>
            <a:endParaRPr/>
          </a:p>
          <a:p>
            <a:pPr marL="457200" lvl="0" indent="0" algn="l" rtl="0">
              <a:spcBef>
                <a:spcPts val="0"/>
              </a:spcBef>
              <a:spcAft>
                <a:spcPts val="0"/>
              </a:spcAft>
              <a:buNone/>
            </a:pPr>
            <a:endParaRPr/>
          </a:p>
        </p:txBody>
      </p:sp>
    </p:spTree>
    <p:extLst>
      <p:ext uri="{BB962C8B-B14F-4D97-AF65-F5344CB8AC3E}">
        <p14:creationId xmlns:p14="http://schemas.microsoft.com/office/powerpoint/2010/main" val="567751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df675b8af_0_12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df675b8af_0_1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40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df675b8af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df675b8af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279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df675b8af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df675b8af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ideas of what teachers have done to infuse social emotional lessons into everyday lessons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8775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df675b8af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4df675b8a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Help for Billy  page 21- graphics, brain images-flipped brain,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84691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df675b8af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df675b8af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805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4df675b8af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4df675b8af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24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Before-research, proactive positive relationships, lagging skills, understanding (scientist vs judge), infusing social emotional instructional lessons</a:t>
            </a:r>
            <a:endParaRPr/>
          </a:p>
          <a:p>
            <a:pPr marL="0" lvl="0" indent="0" algn="l" rtl="0">
              <a:spcBef>
                <a:spcPts val="0"/>
              </a:spcBef>
              <a:spcAft>
                <a:spcPts val="0"/>
              </a:spcAft>
              <a:buNone/>
            </a:pPr>
            <a:r>
              <a:rPr lang="en"/>
              <a:t>During-</a:t>
            </a:r>
            <a:endParaRPr/>
          </a:p>
        </p:txBody>
      </p:sp>
    </p:spTree>
    <p:extLst>
      <p:ext uri="{BB962C8B-B14F-4D97-AF65-F5344CB8AC3E}">
        <p14:creationId xmlns:p14="http://schemas.microsoft.com/office/powerpoint/2010/main" val="49582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4df675b8af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4df675b8af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60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df675b8af_0_5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df675b8af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29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df675b8af_0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df675b8af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733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df675b8af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4df675b8af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311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df675b8af_0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df675b8af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can make a poor plan when asked to transition: such as reading, child told five minutes will plan to read 5 more pages and stop.  A child with anxiety will make the plan to finish the chapter book.  Reduce the anxiety by saying pause and quietly meet with the child to create a plan on where to pause and give the child a “PAUSE post- it” to mark the place to pause and get ready to transition. </a:t>
            </a:r>
            <a:endParaRPr/>
          </a:p>
        </p:txBody>
      </p:sp>
    </p:spTree>
    <p:extLst>
      <p:ext uri="{BB962C8B-B14F-4D97-AF65-F5344CB8AC3E}">
        <p14:creationId xmlns:p14="http://schemas.microsoft.com/office/powerpoint/2010/main" val="2302250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df675b8af_0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df675b8af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267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df675b8af_0_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4df675b8af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05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4df675b8af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4df675b8af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2972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4df675b8af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4df675b8af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Article: https://www.edutopia.org/article/power-being-seen</a:t>
            </a:r>
            <a:endParaRPr/>
          </a:p>
        </p:txBody>
      </p:sp>
    </p:spTree>
    <p:extLst>
      <p:ext uri="{BB962C8B-B14F-4D97-AF65-F5344CB8AC3E}">
        <p14:creationId xmlns:p14="http://schemas.microsoft.com/office/powerpoint/2010/main" val="1680346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4df675b8af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4df675b8a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45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df675b8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df675b8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72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4df675b8af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4df675b8af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710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df675b8af_1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4df675b8af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081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4e2d579131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4e2d57913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7793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4e2d579131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4e2d57913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879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4e2d579131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4e2d57913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557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df675b8a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df675b8af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730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4df675b8af_0_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4df675b8af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86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df675b8af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df675b8a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35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df675b8af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df675b8af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5000"/>
              </a:lnSpc>
              <a:spcBef>
                <a:spcPts val="0"/>
              </a:spcBef>
              <a:spcAft>
                <a:spcPts val="0"/>
              </a:spcAft>
              <a:buClr>
                <a:srgbClr val="000000"/>
              </a:buClr>
              <a:buSzPts val="1100"/>
              <a:buFont typeface="Arial"/>
              <a:buNone/>
            </a:pPr>
            <a:r>
              <a:rPr lang="en" sz="950"/>
              <a:t>Heroic teachers are facing this challenge with little to no training in mental health and behavioral principles. This leaves teachers to learn on the job and rely on their instincts, and it leaves the students with anxiety at risk for poor performance, diminished learning, and social or behavior problems in school. </a:t>
            </a:r>
            <a:endParaRPr/>
          </a:p>
        </p:txBody>
      </p:sp>
    </p:spTree>
    <p:extLst>
      <p:ext uri="{BB962C8B-B14F-4D97-AF65-F5344CB8AC3E}">
        <p14:creationId xmlns:p14="http://schemas.microsoft.com/office/powerpoint/2010/main" val="3293609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675b8af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675b8af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figure this out we need to be asking the right questions...</a:t>
            </a:r>
            <a:endParaRPr/>
          </a:p>
        </p:txBody>
      </p:sp>
    </p:spTree>
    <p:extLst>
      <p:ext uri="{BB962C8B-B14F-4D97-AF65-F5344CB8AC3E}">
        <p14:creationId xmlns:p14="http://schemas.microsoft.com/office/powerpoint/2010/main" val="310550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df675b8af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df675b8a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figure this out we need to be asking the right questions…</a:t>
            </a:r>
            <a:endParaRPr/>
          </a:p>
          <a:p>
            <a:pPr marL="0" lvl="0" indent="0" algn="l" rtl="0">
              <a:spcBef>
                <a:spcPts val="0"/>
              </a:spcBef>
              <a:spcAft>
                <a:spcPts val="0"/>
              </a:spcAft>
              <a:buNone/>
            </a:pPr>
            <a:r>
              <a:rPr lang="en"/>
              <a:t>*Add the quote from Ross Greene</a:t>
            </a:r>
            <a:endParaRPr/>
          </a:p>
        </p:txBody>
      </p:sp>
    </p:spTree>
    <p:extLst>
      <p:ext uri="{BB962C8B-B14F-4D97-AF65-F5344CB8AC3E}">
        <p14:creationId xmlns:p14="http://schemas.microsoft.com/office/powerpoint/2010/main" val="237026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df675b8af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df675b8af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85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 A" type="blank">
  <p:cSld name="BLANK">
    <p:spTree>
      <p:nvGrpSpPr>
        <p:cNvPr id="1" name="Shape 114"/>
        <p:cNvGrpSpPr/>
        <p:nvPr/>
      </p:nvGrpSpPr>
      <p:grpSpPr>
        <a:xfrm>
          <a:off x="0" y="0"/>
          <a:ext cx="0" cy="0"/>
          <a:chOff x="0" y="0"/>
          <a:chExt cx="0" cy="0"/>
        </a:xfrm>
      </p:grpSpPr>
      <p:sp>
        <p:nvSpPr>
          <p:cNvPr id="115" name="Google Shape;115;p11"/>
          <p:cNvSpPr/>
          <p:nvPr/>
        </p:nvSpPr>
        <p:spPr>
          <a:xfrm>
            <a:off x="764000" y="-1236275"/>
            <a:ext cx="7616100" cy="7616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1198300" y="-801975"/>
            <a:ext cx="6747000" cy="67470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2267900" y="267625"/>
            <a:ext cx="4608300" cy="46083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04850" y="-2705100"/>
            <a:ext cx="10553700" cy="10553700"/>
          </a:xfrm>
          <a:prstGeom prst="donut">
            <a:avLst>
              <a:gd name="adj" fmla="val 10467"/>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121"/>
        <p:cNvGrpSpPr/>
        <p:nvPr/>
      </p:nvGrpSpPr>
      <p:grpSpPr>
        <a:xfrm>
          <a:off x="0" y="0"/>
          <a:ext cx="0" cy="0"/>
          <a:chOff x="0" y="0"/>
          <a:chExt cx="0" cy="0"/>
        </a:xfrm>
      </p:grpSpPr>
      <p:sp>
        <p:nvSpPr>
          <p:cNvPr id="122" name="Google Shape;122;p12"/>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4" name="Google Shape;124;p12"/>
          <p:cNvGrpSpPr/>
          <p:nvPr/>
        </p:nvGrpSpPr>
        <p:grpSpPr>
          <a:xfrm>
            <a:off x="818844" y="502333"/>
            <a:ext cx="2324700" cy="23247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2"/>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704850" y="-2705100"/>
            <a:ext cx="10553700" cy="10553700"/>
          </a:xfrm>
          <a:prstGeom prst="donut">
            <a:avLst>
              <a:gd name="adj" fmla="val 104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764000" y="-1236275"/>
            <a:ext cx="7616100" cy="7616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198300" y="-801975"/>
            <a:ext cx="6747000" cy="67470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2267900" y="267625"/>
            <a:ext cx="4608300" cy="460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7"/>
        <p:cNvGrpSpPr/>
        <p:nvPr/>
      </p:nvGrpSpPr>
      <p:grpSpPr>
        <a:xfrm>
          <a:off x="0" y="0"/>
          <a:ext cx="0" cy="0"/>
          <a:chOff x="0" y="0"/>
          <a:chExt cx="0" cy="0"/>
        </a:xfrm>
      </p:grpSpPr>
      <p:sp>
        <p:nvSpPr>
          <p:cNvPr id="138" name="Google Shape;13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9" name="Google Shape;13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0" name="Google Shape;14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
        <p:cNvGrpSpPr/>
        <p:nvPr/>
      </p:nvGrpSpPr>
      <p:grpSpPr>
        <a:xfrm>
          <a:off x="0" y="0"/>
          <a:ext cx="0" cy="0"/>
          <a:chOff x="0" y="0"/>
          <a:chExt cx="0" cy="0"/>
        </a:xfrm>
      </p:grpSpPr>
      <p:sp>
        <p:nvSpPr>
          <p:cNvPr id="142" name="Google Shape;142;p15"/>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 name="Google Shape;143;p1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44" name="Google Shape;144;p15"/>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5" name="Google Shape;145;p15"/>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6" name="Google Shape;146;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30200" rtl="0">
              <a:spcBef>
                <a:spcPts val="600"/>
              </a:spcBef>
              <a:spcAft>
                <a:spcPts val="0"/>
              </a:spcAft>
              <a:buClr>
                <a:schemeClr val="lt1"/>
              </a:buClr>
              <a:buSzPts val="1600"/>
              <a:buChar char="￮"/>
              <a:defRPr>
                <a:solidFill>
                  <a:schemeClr val="lt1"/>
                </a:solidFill>
              </a:defRPr>
            </a:lvl1pPr>
            <a:lvl2pPr marL="914400" lvl="1" indent="-330200" rtl="0">
              <a:spcBef>
                <a:spcPts val="0"/>
              </a:spcBef>
              <a:spcAft>
                <a:spcPts val="0"/>
              </a:spcAft>
              <a:buClr>
                <a:schemeClr val="lt1"/>
              </a:buClr>
              <a:buSzPts val="1600"/>
              <a:buChar char="￮"/>
              <a:defRPr>
                <a:solidFill>
                  <a:schemeClr val="lt1"/>
                </a:solidFill>
              </a:defRPr>
            </a:lvl2pPr>
            <a:lvl3pPr marL="1371600" lvl="2" indent="-330200" rtl="0">
              <a:spcBef>
                <a:spcPts val="0"/>
              </a:spcBef>
              <a:spcAft>
                <a:spcPts val="0"/>
              </a:spcAft>
              <a:buClr>
                <a:schemeClr val="lt1"/>
              </a:buClr>
              <a:buSzPts val="1600"/>
              <a:buChar char="￮"/>
              <a:defRPr>
                <a:solidFill>
                  <a:schemeClr val="lt1"/>
                </a:solidFill>
              </a:defRPr>
            </a:lvl3pPr>
            <a:lvl4pPr marL="1828800" lvl="3" indent="-330200" rtl="0">
              <a:spcBef>
                <a:spcPts val="0"/>
              </a:spcBef>
              <a:spcAft>
                <a:spcPts val="0"/>
              </a:spcAft>
              <a:buClr>
                <a:schemeClr val="lt1"/>
              </a:buClr>
              <a:buSzPts val="1600"/>
              <a:buChar char="●"/>
              <a:defRPr>
                <a:solidFill>
                  <a:schemeClr val="lt1"/>
                </a:solidFill>
              </a:defRPr>
            </a:lvl4pPr>
            <a:lvl5pPr marL="2286000" lvl="4" indent="-330200" rtl="0">
              <a:spcBef>
                <a:spcPts val="0"/>
              </a:spcBef>
              <a:spcAft>
                <a:spcPts val="0"/>
              </a:spcAft>
              <a:buClr>
                <a:schemeClr val="lt1"/>
              </a:buClr>
              <a:buSzPts val="1600"/>
              <a:buChar char="○"/>
              <a:defRPr>
                <a:solidFill>
                  <a:schemeClr val="lt1"/>
                </a:solidFill>
              </a:defRPr>
            </a:lvl5pPr>
            <a:lvl6pPr marL="2743200" lvl="5" indent="-330200" rtl="0">
              <a:spcBef>
                <a:spcPts val="0"/>
              </a:spcBef>
              <a:spcAft>
                <a:spcPts val="0"/>
              </a:spcAft>
              <a:buClr>
                <a:schemeClr val="lt1"/>
              </a:buClr>
              <a:buSzPts val="1600"/>
              <a:buChar char="■"/>
              <a:defRPr>
                <a:solidFill>
                  <a:schemeClr val="lt1"/>
                </a:solidFill>
              </a:defRPr>
            </a:lvl6pPr>
            <a:lvl7pPr marL="3200400" lvl="6" indent="-330200" rtl="0">
              <a:spcBef>
                <a:spcPts val="0"/>
              </a:spcBef>
              <a:spcAft>
                <a:spcPts val="0"/>
              </a:spcAft>
              <a:buClr>
                <a:schemeClr val="lt1"/>
              </a:buClr>
              <a:buSzPts val="1600"/>
              <a:buChar char="●"/>
              <a:defRPr>
                <a:solidFill>
                  <a:schemeClr val="lt1"/>
                </a:solidFill>
              </a:defRPr>
            </a:lvl7pPr>
            <a:lvl8pPr marL="3657600" lvl="7" indent="-330200" rtl="0">
              <a:spcBef>
                <a:spcPts val="0"/>
              </a:spcBef>
              <a:spcAft>
                <a:spcPts val="0"/>
              </a:spcAft>
              <a:buClr>
                <a:schemeClr val="lt1"/>
              </a:buClr>
              <a:buSzPts val="1600"/>
              <a:buChar char="○"/>
              <a:defRPr>
                <a:solidFill>
                  <a:schemeClr val="lt1"/>
                </a:solidFill>
              </a:defRPr>
            </a:lvl8pPr>
            <a:lvl9pPr marL="4114800" lvl="8" indent="-330200" rtl="0">
              <a:spcBef>
                <a:spcPts val="0"/>
              </a:spcBef>
              <a:spcAft>
                <a:spcPts val="0"/>
              </a:spcAft>
              <a:buClr>
                <a:schemeClr val="lt1"/>
              </a:buClr>
              <a:buSzPts val="1600"/>
              <a:buChar char="■"/>
              <a:defRPr>
                <a:solidFill>
                  <a:schemeClr val="lt1"/>
                </a:solidFill>
              </a:defRPr>
            </a:lvl9pPr>
          </a:lstStyle>
          <a:p>
            <a:endParaRPr/>
          </a:p>
        </p:txBody>
      </p:sp>
      <p:sp>
        <p:nvSpPr>
          <p:cNvPr id="147" name="Google Shape;147;p1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16"/>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150" name="Google Shape;150;p16"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1">
  <p:cSld name="TITLE_1_1_1">
    <p:bg>
      <p:bgPr>
        <a:blipFill>
          <a:blip r:embed="rId2">
            <a:alphaModFix/>
          </a:blip>
          <a:stretch>
            <a:fillRect/>
          </a:stretch>
        </a:blipFill>
        <a:effectLst/>
      </p:bgPr>
    </p:bg>
    <p:spTree>
      <p:nvGrpSpPr>
        <p:cNvPr id="1" name="Shape 151"/>
        <p:cNvGrpSpPr/>
        <p:nvPr/>
      </p:nvGrpSpPr>
      <p:grpSpPr>
        <a:xfrm>
          <a:off x="0" y="0"/>
          <a:ext cx="0" cy="0"/>
          <a:chOff x="0" y="0"/>
          <a:chExt cx="0" cy="0"/>
        </a:xfrm>
      </p:grpSpPr>
      <p:pic>
        <p:nvPicPr>
          <p:cNvPr id="152" name="Google Shape;152;p17" descr="paint_transparent4.png"/>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53" name="Google Shape;153;p17"/>
          <p:cNvSpPr txBox="1">
            <a:spLocks noGrp="1"/>
          </p:cNvSpPr>
          <p:nvPr>
            <p:ph type="body" idx="1"/>
          </p:nvPr>
        </p:nvSpPr>
        <p:spPr>
          <a:xfrm>
            <a:off x="2483350" y="836125"/>
            <a:ext cx="4177200" cy="3471300"/>
          </a:xfrm>
          <a:prstGeom prst="rect">
            <a:avLst/>
          </a:prstGeom>
        </p:spPr>
        <p:txBody>
          <a:bodyPr spcFirstLastPara="1" wrap="square" lIns="91425" tIns="91425" rIns="91425" bIns="91425" anchor="ctr" anchorCtr="0"/>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rtl="0">
              <a:spcBef>
                <a:spcPts val="0"/>
              </a:spcBef>
              <a:spcAft>
                <a:spcPts val="0"/>
              </a:spcAft>
              <a:buClr>
                <a:srgbClr val="FFFFFF"/>
              </a:buClr>
              <a:buSzPts val="2400"/>
              <a:buChar char="■"/>
              <a:defRPr sz="2400" i="1">
                <a:solidFill>
                  <a:srgbClr val="FFFFFF"/>
                </a:solidFill>
              </a:defRPr>
            </a:lvl9pPr>
          </a:lstStyle>
          <a:p>
            <a:endParaRPr/>
          </a:p>
        </p:txBody>
      </p:sp>
      <p:sp>
        <p:nvSpPr>
          <p:cNvPr id="154" name="Google Shape;154;p1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1">
  <p:cSld name="TITLE_1_1_2">
    <p:bg>
      <p:bgPr>
        <a:blipFill>
          <a:blip r:embed="rId2">
            <a:alphaModFix/>
          </a:blip>
          <a:stretch>
            <a:fillRect/>
          </a:stretch>
        </a:blipFill>
        <a:effectLst/>
      </p:bgPr>
    </p:bg>
    <p:spTree>
      <p:nvGrpSpPr>
        <p:cNvPr id="1" name="Shape 155"/>
        <p:cNvGrpSpPr/>
        <p:nvPr/>
      </p:nvGrpSpPr>
      <p:grpSpPr>
        <a:xfrm>
          <a:off x="0" y="0"/>
          <a:ext cx="0" cy="0"/>
          <a:chOff x="0" y="0"/>
          <a:chExt cx="0" cy="0"/>
        </a:xfrm>
      </p:grpSpPr>
      <p:pic>
        <p:nvPicPr>
          <p:cNvPr id="156" name="Google Shape;156;p18" descr="paint_transparent4.png"/>
          <p:cNvPicPr preferRelativeResize="0"/>
          <p:nvPr/>
        </p:nvPicPr>
        <p:blipFill rotWithShape="1">
          <a:blip r:embed="rId3">
            <a:alphaModFix/>
          </a:blip>
          <a:srcRect r="49954"/>
          <a:stretch/>
        </p:blipFill>
        <p:spPr>
          <a:xfrm>
            <a:off x="4567925" y="0"/>
            <a:ext cx="4576075" cy="5143524"/>
          </a:xfrm>
          <a:prstGeom prst="rect">
            <a:avLst/>
          </a:prstGeom>
          <a:noFill/>
          <a:ln>
            <a:noFill/>
          </a:ln>
        </p:spPr>
      </p:pic>
      <p:sp>
        <p:nvSpPr>
          <p:cNvPr id="157" name="Google Shape;157;p18"/>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txBox="1">
            <a:spLocks noGrp="1"/>
          </p:cNvSpPr>
          <p:nvPr>
            <p:ph type="ctrTitle"/>
          </p:nvPr>
        </p:nvSpPr>
        <p:spPr>
          <a:xfrm>
            <a:off x="685800" y="2878750"/>
            <a:ext cx="39147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9" name="Google Shape;159;p18"/>
          <p:cNvSpPr txBox="1">
            <a:spLocks noGrp="1"/>
          </p:cNvSpPr>
          <p:nvPr>
            <p:ph type="subTitle" idx="1"/>
          </p:nvPr>
        </p:nvSpPr>
        <p:spPr>
          <a:xfrm>
            <a:off x="685800" y="4135454"/>
            <a:ext cx="39147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60"/>
        <p:cNvGrpSpPr/>
        <p:nvPr/>
      </p:nvGrpSpPr>
      <p:grpSpPr>
        <a:xfrm>
          <a:off x="0" y="0"/>
          <a:ext cx="0" cy="0"/>
          <a:chOff x="0" y="0"/>
          <a:chExt cx="0" cy="0"/>
        </a:xfrm>
      </p:grpSpPr>
      <p:sp>
        <p:nvSpPr>
          <p:cNvPr id="161" name="Google Shape;161;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2" name="Google Shape;162;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 name="Google Shape;16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1">
  <p:cSld name="TITLE_1_2">
    <p:bg>
      <p:bgPr>
        <a:blipFill>
          <a:blip r:embed="rId2">
            <a:alphaModFix/>
          </a:blip>
          <a:stretch>
            <a:fillRect/>
          </a:stretch>
        </a:blipFill>
        <a:effectLst/>
      </p:bgPr>
    </p:bg>
    <p:spTree>
      <p:nvGrpSpPr>
        <p:cNvPr id="1" name="Shape 164"/>
        <p:cNvGrpSpPr/>
        <p:nvPr/>
      </p:nvGrpSpPr>
      <p:grpSpPr>
        <a:xfrm>
          <a:off x="0" y="0"/>
          <a:ext cx="0" cy="0"/>
          <a:chOff x="0" y="0"/>
          <a:chExt cx="0" cy="0"/>
        </a:xfrm>
      </p:grpSpPr>
      <p:pic>
        <p:nvPicPr>
          <p:cNvPr id="165" name="Google Shape;165;p20" descr="paint_transparent1.png"/>
          <p:cNvPicPr preferRelativeResize="0"/>
          <p:nvPr/>
        </p:nvPicPr>
        <p:blipFill rotWithShape="1">
          <a:blip r:embed="rId3">
            <a:alphaModFix/>
          </a:blip>
          <a:srcRect l="55211"/>
          <a:stretch/>
        </p:blipFill>
        <p:spPr>
          <a:xfrm>
            <a:off x="1" y="0"/>
            <a:ext cx="4095677" cy="5143500"/>
          </a:xfrm>
          <a:prstGeom prst="rect">
            <a:avLst/>
          </a:prstGeom>
          <a:noFill/>
          <a:ln>
            <a:noFill/>
          </a:ln>
        </p:spPr>
      </p:pic>
      <p:sp>
        <p:nvSpPr>
          <p:cNvPr id="166" name="Google Shape;166;p20"/>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4"/>
        <p:cNvGrpSpPr/>
        <p:nvPr/>
      </p:nvGrpSpPr>
      <p:grpSpPr>
        <a:xfrm>
          <a:off x="0" y="0"/>
          <a:ext cx="0" cy="0"/>
          <a:chOff x="0" y="0"/>
          <a:chExt cx="0" cy="0"/>
        </a:xfrm>
      </p:grpSpPr>
      <p:grpSp>
        <p:nvGrpSpPr>
          <p:cNvPr id="35" name="Google Shape;35;p4"/>
          <p:cNvGrpSpPr/>
          <p:nvPr/>
        </p:nvGrpSpPr>
        <p:grpSpPr>
          <a:xfrm>
            <a:off x="818844" y="502333"/>
            <a:ext cx="2324700" cy="23247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4"/>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Font typeface="Poppins"/>
              <a:buChar char="￮"/>
              <a:defRPr sz="2600" b="1">
                <a:latin typeface="Poppins"/>
                <a:ea typeface="Poppins"/>
                <a:cs typeface="Poppins"/>
                <a:sym typeface="Poppins"/>
              </a:defRPr>
            </a:lvl1pPr>
            <a:lvl2pPr marL="914400" lvl="1" indent="-393700" rtl="0">
              <a:spcBef>
                <a:spcPts val="0"/>
              </a:spcBef>
              <a:spcAft>
                <a:spcPts val="0"/>
              </a:spcAft>
              <a:buSzPts val="2600"/>
              <a:buFont typeface="Poppins"/>
              <a:buChar char="￮"/>
              <a:defRPr sz="2600" b="1">
                <a:latin typeface="Poppins"/>
                <a:ea typeface="Poppins"/>
                <a:cs typeface="Poppins"/>
                <a:sym typeface="Poppins"/>
              </a:defRPr>
            </a:lvl2pPr>
            <a:lvl3pPr marL="1371600" lvl="2" indent="-393700" rtl="0">
              <a:spcBef>
                <a:spcPts val="0"/>
              </a:spcBef>
              <a:spcAft>
                <a:spcPts val="0"/>
              </a:spcAft>
              <a:buSzPts val="2600"/>
              <a:buFont typeface="Poppins"/>
              <a:buChar char="￮"/>
              <a:defRPr sz="2600" b="1">
                <a:latin typeface="Poppins"/>
                <a:ea typeface="Poppins"/>
                <a:cs typeface="Poppins"/>
                <a:sym typeface="Poppins"/>
              </a:defRPr>
            </a:lvl3pPr>
            <a:lvl4pPr marL="1828800" lvl="3" indent="-393700" rtl="0">
              <a:spcBef>
                <a:spcPts val="0"/>
              </a:spcBef>
              <a:spcAft>
                <a:spcPts val="0"/>
              </a:spcAft>
              <a:buSzPts val="2600"/>
              <a:buFont typeface="Poppins"/>
              <a:buChar char="●"/>
              <a:defRPr sz="2600" b="1">
                <a:latin typeface="Poppins"/>
                <a:ea typeface="Poppins"/>
                <a:cs typeface="Poppins"/>
                <a:sym typeface="Poppins"/>
              </a:defRPr>
            </a:lvl4pPr>
            <a:lvl5pPr marL="2286000" lvl="4" indent="-393700" rtl="0">
              <a:spcBef>
                <a:spcPts val="0"/>
              </a:spcBef>
              <a:spcAft>
                <a:spcPts val="0"/>
              </a:spcAft>
              <a:buSzPts val="2600"/>
              <a:buFont typeface="Poppins"/>
              <a:buChar char="○"/>
              <a:defRPr sz="2600" b="1">
                <a:latin typeface="Poppins"/>
                <a:ea typeface="Poppins"/>
                <a:cs typeface="Poppins"/>
                <a:sym typeface="Poppins"/>
              </a:defRPr>
            </a:lvl5pPr>
            <a:lvl6pPr marL="2743200" lvl="5" indent="-393700" rtl="0">
              <a:spcBef>
                <a:spcPts val="0"/>
              </a:spcBef>
              <a:spcAft>
                <a:spcPts val="0"/>
              </a:spcAft>
              <a:buSzPts val="2600"/>
              <a:buFont typeface="Poppins"/>
              <a:buChar char="■"/>
              <a:defRPr sz="2600" b="1">
                <a:latin typeface="Poppins"/>
                <a:ea typeface="Poppins"/>
                <a:cs typeface="Poppins"/>
                <a:sym typeface="Poppins"/>
              </a:defRPr>
            </a:lvl6pPr>
            <a:lvl7pPr marL="3200400" lvl="6" indent="-393700" rtl="0">
              <a:spcBef>
                <a:spcPts val="0"/>
              </a:spcBef>
              <a:spcAft>
                <a:spcPts val="0"/>
              </a:spcAft>
              <a:buSzPts val="2600"/>
              <a:buFont typeface="Poppins"/>
              <a:buChar char="●"/>
              <a:defRPr sz="2600" b="1">
                <a:latin typeface="Poppins"/>
                <a:ea typeface="Poppins"/>
                <a:cs typeface="Poppins"/>
                <a:sym typeface="Poppins"/>
              </a:defRPr>
            </a:lvl7pPr>
            <a:lvl8pPr marL="3657600" lvl="7" indent="-393700" rtl="0">
              <a:spcBef>
                <a:spcPts val="0"/>
              </a:spcBef>
              <a:spcAft>
                <a:spcPts val="0"/>
              </a:spcAft>
              <a:buSzPts val="2600"/>
              <a:buFont typeface="Poppins"/>
              <a:buChar char="○"/>
              <a:defRPr sz="2600" b="1">
                <a:latin typeface="Poppins"/>
                <a:ea typeface="Poppins"/>
                <a:cs typeface="Poppins"/>
                <a:sym typeface="Poppins"/>
              </a:defRPr>
            </a:lvl8pPr>
            <a:lvl9pPr marL="4114800" lvl="8" indent="-393700">
              <a:spcBef>
                <a:spcPts val="0"/>
              </a:spcBef>
              <a:spcAft>
                <a:spcPts val="0"/>
              </a:spcAft>
              <a:buSzPts val="2600"/>
              <a:buFont typeface="Poppins"/>
              <a:buChar char="■"/>
              <a:defRPr sz="2600" b="1">
                <a:latin typeface="Poppins"/>
                <a:ea typeface="Poppins"/>
                <a:cs typeface="Poppins"/>
                <a:sym typeface="Poppins"/>
              </a:defRPr>
            </a:lvl9pPr>
          </a:lstStyle>
          <a:p>
            <a:endParaRPr/>
          </a:p>
        </p:txBody>
      </p:sp>
      <p:sp>
        <p:nvSpPr>
          <p:cNvPr id="43" name="Google Shape;43;p4"/>
          <p:cNvSpPr txBox="1"/>
          <p:nvPr/>
        </p:nvSpPr>
        <p:spPr>
          <a:xfrm>
            <a:off x="1599200" y="1326625"/>
            <a:ext cx="7641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latin typeface="Poppins"/>
                <a:ea typeface="Poppins"/>
                <a:cs typeface="Poppins"/>
                <a:sym typeface="Poppins"/>
              </a:rPr>
              <a:t>“</a:t>
            </a:r>
            <a:endParaRPr sz="7200" b="1">
              <a:latin typeface="Poppins"/>
              <a:ea typeface="Poppins"/>
              <a:cs typeface="Poppins"/>
              <a:sym typeface="Poppins"/>
            </a:endParaRPr>
          </a:p>
        </p:txBody>
      </p:sp>
      <p:sp>
        <p:nvSpPr>
          <p:cNvPr id="44" name="Google Shape;44;p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2"/>
        <p:cNvGrpSpPr/>
        <p:nvPr/>
      </p:nvGrpSpPr>
      <p:grpSpPr>
        <a:xfrm>
          <a:off x="0" y="0"/>
          <a:ext cx="0" cy="0"/>
          <a:chOff x="0" y="0"/>
          <a:chExt cx="0" cy="0"/>
        </a:xfrm>
      </p:grpSpPr>
      <p:grpSp>
        <p:nvGrpSpPr>
          <p:cNvPr id="83" name="Google Shape;83;p8"/>
          <p:cNvGrpSpPr/>
          <p:nvPr/>
        </p:nvGrpSpPr>
        <p:grpSpPr>
          <a:xfrm>
            <a:off x="-442731" y="337284"/>
            <a:ext cx="2324700" cy="23247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069625" y="1958050"/>
            <a:ext cx="1485300" cy="2618400"/>
          </a:xfrm>
          <a:prstGeom prst="rect">
            <a:avLst/>
          </a:prstGeom>
        </p:spPr>
        <p:txBody>
          <a:bodyPr spcFirstLastPara="1" wrap="square" lIns="91425" tIns="91425" rIns="91425" bIns="91425" anchor="t" anchorCtr="0"/>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1" name="Google Shape;91;p8"/>
          <p:cNvSpPr txBox="1">
            <a:spLocks noGrp="1"/>
          </p:cNvSpPr>
          <p:nvPr>
            <p:ph type="body" idx="2"/>
          </p:nvPr>
        </p:nvSpPr>
        <p:spPr>
          <a:xfrm>
            <a:off x="2630936" y="1958050"/>
            <a:ext cx="1485300" cy="2618400"/>
          </a:xfrm>
          <a:prstGeom prst="rect">
            <a:avLst/>
          </a:prstGeom>
        </p:spPr>
        <p:txBody>
          <a:bodyPr spcFirstLastPara="1" wrap="square" lIns="91425" tIns="91425" rIns="91425" bIns="91425" anchor="t" anchorCtr="0"/>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2" name="Google Shape;92;p8"/>
          <p:cNvSpPr txBox="1">
            <a:spLocks noGrp="1"/>
          </p:cNvSpPr>
          <p:nvPr>
            <p:ph type="body" idx="3"/>
          </p:nvPr>
        </p:nvSpPr>
        <p:spPr>
          <a:xfrm>
            <a:off x="4192246" y="1958050"/>
            <a:ext cx="1485300" cy="2618400"/>
          </a:xfrm>
          <a:prstGeom prst="rect">
            <a:avLst/>
          </a:prstGeom>
        </p:spPr>
        <p:txBody>
          <a:bodyPr spcFirstLastPara="1" wrap="square" lIns="91425" tIns="91425" rIns="91425" bIns="91425" anchor="t" anchorCtr="0"/>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3" name="Google Shape;93;p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94" name="Google Shape;94;p8"/>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lstStyle>
            <a:lvl1pPr marL="457200" lvl="0" indent="-228600">
              <a:spcBef>
                <a:spcPts val="360"/>
              </a:spcBef>
              <a:spcAft>
                <a:spcPts val="0"/>
              </a:spcAft>
              <a:buSzPts val="1400"/>
              <a:buNone/>
              <a:defRPr sz="1400"/>
            </a:lvl1pPr>
          </a:lstStyle>
          <a:p>
            <a:endParaRPr/>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KFZaCHJCkyc"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rulercommunity.yale.edu/wp-content/uploads/2016/09/Aligning-ELA-with-the-Mood-Meter_Handout.pdf" TargetMode="External"/><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rulercommunity.yale.edu/book-list-meta-moment-practice/" TargetMode="External"/><Relationship Id="rId4" Type="http://schemas.openxmlformats.org/officeDocument/2006/relationships/hyperlink" Target="http://rulercommunity.yale.edu/ruler-bookmark-k-8/" TargetMode="Externa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thecornerstoneforteachers.com/truth-for-teachers-podcast/restorative-justice-in-the-classro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www.edutopia.org/article/power-being-seen"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https://www.edutopia.org/article/welcoming-students-smil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document/d/11gX5sqlfjBCCgVe6VFuLJmgsSmKAFLD-G8IarPaIIHc/edit"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6Itkg7CWp44EiRkgN_2wZrJUqNW6gwDJ3sONJvba1Yo/edit"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www.livesinthebalance.org/parents-families"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hyperlink" Target="https://www.rulerapproach.org/about-us/" TargetMode="External"/><Relationship Id="rId4" Type="http://schemas.openxmlformats.org/officeDocument/2006/relationships/hyperlink" Target="http://www.huffingtonpost.com/jessica-minah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hyperlink" Target="https://youtu.be/n1oWSlsmVB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ctrTitle"/>
          </p:nvPr>
        </p:nvSpPr>
        <p:spPr>
          <a:xfrm>
            <a:off x="2624900" y="1165200"/>
            <a:ext cx="61560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Developing the Whole Child: A Unique Approach to Social and Emotional Learning</a:t>
            </a:r>
            <a:endParaRPr sz="3600"/>
          </a:p>
        </p:txBody>
      </p:sp>
      <p:sp>
        <p:nvSpPr>
          <p:cNvPr id="172" name="Google Shape;172;p21"/>
          <p:cNvSpPr txBox="1">
            <a:spLocks noGrp="1"/>
          </p:cNvSpPr>
          <p:nvPr>
            <p:ph type="subTitle" idx="4294967295"/>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u="sng">
                <a:latin typeface="Poppins"/>
                <a:ea typeface="Poppins"/>
                <a:cs typeface="Poppins"/>
                <a:sym typeface="Poppins"/>
              </a:rPr>
              <a:t>Pat Wallace</a:t>
            </a:r>
            <a:endParaRPr b="1" u="sng">
              <a:latin typeface="Poppins"/>
              <a:ea typeface="Poppins"/>
              <a:cs typeface="Poppins"/>
              <a:sym typeface="Poppins"/>
            </a:endParaRPr>
          </a:p>
          <a:p>
            <a:pPr marL="0" lvl="0" indent="0" algn="l" rtl="0">
              <a:spcBef>
                <a:spcPts val="600"/>
              </a:spcBef>
              <a:spcAft>
                <a:spcPts val="0"/>
              </a:spcAft>
              <a:buNone/>
            </a:pPr>
            <a:r>
              <a:rPr lang="en" sz="1800" b="1">
                <a:latin typeface="Poppins"/>
                <a:ea typeface="Poppins"/>
                <a:cs typeface="Poppins"/>
                <a:sym typeface="Poppins"/>
              </a:rPr>
              <a:t>Wright City West Elementary Principal</a:t>
            </a:r>
            <a:r>
              <a:rPr lang="en" b="1">
                <a:latin typeface="Poppins"/>
                <a:ea typeface="Poppins"/>
                <a:cs typeface="Poppins"/>
                <a:sym typeface="Poppins"/>
              </a:rPr>
              <a:t> </a:t>
            </a:r>
            <a:endParaRPr b="1">
              <a:latin typeface="Poppins"/>
              <a:ea typeface="Poppins"/>
              <a:cs typeface="Poppins"/>
              <a:sym typeface="Poppins"/>
            </a:endParaRPr>
          </a:p>
          <a:p>
            <a:pPr marL="0" lvl="0" indent="0" algn="l" rtl="0">
              <a:spcBef>
                <a:spcPts val="600"/>
              </a:spcBef>
              <a:spcAft>
                <a:spcPts val="0"/>
              </a:spcAft>
              <a:buNone/>
            </a:pPr>
            <a:r>
              <a:rPr lang="en" b="1" u="sng">
                <a:latin typeface="Poppins"/>
                <a:ea typeface="Poppins"/>
                <a:cs typeface="Poppins"/>
                <a:sym typeface="Poppins"/>
              </a:rPr>
              <a:t>Dawn Hickman</a:t>
            </a:r>
            <a:endParaRPr b="1" u="sng">
              <a:latin typeface="Poppins"/>
              <a:ea typeface="Poppins"/>
              <a:cs typeface="Poppins"/>
              <a:sym typeface="Poppins"/>
            </a:endParaRPr>
          </a:p>
          <a:p>
            <a:pPr marL="0" lvl="0" indent="0" algn="l" rtl="0">
              <a:spcBef>
                <a:spcPts val="600"/>
              </a:spcBef>
              <a:spcAft>
                <a:spcPts val="0"/>
              </a:spcAft>
              <a:buNone/>
            </a:pPr>
            <a:r>
              <a:rPr lang="en" sz="1800" b="1">
                <a:latin typeface="Poppins"/>
                <a:ea typeface="Poppins"/>
                <a:cs typeface="Poppins"/>
                <a:sym typeface="Poppins"/>
              </a:rPr>
              <a:t>Wright City East Elementary Principal</a:t>
            </a:r>
            <a:r>
              <a:rPr lang="en" sz="1800"/>
              <a:t> </a:t>
            </a:r>
            <a:endParaRPr sz="1800"/>
          </a:p>
        </p:txBody>
      </p:sp>
      <p:pic>
        <p:nvPicPr>
          <p:cNvPr id="173" name="Google Shape;173;p21"/>
          <p:cNvPicPr preferRelativeResize="0"/>
          <p:nvPr/>
        </p:nvPicPr>
        <p:blipFill>
          <a:blip r:embed="rId3">
            <a:alphaModFix/>
          </a:blip>
          <a:stretch>
            <a:fillRect/>
          </a:stretch>
        </p:blipFill>
        <p:spPr>
          <a:xfrm>
            <a:off x="678275" y="469325"/>
            <a:ext cx="1946700" cy="18048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title"/>
          </p:nvPr>
        </p:nvSpPr>
        <p:spPr>
          <a:xfrm>
            <a:off x="311700" y="6242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Anxiety </a:t>
            </a:r>
            <a:endParaRPr/>
          </a:p>
        </p:txBody>
      </p:sp>
      <p:sp>
        <p:nvSpPr>
          <p:cNvPr id="246" name="Google Shape;246;p30"/>
          <p:cNvSpPr txBox="1">
            <a:spLocks noGrp="1"/>
          </p:cNvSpPr>
          <p:nvPr>
            <p:ph type="body" idx="1"/>
          </p:nvPr>
        </p:nvSpPr>
        <p:spPr>
          <a:xfrm>
            <a:off x="394350" y="1238250"/>
            <a:ext cx="8520600" cy="3339000"/>
          </a:xfrm>
          <a:prstGeom prst="rect">
            <a:avLst/>
          </a:prstGeom>
        </p:spPr>
        <p:txBody>
          <a:bodyPr spcFirstLastPara="1" wrap="square" lIns="91425" tIns="91425" rIns="91425" bIns="91425" anchor="t" anchorCtr="0">
            <a:noAutofit/>
          </a:bodyPr>
          <a:lstStyle/>
          <a:p>
            <a:pPr marL="0" lvl="0" indent="0" algn="l" rtl="0">
              <a:lnSpc>
                <a:spcPct val="145000"/>
              </a:lnSpc>
              <a:spcBef>
                <a:spcPts val="600"/>
              </a:spcBef>
              <a:spcAft>
                <a:spcPts val="0"/>
              </a:spcAft>
              <a:buClr>
                <a:srgbClr val="000000"/>
              </a:buClr>
              <a:buSzPts val="1100"/>
              <a:buFont typeface="Arial"/>
              <a:buNone/>
            </a:pPr>
            <a:r>
              <a:rPr lang="en" sz="1400">
                <a:solidFill>
                  <a:srgbClr val="000000"/>
                </a:solidFill>
                <a:latin typeface="Roboto Slab"/>
                <a:ea typeface="Roboto Slab"/>
                <a:cs typeface="Roboto Slab"/>
                <a:sym typeface="Roboto Slab"/>
              </a:rPr>
              <a:t>Within the classroom, it is hard to identify the child with anxiety at times.  It is like having two cans of soda and vigorously shaking one can without anyone seeing. Then ask someone to open one.  The child with anxiety is the shaken soda and when triggered will explode. </a:t>
            </a:r>
            <a:endParaRPr sz="1400">
              <a:solidFill>
                <a:srgbClr val="000000"/>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rgbClr val="000000"/>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r>
              <a:rPr lang="en" sz="1400">
                <a:solidFill>
                  <a:srgbClr val="000000"/>
                </a:solidFill>
                <a:latin typeface="Roboto Slab"/>
                <a:ea typeface="Roboto Slab"/>
                <a:cs typeface="Roboto Slab"/>
                <a:sym typeface="Roboto Slab"/>
              </a:rPr>
              <a:t>We don’t always know what is going on inside the child with anxiety.  However, we can chip away at negative or inaccurate thoughts. </a:t>
            </a:r>
            <a:endParaRPr sz="1400">
              <a:solidFill>
                <a:srgbClr val="000000"/>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endParaRPr sz="1400">
              <a:solidFill>
                <a:srgbClr val="000000"/>
              </a:solidFill>
              <a:latin typeface="Roboto Slab"/>
              <a:ea typeface="Roboto Slab"/>
              <a:cs typeface="Roboto Slab"/>
              <a:sym typeface="Roboto Slab"/>
            </a:endParaRPr>
          </a:p>
          <a:p>
            <a:pPr marL="0" lvl="0" indent="0" algn="ctr" rtl="0">
              <a:lnSpc>
                <a:spcPct val="100000"/>
              </a:lnSpc>
              <a:spcBef>
                <a:spcPts val="600"/>
              </a:spcBef>
              <a:spcAft>
                <a:spcPts val="0"/>
              </a:spcAft>
              <a:buClr>
                <a:srgbClr val="000000"/>
              </a:buClr>
              <a:buSzPts val="1100"/>
              <a:buFont typeface="Arial"/>
              <a:buNone/>
            </a:pPr>
            <a:endParaRPr sz="3000">
              <a:solidFill>
                <a:srgbClr val="000000"/>
              </a:solidFill>
              <a:latin typeface="Roboto Slab"/>
              <a:ea typeface="Roboto Slab"/>
              <a:cs typeface="Roboto Slab"/>
              <a:sym typeface="Roboto Slab"/>
            </a:endParaRPr>
          </a:p>
        </p:txBody>
      </p:sp>
      <p:pic>
        <p:nvPicPr>
          <p:cNvPr id="247" name="Google Shape;247;p30"/>
          <p:cNvPicPr preferRelativeResize="0"/>
          <p:nvPr/>
        </p:nvPicPr>
        <p:blipFill>
          <a:blip r:embed="rId3">
            <a:alphaModFix/>
          </a:blip>
          <a:stretch>
            <a:fillRect/>
          </a:stretch>
        </p:blipFill>
        <p:spPr>
          <a:xfrm>
            <a:off x="5988600" y="3027925"/>
            <a:ext cx="2161500" cy="2161500"/>
          </a:xfrm>
          <a:prstGeom prst="ellipse">
            <a:avLst/>
          </a:prstGeom>
          <a:noFill/>
          <a:ln>
            <a:noFill/>
          </a:ln>
        </p:spPr>
      </p:pic>
      <p:sp>
        <p:nvSpPr>
          <p:cNvPr id="248" name="Google Shape;248;p30"/>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254" name="Google Shape;254;p31"/>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INCENTIVES DO NOT TEACH SKILLS!</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If we asked you to teach in French and offered you a $500 incentive per paycheck can you speak French the next day?  </a:t>
            </a:r>
            <a:endParaRPr sz="1400">
              <a:solidFill>
                <a:schemeClr val="dk1"/>
              </a:solidFill>
              <a:latin typeface="Roboto Slab"/>
              <a:ea typeface="Roboto Slab"/>
              <a:cs typeface="Roboto Slab"/>
              <a:sym typeface="Roboto Slab"/>
            </a:endParaRPr>
          </a:p>
          <a:p>
            <a:pPr marL="0" lvl="0" indent="457200" algn="l" rtl="0">
              <a:lnSpc>
                <a:spcPct val="145000"/>
              </a:lnSpc>
              <a:spcBef>
                <a:spcPts val="600"/>
              </a:spcBef>
              <a:spcAft>
                <a:spcPts val="0"/>
              </a:spcAft>
              <a:buClr>
                <a:srgbClr val="000000"/>
              </a:buClr>
              <a:buSzPts val="1100"/>
              <a:buFont typeface="Arial"/>
              <a:buNone/>
            </a:pPr>
            <a:r>
              <a:rPr lang="en" sz="1400">
                <a:solidFill>
                  <a:schemeClr val="dk1"/>
                </a:solidFill>
                <a:latin typeface="Roboto Slab"/>
                <a:ea typeface="Roboto Slab"/>
                <a:cs typeface="Roboto Slab"/>
                <a:sym typeface="Roboto Slab"/>
              </a:rPr>
              <a:t>It won’t matter how much I offer you will still not be able to present in French without being taught the skills. </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i="1" u="sng">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i="1" u="sng">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r>
              <a:rPr lang="en" sz="1400" i="1" u="sng">
                <a:solidFill>
                  <a:schemeClr val="dk1"/>
                </a:solidFill>
                <a:latin typeface="Roboto Slab"/>
                <a:ea typeface="Roboto Slab"/>
                <a:cs typeface="Roboto Slab"/>
                <a:sym typeface="Roboto Slab"/>
              </a:rPr>
              <a:t>When creating a behavior plan you need to add strategy (s) to the intended goal behavior. </a:t>
            </a:r>
            <a:endParaRPr sz="1400" i="1" u="sng">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endParaRPr sz="1400">
              <a:solidFill>
                <a:srgbClr val="000000"/>
              </a:solidFill>
              <a:latin typeface="Roboto Slab"/>
              <a:ea typeface="Roboto Slab"/>
              <a:cs typeface="Roboto Slab"/>
              <a:sym typeface="Roboto Slab"/>
            </a:endParaRPr>
          </a:p>
          <a:p>
            <a:pPr marL="0" lvl="0" indent="0" algn="l" rtl="0">
              <a:spcBef>
                <a:spcPts val="600"/>
              </a:spcBef>
              <a:spcAft>
                <a:spcPts val="0"/>
              </a:spcAft>
              <a:buNone/>
            </a:pPr>
            <a:endParaRPr/>
          </a:p>
        </p:txBody>
      </p:sp>
      <p:sp>
        <p:nvSpPr>
          <p:cNvPr id="255" name="Google Shape;255;p31"/>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title"/>
          </p:nvPr>
        </p:nvSpPr>
        <p:spPr>
          <a:xfrm>
            <a:off x="1818600" y="235600"/>
            <a:ext cx="71862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Direct Instruction of SEL Skills </a:t>
            </a:r>
            <a:endParaRPr/>
          </a:p>
        </p:txBody>
      </p:sp>
      <p:pic>
        <p:nvPicPr>
          <p:cNvPr id="261" name="Google Shape;261;p32"/>
          <p:cNvPicPr preferRelativeResize="0"/>
          <p:nvPr/>
        </p:nvPicPr>
        <p:blipFill>
          <a:blip r:embed="rId3">
            <a:alphaModFix/>
          </a:blip>
          <a:stretch>
            <a:fillRect/>
          </a:stretch>
        </p:blipFill>
        <p:spPr>
          <a:xfrm>
            <a:off x="343300" y="1726200"/>
            <a:ext cx="5792300" cy="3065850"/>
          </a:xfrm>
          <a:prstGeom prst="rect">
            <a:avLst/>
          </a:prstGeom>
          <a:noFill/>
          <a:ln>
            <a:noFill/>
          </a:ln>
        </p:spPr>
      </p:pic>
      <p:pic>
        <p:nvPicPr>
          <p:cNvPr id="262" name="Google Shape;262;p32"/>
          <p:cNvPicPr preferRelativeResize="0"/>
          <p:nvPr/>
        </p:nvPicPr>
        <p:blipFill rotWithShape="1">
          <a:blip r:embed="rId4">
            <a:alphaModFix/>
          </a:blip>
          <a:srcRect l="200" t="6507" r="-199"/>
          <a:stretch/>
        </p:blipFill>
        <p:spPr>
          <a:xfrm>
            <a:off x="5878425" y="2922750"/>
            <a:ext cx="2553300" cy="2376900"/>
          </a:xfrm>
          <a:prstGeom prst="ellipse">
            <a:avLst/>
          </a:prstGeom>
          <a:noFill/>
          <a:ln>
            <a:noFill/>
          </a:ln>
        </p:spPr>
      </p:pic>
      <p:sp>
        <p:nvSpPr>
          <p:cNvPr id="263" name="Google Shape;263;p32"/>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3"/>
          <p:cNvSpPr txBox="1"/>
          <p:nvPr/>
        </p:nvSpPr>
        <p:spPr>
          <a:xfrm>
            <a:off x="1442150" y="4015200"/>
            <a:ext cx="5327100" cy="97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Roboto Slab"/>
                <a:ea typeface="Roboto Slab"/>
                <a:cs typeface="Roboto Slab"/>
                <a:sym typeface="Roboto Slab"/>
              </a:rPr>
              <a:t>Teach skills if you want to help with behavior!</a:t>
            </a:r>
            <a:endParaRPr sz="1800">
              <a:solidFill>
                <a:schemeClr val="dk1"/>
              </a:solidFill>
              <a:latin typeface="Roboto Slab"/>
              <a:ea typeface="Roboto Slab"/>
              <a:cs typeface="Roboto Slab"/>
              <a:sym typeface="Roboto Slab"/>
            </a:endParaRPr>
          </a:p>
        </p:txBody>
      </p:sp>
      <p:pic>
        <p:nvPicPr>
          <p:cNvPr id="269" name="Google Shape;269;p33"/>
          <p:cNvPicPr preferRelativeResize="0"/>
          <p:nvPr/>
        </p:nvPicPr>
        <p:blipFill>
          <a:blip r:embed="rId3">
            <a:alphaModFix/>
          </a:blip>
          <a:stretch>
            <a:fillRect/>
          </a:stretch>
        </p:blipFill>
        <p:spPr>
          <a:xfrm>
            <a:off x="1818600" y="528507"/>
            <a:ext cx="4235450" cy="3205044"/>
          </a:xfrm>
          <a:prstGeom prst="rect">
            <a:avLst/>
          </a:prstGeom>
          <a:noFill/>
          <a:ln>
            <a:noFill/>
          </a:ln>
        </p:spPr>
      </p:pic>
      <p:sp>
        <p:nvSpPr>
          <p:cNvPr id="270" name="Google Shape;270;p33"/>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
        <p:nvSpPr>
          <p:cNvPr id="276" name="Google Shape;276;p34"/>
          <p:cNvSpPr txBox="1">
            <a:spLocks noGrp="1"/>
          </p:cNvSpPr>
          <p:nvPr>
            <p:ph type="ctrTitle"/>
          </p:nvPr>
        </p:nvSpPr>
        <p:spPr>
          <a:xfrm>
            <a:off x="2569800" y="2787875"/>
            <a:ext cx="4004400"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0">
                <a:solidFill>
                  <a:schemeClr val="dk1"/>
                </a:solidFill>
                <a:latin typeface="Roboto Slab"/>
                <a:ea typeface="Roboto Slab"/>
                <a:cs typeface="Roboto Slab"/>
                <a:sym typeface="Roboto Slab"/>
              </a:rPr>
              <a:t>We teach Reading...</a:t>
            </a:r>
            <a:endParaRPr sz="3000" b="0">
              <a:solidFill>
                <a:schemeClr val="dk1"/>
              </a:solidFill>
              <a:latin typeface="Roboto Slab"/>
              <a:ea typeface="Roboto Slab"/>
              <a:cs typeface="Roboto Slab"/>
              <a:sym typeface="Roboto Slab"/>
            </a:endParaRPr>
          </a:p>
          <a:p>
            <a:pPr marL="0" lvl="0" indent="0" algn="ctr" rtl="0">
              <a:spcBef>
                <a:spcPts val="0"/>
              </a:spcBef>
              <a:spcAft>
                <a:spcPts val="0"/>
              </a:spcAft>
              <a:buNone/>
            </a:pPr>
            <a:r>
              <a:rPr lang="en" sz="3000" b="0">
                <a:solidFill>
                  <a:schemeClr val="dk1"/>
                </a:solidFill>
                <a:latin typeface="Roboto Slab"/>
                <a:ea typeface="Roboto Slab"/>
                <a:cs typeface="Roboto Slab"/>
                <a:sym typeface="Roboto Slab"/>
              </a:rPr>
              <a:t>We teach Math... </a:t>
            </a:r>
            <a:endParaRPr sz="3000" b="0">
              <a:solidFill>
                <a:schemeClr val="dk1"/>
              </a:solidFill>
              <a:latin typeface="Roboto Slab"/>
              <a:ea typeface="Roboto Slab"/>
              <a:cs typeface="Roboto Slab"/>
              <a:sym typeface="Roboto Slab"/>
            </a:endParaRPr>
          </a:p>
          <a:p>
            <a:pPr marL="0" lvl="0" indent="0" algn="ctr" rtl="0">
              <a:spcBef>
                <a:spcPts val="0"/>
              </a:spcBef>
              <a:spcAft>
                <a:spcPts val="0"/>
              </a:spcAft>
              <a:buNone/>
            </a:pPr>
            <a:r>
              <a:rPr lang="en" sz="3000" b="0">
                <a:solidFill>
                  <a:schemeClr val="dk1"/>
                </a:solidFill>
                <a:latin typeface="Roboto Slab"/>
                <a:ea typeface="Roboto Slab"/>
                <a:cs typeface="Roboto Slab"/>
                <a:sym typeface="Roboto Slab"/>
              </a:rPr>
              <a:t>But we punish behavior?</a:t>
            </a:r>
            <a:endParaRPr sz="3000" b="0">
              <a:solidFill>
                <a:schemeClr val="dk1"/>
              </a:solidFill>
              <a:latin typeface="Roboto Slab"/>
              <a:ea typeface="Roboto Slab"/>
              <a:cs typeface="Roboto Slab"/>
              <a:sym typeface="Roboto Slab"/>
            </a:endParaRPr>
          </a:p>
        </p:txBody>
      </p:sp>
      <p:pic>
        <p:nvPicPr>
          <p:cNvPr id="277" name="Google Shape;277;p34"/>
          <p:cNvPicPr preferRelativeResize="0"/>
          <p:nvPr/>
        </p:nvPicPr>
        <p:blipFill>
          <a:blip r:embed="rId3">
            <a:alphaModFix/>
          </a:blip>
          <a:stretch>
            <a:fillRect/>
          </a:stretch>
        </p:blipFill>
        <p:spPr>
          <a:xfrm>
            <a:off x="6498000" y="2655300"/>
            <a:ext cx="2080800" cy="20022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5"/>
          <p:cNvSpPr txBox="1">
            <a:spLocks noGrp="1"/>
          </p:cNvSpPr>
          <p:nvPr>
            <p:ph type="title"/>
          </p:nvPr>
        </p:nvSpPr>
        <p:spPr>
          <a:xfrm>
            <a:off x="311700" y="572700"/>
            <a:ext cx="8520600" cy="6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Four Parts of RULER </a:t>
            </a:r>
            <a:endParaRPr/>
          </a:p>
        </p:txBody>
      </p:sp>
      <p:sp>
        <p:nvSpPr>
          <p:cNvPr id="283" name="Google Shape;283;p35"/>
          <p:cNvSpPr txBox="1"/>
          <p:nvPr/>
        </p:nvSpPr>
        <p:spPr>
          <a:xfrm>
            <a:off x="450175" y="1139800"/>
            <a:ext cx="7669200" cy="32238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Roboto Slab"/>
              <a:buChar char="●"/>
            </a:pPr>
            <a:r>
              <a:rPr lang="en" sz="3000">
                <a:latin typeface="Roboto Slab"/>
                <a:ea typeface="Roboto Slab"/>
                <a:cs typeface="Roboto Slab"/>
                <a:sym typeface="Roboto Slab"/>
              </a:rPr>
              <a:t>The Charter</a:t>
            </a:r>
            <a:endParaRPr sz="3000">
              <a:latin typeface="Roboto Slab"/>
              <a:ea typeface="Roboto Slab"/>
              <a:cs typeface="Roboto Slab"/>
              <a:sym typeface="Roboto Slab"/>
            </a:endParaRPr>
          </a:p>
          <a:p>
            <a:pPr marL="457200" lvl="0" indent="-419100" algn="l" rtl="0">
              <a:spcBef>
                <a:spcPts val="0"/>
              </a:spcBef>
              <a:spcAft>
                <a:spcPts val="0"/>
              </a:spcAft>
              <a:buSzPts val="3000"/>
              <a:buFont typeface="Roboto Slab"/>
              <a:buChar char="●"/>
            </a:pPr>
            <a:r>
              <a:rPr lang="en" sz="3000">
                <a:latin typeface="Roboto Slab"/>
                <a:ea typeface="Roboto Slab"/>
                <a:cs typeface="Roboto Slab"/>
                <a:sym typeface="Roboto Slab"/>
              </a:rPr>
              <a:t>Mood Meter</a:t>
            </a:r>
            <a:endParaRPr sz="3000">
              <a:latin typeface="Roboto Slab"/>
              <a:ea typeface="Roboto Slab"/>
              <a:cs typeface="Roboto Slab"/>
              <a:sym typeface="Roboto Slab"/>
            </a:endParaRPr>
          </a:p>
          <a:p>
            <a:pPr marL="457200" lvl="0" indent="-419100" algn="l" rtl="0">
              <a:spcBef>
                <a:spcPts val="0"/>
              </a:spcBef>
              <a:spcAft>
                <a:spcPts val="0"/>
              </a:spcAft>
              <a:buSzPts val="3000"/>
              <a:buFont typeface="Roboto Slab"/>
              <a:buChar char="●"/>
            </a:pPr>
            <a:r>
              <a:rPr lang="en" sz="3000">
                <a:latin typeface="Roboto Slab"/>
                <a:ea typeface="Roboto Slab"/>
                <a:cs typeface="Roboto Slab"/>
                <a:sym typeface="Roboto Slab"/>
              </a:rPr>
              <a:t>Meta-Moment </a:t>
            </a:r>
            <a:endParaRPr sz="3000">
              <a:latin typeface="Roboto Slab"/>
              <a:ea typeface="Roboto Slab"/>
              <a:cs typeface="Roboto Slab"/>
              <a:sym typeface="Roboto Slab"/>
            </a:endParaRPr>
          </a:p>
          <a:p>
            <a:pPr marL="457200" lvl="0" indent="-419100" algn="l" rtl="0">
              <a:spcBef>
                <a:spcPts val="0"/>
              </a:spcBef>
              <a:spcAft>
                <a:spcPts val="0"/>
              </a:spcAft>
              <a:buSzPts val="3000"/>
              <a:buFont typeface="Roboto Slab"/>
              <a:buChar char="●"/>
            </a:pPr>
            <a:r>
              <a:rPr lang="en" sz="3000">
                <a:latin typeface="Roboto Slab"/>
                <a:ea typeface="Roboto Slab"/>
                <a:cs typeface="Roboto Slab"/>
                <a:sym typeface="Roboto Slab"/>
              </a:rPr>
              <a:t>Blue Print</a:t>
            </a:r>
            <a:endParaRPr sz="3000">
              <a:latin typeface="Roboto Slab"/>
              <a:ea typeface="Roboto Slab"/>
              <a:cs typeface="Roboto Slab"/>
              <a:sym typeface="Roboto Slab"/>
            </a:endParaRPr>
          </a:p>
        </p:txBody>
      </p:sp>
      <p:sp>
        <p:nvSpPr>
          <p:cNvPr id="284" name="Google Shape;284;p35"/>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6"/>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RULER- Charter</a:t>
            </a:r>
            <a:endParaRPr/>
          </a:p>
        </p:txBody>
      </p:sp>
      <p:pic>
        <p:nvPicPr>
          <p:cNvPr id="290" name="Google Shape;290;p36"/>
          <p:cNvPicPr preferRelativeResize="0"/>
          <p:nvPr/>
        </p:nvPicPr>
        <p:blipFill rotWithShape="1">
          <a:blip r:embed="rId3">
            <a:alphaModFix/>
          </a:blip>
          <a:srcRect t="2329" b="1424"/>
          <a:stretch/>
        </p:blipFill>
        <p:spPr>
          <a:xfrm>
            <a:off x="5072875" y="322350"/>
            <a:ext cx="3710675" cy="4454651"/>
          </a:xfrm>
          <a:prstGeom prst="rect">
            <a:avLst/>
          </a:prstGeom>
          <a:noFill/>
          <a:ln w="76200" cap="flat" cmpd="sng">
            <a:solidFill>
              <a:srgbClr val="000000"/>
            </a:solidFill>
            <a:prstDash val="solid"/>
            <a:round/>
            <a:headEnd type="none" w="sm" len="sm"/>
            <a:tailEnd type="none" w="sm" len="sm"/>
          </a:ln>
        </p:spPr>
      </p:pic>
      <p:sp>
        <p:nvSpPr>
          <p:cNvPr id="291" name="Google Shape;291;p3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16</a:t>
            </a:fld>
            <a:endParaRPr/>
          </a:p>
        </p:txBody>
      </p:sp>
      <p:sp>
        <p:nvSpPr>
          <p:cNvPr id="292" name="Google Shape;292;p36"/>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293" name="Google Shape;293;p36"/>
          <p:cNvPicPr preferRelativeResize="0"/>
          <p:nvPr/>
        </p:nvPicPr>
        <p:blipFill rotWithShape="1">
          <a:blip r:embed="rId4">
            <a:alphaModFix/>
          </a:blip>
          <a:srcRect l="200" t="6507" r="-199"/>
          <a:stretch/>
        </p:blipFill>
        <p:spPr>
          <a:xfrm>
            <a:off x="-110075" y="3014575"/>
            <a:ext cx="2553300" cy="23769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17</a:t>
            </a:fld>
            <a:endParaRPr/>
          </a:p>
        </p:txBody>
      </p:sp>
      <p:pic>
        <p:nvPicPr>
          <p:cNvPr id="299" name="Google Shape;299;p37"/>
          <p:cNvPicPr preferRelativeResize="0"/>
          <p:nvPr/>
        </p:nvPicPr>
        <p:blipFill>
          <a:blip r:embed="rId3">
            <a:alphaModFix/>
          </a:blip>
          <a:stretch>
            <a:fillRect/>
          </a:stretch>
        </p:blipFill>
        <p:spPr>
          <a:xfrm>
            <a:off x="370275" y="331550"/>
            <a:ext cx="8418391" cy="4244900"/>
          </a:xfrm>
          <a:prstGeom prst="rect">
            <a:avLst/>
          </a:prstGeom>
          <a:noFill/>
          <a:ln>
            <a:noFill/>
          </a:ln>
        </p:spPr>
      </p:pic>
      <p:sp>
        <p:nvSpPr>
          <p:cNvPr id="300" name="Google Shape;300;p37"/>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8"/>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RULER- Mood Meter</a:t>
            </a:r>
            <a:endParaRPr>
              <a:solidFill>
                <a:srgbClr val="FFFFFF"/>
              </a:solidFill>
            </a:endParaRPr>
          </a:p>
        </p:txBody>
      </p:sp>
      <p:pic>
        <p:nvPicPr>
          <p:cNvPr id="306" name="Google Shape;306;p38"/>
          <p:cNvPicPr preferRelativeResize="0"/>
          <p:nvPr/>
        </p:nvPicPr>
        <p:blipFill rotWithShape="1">
          <a:blip r:embed="rId3">
            <a:alphaModFix/>
          </a:blip>
          <a:srcRect r="4434" b="-3295"/>
          <a:stretch/>
        </p:blipFill>
        <p:spPr>
          <a:xfrm>
            <a:off x="1857650" y="725100"/>
            <a:ext cx="4339500" cy="4439350"/>
          </a:xfrm>
          <a:prstGeom prst="rect">
            <a:avLst/>
          </a:prstGeom>
          <a:noFill/>
          <a:ln>
            <a:noFill/>
          </a:ln>
        </p:spPr>
      </p:pic>
      <p:sp>
        <p:nvSpPr>
          <p:cNvPr id="307" name="Google Shape;307;p3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18</a:t>
            </a:fld>
            <a:endParaRPr/>
          </a:p>
        </p:txBody>
      </p:sp>
      <p:sp>
        <p:nvSpPr>
          <p:cNvPr id="308" name="Google Shape;308;p38"/>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309" name="Google Shape;309;p38"/>
          <p:cNvPicPr preferRelativeResize="0"/>
          <p:nvPr/>
        </p:nvPicPr>
        <p:blipFill rotWithShape="1">
          <a:blip r:embed="rId4">
            <a:alphaModFix/>
          </a:blip>
          <a:srcRect l="200" t="6507" r="-199"/>
          <a:stretch/>
        </p:blipFill>
        <p:spPr>
          <a:xfrm>
            <a:off x="7017350" y="3023775"/>
            <a:ext cx="2553300" cy="2376900"/>
          </a:xfrm>
          <a:prstGeom prst="ellipse">
            <a:avLst/>
          </a:prstGeom>
          <a:noFill/>
          <a:ln>
            <a:noFill/>
          </a:ln>
        </p:spPr>
      </p:pic>
      <p:sp>
        <p:nvSpPr>
          <p:cNvPr id="310" name="Google Shape;310;p38"/>
          <p:cNvSpPr txBox="1">
            <a:spLocks noGrp="1"/>
          </p:cNvSpPr>
          <p:nvPr>
            <p:ph type="title"/>
          </p:nvPr>
        </p:nvSpPr>
        <p:spPr>
          <a:xfrm>
            <a:off x="1921350" y="198325"/>
            <a:ext cx="49965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RULER- Mood Meter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19</a:t>
            </a:fld>
            <a:endParaRPr/>
          </a:p>
        </p:txBody>
      </p:sp>
      <p:pic>
        <p:nvPicPr>
          <p:cNvPr id="316" name="Google Shape;316;p39"/>
          <p:cNvPicPr preferRelativeResize="0"/>
          <p:nvPr/>
        </p:nvPicPr>
        <p:blipFill>
          <a:blip r:embed="rId3">
            <a:alphaModFix/>
          </a:blip>
          <a:stretch>
            <a:fillRect/>
          </a:stretch>
        </p:blipFill>
        <p:spPr>
          <a:xfrm>
            <a:off x="431825" y="285350"/>
            <a:ext cx="8339801" cy="4252850"/>
          </a:xfrm>
          <a:prstGeom prst="rect">
            <a:avLst/>
          </a:prstGeom>
          <a:noFill/>
          <a:ln>
            <a:noFill/>
          </a:ln>
        </p:spPr>
      </p:pic>
      <p:sp>
        <p:nvSpPr>
          <p:cNvPr id="317" name="Google Shape;317;p39"/>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2" title="values optimism">
            <a:hlinkClick r:id="rId3"/>
          </p:cNvPr>
          <p:cNvPicPr preferRelativeResize="0"/>
          <p:nvPr/>
        </p:nvPicPr>
        <p:blipFill>
          <a:blip r:embed="rId4">
            <a:alphaModFix/>
          </a:blip>
          <a:stretch>
            <a:fillRect/>
          </a:stretch>
        </p:blipFill>
        <p:spPr>
          <a:xfrm>
            <a:off x="1727075" y="438063"/>
            <a:ext cx="5689850" cy="4267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0"/>
          <p:cNvSpPr txBox="1">
            <a:spLocks noGrp="1"/>
          </p:cNvSpPr>
          <p:nvPr>
            <p:ph type="title"/>
          </p:nvPr>
        </p:nvSpPr>
        <p:spPr>
          <a:xfrm>
            <a:off x="1961850" y="2109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RULER-Meta-Moment</a:t>
            </a:r>
            <a:endParaRPr/>
          </a:p>
        </p:txBody>
      </p:sp>
      <p:sp>
        <p:nvSpPr>
          <p:cNvPr id="323" name="Google Shape;323;p4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b="1">
                <a:solidFill>
                  <a:srgbClr val="FFFFFF"/>
                </a:solidFill>
                <a:latin typeface="Poppins"/>
                <a:ea typeface="Poppins"/>
                <a:cs typeface="Poppins"/>
                <a:sym typeface="Poppins"/>
              </a:rPr>
              <a:t>20</a:t>
            </a:fld>
            <a:endParaRPr b="1">
              <a:solidFill>
                <a:srgbClr val="FFFFFF"/>
              </a:solidFill>
              <a:latin typeface="Poppins"/>
              <a:ea typeface="Poppins"/>
              <a:cs typeface="Poppins"/>
              <a:sym typeface="Poppins"/>
            </a:endParaRPr>
          </a:p>
        </p:txBody>
      </p:sp>
      <p:pic>
        <p:nvPicPr>
          <p:cNvPr id="324" name="Google Shape;324;p40"/>
          <p:cNvPicPr preferRelativeResize="0"/>
          <p:nvPr/>
        </p:nvPicPr>
        <p:blipFill rotWithShape="1">
          <a:blip r:embed="rId3">
            <a:alphaModFix/>
          </a:blip>
          <a:srcRect l="13350" t="-2860" r="13816" b="2859"/>
          <a:stretch/>
        </p:blipFill>
        <p:spPr>
          <a:xfrm>
            <a:off x="1883025" y="940200"/>
            <a:ext cx="4634575" cy="4071850"/>
          </a:xfrm>
          <a:prstGeom prst="rect">
            <a:avLst/>
          </a:prstGeom>
          <a:noFill/>
          <a:ln>
            <a:noFill/>
          </a:ln>
        </p:spPr>
      </p:pic>
      <p:sp>
        <p:nvSpPr>
          <p:cNvPr id="325" name="Google Shape;325;p40"/>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326" name="Google Shape;326;p40"/>
          <p:cNvPicPr preferRelativeResize="0"/>
          <p:nvPr/>
        </p:nvPicPr>
        <p:blipFill rotWithShape="1">
          <a:blip r:embed="rId4">
            <a:alphaModFix/>
          </a:blip>
          <a:srcRect l="200" t="6507" r="-199"/>
          <a:stretch/>
        </p:blipFill>
        <p:spPr>
          <a:xfrm>
            <a:off x="-165450" y="3202025"/>
            <a:ext cx="2149500" cy="20010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idx="4294967295"/>
          </p:nvPr>
        </p:nvSpPr>
        <p:spPr>
          <a:xfrm>
            <a:off x="2621775" y="593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RULER- Meta-Moment</a:t>
            </a:r>
            <a:endParaRPr/>
          </a:p>
        </p:txBody>
      </p:sp>
      <p:pic>
        <p:nvPicPr>
          <p:cNvPr id="332" name="Google Shape;332;p41"/>
          <p:cNvPicPr preferRelativeResize="0"/>
          <p:nvPr/>
        </p:nvPicPr>
        <p:blipFill>
          <a:blip r:embed="rId3">
            <a:alphaModFix/>
          </a:blip>
          <a:stretch>
            <a:fillRect/>
          </a:stretch>
        </p:blipFill>
        <p:spPr>
          <a:xfrm>
            <a:off x="632275" y="632025"/>
            <a:ext cx="7631649" cy="4359025"/>
          </a:xfrm>
          <a:prstGeom prst="rect">
            <a:avLst/>
          </a:prstGeom>
          <a:noFill/>
          <a:ln>
            <a:noFill/>
          </a:ln>
        </p:spPr>
      </p:pic>
      <p:sp>
        <p:nvSpPr>
          <p:cNvPr id="333" name="Google Shape;333;p4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21</a:t>
            </a:fld>
            <a:endParaRPr/>
          </a:p>
        </p:txBody>
      </p:sp>
      <p:sp>
        <p:nvSpPr>
          <p:cNvPr id="334" name="Google Shape;334;p41"/>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a:spLocks noGrp="1"/>
          </p:cNvSpPr>
          <p:nvPr>
            <p:ph type="title" idx="4294967295"/>
          </p:nvPr>
        </p:nvSpPr>
        <p:spPr>
          <a:xfrm>
            <a:off x="1781275" y="913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RULER- Meta-Moment</a:t>
            </a:r>
            <a:endParaRPr/>
          </a:p>
        </p:txBody>
      </p:sp>
      <p:pic>
        <p:nvPicPr>
          <p:cNvPr id="340" name="Google Shape;340;p42"/>
          <p:cNvPicPr preferRelativeResize="0"/>
          <p:nvPr/>
        </p:nvPicPr>
        <p:blipFill>
          <a:blip r:embed="rId3">
            <a:alphaModFix/>
          </a:blip>
          <a:stretch>
            <a:fillRect/>
          </a:stretch>
        </p:blipFill>
        <p:spPr>
          <a:xfrm>
            <a:off x="250000" y="1091975"/>
            <a:ext cx="8395449" cy="2781125"/>
          </a:xfrm>
          <a:prstGeom prst="rect">
            <a:avLst/>
          </a:prstGeom>
          <a:noFill/>
          <a:ln>
            <a:noFill/>
          </a:ln>
        </p:spPr>
      </p:pic>
      <p:sp>
        <p:nvSpPr>
          <p:cNvPr id="341" name="Google Shape;341;p4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22</a:t>
            </a:fld>
            <a:endParaRPr/>
          </a:p>
        </p:txBody>
      </p:sp>
      <p:sp>
        <p:nvSpPr>
          <p:cNvPr id="342" name="Google Shape;342;p42"/>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3"/>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RULER- Blueprint </a:t>
            </a:r>
            <a:endParaRPr/>
          </a:p>
        </p:txBody>
      </p:sp>
      <p:pic>
        <p:nvPicPr>
          <p:cNvPr id="348" name="Google Shape;348;p43"/>
          <p:cNvPicPr preferRelativeResize="0"/>
          <p:nvPr/>
        </p:nvPicPr>
        <p:blipFill rotWithShape="1">
          <a:blip r:embed="rId3">
            <a:alphaModFix/>
          </a:blip>
          <a:srcRect l="3914" r="3105" b="2695"/>
          <a:stretch/>
        </p:blipFill>
        <p:spPr>
          <a:xfrm>
            <a:off x="5244650" y="134050"/>
            <a:ext cx="3453500" cy="4743975"/>
          </a:xfrm>
          <a:prstGeom prst="rect">
            <a:avLst/>
          </a:prstGeom>
          <a:noFill/>
          <a:ln w="38100" cap="flat" cmpd="sng">
            <a:solidFill>
              <a:srgbClr val="000000"/>
            </a:solidFill>
            <a:prstDash val="solid"/>
            <a:round/>
            <a:headEnd type="none" w="sm" len="sm"/>
            <a:tailEnd type="none" w="sm" len="sm"/>
          </a:ln>
        </p:spPr>
      </p:pic>
      <p:sp>
        <p:nvSpPr>
          <p:cNvPr id="349" name="Google Shape;349;p4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23</a:t>
            </a:fld>
            <a:endParaRPr/>
          </a:p>
        </p:txBody>
      </p:sp>
      <p:sp>
        <p:nvSpPr>
          <p:cNvPr id="350" name="Google Shape;350;p43"/>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351" name="Google Shape;351;p43"/>
          <p:cNvPicPr preferRelativeResize="0"/>
          <p:nvPr/>
        </p:nvPicPr>
        <p:blipFill rotWithShape="1">
          <a:blip r:embed="rId4">
            <a:alphaModFix/>
          </a:blip>
          <a:srcRect l="200" t="6507" r="-199"/>
          <a:stretch/>
        </p:blipFill>
        <p:spPr>
          <a:xfrm>
            <a:off x="-110075" y="3014575"/>
            <a:ext cx="2553300" cy="2376900"/>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4"/>
          <p:cNvPicPr preferRelativeResize="0"/>
          <p:nvPr/>
        </p:nvPicPr>
        <p:blipFill rotWithShape="1">
          <a:blip r:embed="rId3">
            <a:alphaModFix/>
          </a:blip>
          <a:srcRect l="3194" b="5347"/>
          <a:stretch/>
        </p:blipFill>
        <p:spPr>
          <a:xfrm>
            <a:off x="737338" y="481175"/>
            <a:ext cx="7669325" cy="4102950"/>
          </a:xfrm>
          <a:prstGeom prst="rect">
            <a:avLst/>
          </a:prstGeom>
          <a:noFill/>
          <a:ln>
            <a:noFill/>
          </a:ln>
        </p:spPr>
      </p:pic>
      <p:sp>
        <p:nvSpPr>
          <p:cNvPr id="357" name="Google Shape;357;p44"/>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457200" y="1166125"/>
            <a:ext cx="8268600" cy="6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Breakfast in the Classrooms and Morning Meetings </a:t>
            </a:r>
            <a:endParaRPr/>
          </a:p>
        </p:txBody>
      </p:sp>
      <p:sp>
        <p:nvSpPr>
          <p:cNvPr id="363" name="Google Shape;363;p45"/>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364" name="Google Shape;364;p45"/>
          <p:cNvPicPr preferRelativeResize="0"/>
          <p:nvPr/>
        </p:nvPicPr>
        <p:blipFill>
          <a:blip r:embed="rId3">
            <a:alphaModFix/>
          </a:blip>
          <a:stretch>
            <a:fillRect/>
          </a:stretch>
        </p:blipFill>
        <p:spPr>
          <a:xfrm>
            <a:off x="203501" y="1849225"/>
            <a:ext cx="4271800" cy="3266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6"/>
          <p:cNvSpPr txBox="1">
            <a:spLocks noGrp="1"/>
          </p:cNvSpPr>
          <p:nvPr>
            <p:ph type="title"/>
          </p:nvPr>
        </p:nvSpPr>
        <p:spPr>
          <a:xfrm>
            <a:off x="741950" y="807925"/>
            <a:ext cx="6688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Infusion into Curriculum</a:t>
            </a:r>
            <a:endParaRPr/>
          </a:p>
        </p:txBody>
      </p:sp>
      <p:sp>
        <p:nvSpPr>
          <p:cNvPr id="370" name="Google Shape;370;p46"/>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
        <p:nvSpPr>
          <p:cNvPr id="371" name="Google Shape;371;p46"/>
          <p:cNvSpPr txBox="1"/>
          <p:nvPr/>
        </p:nvSpPr>
        <p:spPr>
          <a:xfrm>
            <a:off x="201725" y="1491025"/>
            <a:ext cx="7353000" cy="337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Poppins"/>
                <a:ea typeface="Poppins"/>
                <a:cs typeface="Poppins"/>
                <a:sym typeface="Poppins"/>
              </a:rPr>
              <a:t>Aligning ELA with the Mood Meter: </a:t>
            </a:r>
            <a:r>
              <a:rPr lang="en" sz="1000" u="sng">
                <a:latin typeface="Poppins"/>
                <a:ea typeface="Poppins"/>
                <a:cs typeface="Poppins"/>
                <a:sym typeface="Poppins"/>
                <a:hlinkClick r:id="rId3"/>
              </a:rPr>
              <a:t>http://rulercommunity.yale.edu/wp-content/uploads/2016/09/Aligning-ELA-with-the-Mood-Meter_Handout.pdf</a:t>
            </a:r>
            <a:r>
              <a:rPr lang="en" sz="1000">
                <a:latin typeface="Poppins Light"/>
                <a:ea typeface="Poppins Light"/>
                <a:cs typeface="Poppins Light"/>
                <a:sym typeface="Poppins Light"/>
              </a:rPr>
              <a:t> </a:t>
            </a:r>
            <a:endParaRPr sz="1000">
              <a:latin typeface="Poppins Light"/>
              <a:ea typeface="Poppins Light"/>
              <a:cs typeface="Poppins Light"/>
              <a:sym typeface="Poppins Light"/>
            </a:endParaRPr>
          </a:p>
          <a:p>
            <a:pPr marL="0" lvl="0" indent="0" algn="l" rtl="0">
              <a:lnSpc>
                <a:spcPct val="115000"/>
              </a:lnSpc>
              <a:spcBef>
                <a:spcPts val="1600"/>
              </a:spcBef>
              <a:spcAft>
                <a:spcPts val="0"/>
              </a:spcAft>
              <a:buNone/>
            </a:pPr>
            <a:r>
              <a:rPr lang="en">
                <a:latin typeface="Poppins"/>
                <a:ea typeface="Poppins"/>
                <a:cs typeface="Poppins"/>
                <a:sym typeface="Poppins"/>
              </a:rPr>
              <a:t>RULER Student Bookmarks: </a:t>
            </a:r>
            <a:r>
              <a:rPr lang="en" sz="1000" u="sng">
                <a:latin typeface="Poppins"/>
                <a:ea typeface="Poppins"/>
                <a:cs typeface="Poppins"/>
                <a:sym typeface="Poppins"/>
                <a:hlinkClick r:id="rId4"/>
              </a:rPr>
              <a:t>http://rulercommunity.yale.edu/ruler-bookmark-k-8/</a:t>
            </a:r>
            <a:r>
              <a:rPr lang="en" sz="1000">
                <a:latin typeface="Poppins"/>
                <a:ea typeface="Poppins"/>
                <a:cs typeface="Poppins"/>
                <a:sym typeface="Poppins"/>
              </a:rPr>
              <a:t> </a:t>
            </a:r>
            <a:endParaRPr sz="1000">
              <a:latin typeface="Poppins"/>
              <a:ea typeface="Poppins"/>
              <a:cs typeface="Poppins"/>
              <a:sym typeface="Poppins"/>
            </a:endParaRPr>
          </a:p>
          <a:p>
            <a:pPr marL="0" lvl="0" indent="0" algn="l" rtl="0">
              <a:lnSpc>
                <a:spcPct val="115000"/>
              </a:lnSpc>
              <a:spcBef>
                <a:spcPts val="1600"/>
              </a:spcBef>
              <a:spcAft>
                <a:spcPts val="0"/>
              </a:spcAft>
              <a:buNone/>
            </a:pPr>
            <a:r>
              <a:rPr lang="en">
                <a:latin typeface="Lato"/>
                <a:ea typeface="Lato"/>
                <a:cs typeface="Lato"/>
                <a:sym typeface="Lato"/>
              </a:rPr>
              <a:t>Book List for Meta-Moment: </a:t>
            </a:r>
            <a:r>
              <a:rPr lang="en" sz="1000" u="sng">
                <a:latin typeface="Lato"/>
                <a:ea typeface="Lato"/>
                <a:cs typeface="Lato"/>
                <a:sym typeface="Lato"/>
                <a:hlinkClick r:id="rId5"/>
              </a:rPr>
              <a:t>http://rulercommunity.yale.edu/book-list-meta-moment-practice/</a:t>
            </a:r>
            <a:r>
              <a:rPr lang="en" sz="1000">
                <a:latin typeface="Lato"/>
                <a:ea typeface="Lato"/>
                <a:cs typeface="Lato"/>
                <a:sym typeface="Lato"/>
              </a:rPr>
              <a:t> </a:t>
            </a:r>
            <a:endParaRPr sz="1000">
              <a:latin typeface="Lato"/>
              <a:ea typeface="Lato"/>
              <a:cs typeface="Lato"/>
              <a:sym typeface="Lato"/>
            </a:endParaRPr>
          </a:p>
          <a:p>
            <a:pPr marL="0" lvl="0" indent="0" algn="l" rtl="0">
              <a:lnSpc>
                <a:spcPct val="115000"/>
              </a:lnSpc>
              <a:spcBef>
                <a:spcPts val="1600"/>
              </a:spcBef>
              <a:spcAft>
                <a:spcPts val="1600"/>
              </a:spcAft>
              <a:buClr>
                <a:schemeClr val="dk1"/>
              </a:buClr>
              <a:buSzPts val="1100"/>
              <a:buFont typeface="Arial"/>
              <a:buNone/>
            </a:pPr>
            <a:endParaRPr sz="1300">
              <a:latin typeface="Poppins"/>
              <a:ea typeface="Poppins"/>
              <a:cs typeface="Poppins"/>
              <a:sym typeface="Poppins"/>
            </a:endParaRPr>
          </a:p>
        </p:txBody>
      </p:sp>
      <p:pic>
        <p:nvPicPr>
          <p:cNvPr id="372" name="Google Shape;372;p46"/>
          <p:cNvPicPr preferRelativeResize="0"/>
          <p:nvPr/>
        </p:nvPicPr>
        <p:blipFill>
          <a:blip r:embed="rId6">
            <a:alphaModFix/>
          </a:blip>
          <a:stretch>
            <a:fillRect/>
          </a:stretch>
        </p:blipFill>
        <p:spPr>
          <a:xfrm>
            <a:off x="7364198" y="0"/>
            <a:ext cx="1830054" cy="5143500"/>
          </a:xfrm>
          <a:prstGeom prst="rect">
            <a:avLst/>
          </a:prstGeom>
          <a:noFill/>
          <a:ln>
            <a:noFill/>
          </a:ln>
        </p:spPr>
      </p:pic>
      <p:pic>
        <p:nvPicPr>
          <p:cNvPr id="373" name="Google Shape;373;p46"/>
          <p:cNvPicPr preferRelativeResize="0"/>
          <p:nvPr/>
        </p:nvPicPr>
        <p:blipFill>
          <a:blip r:embed="rId7">
            <a:alphaModFix/>
          </a:blip>
          <a:stretch>
            <a:fillRect/>
          </a:stretch>
        </p:blipFill>
        <p:spPr>
          <a:xfrm rot="-599929">
            <a:off x="972498" y="3171332"/>
            <a:ext cx="1698031" cy="1696061"/>
          </a:xfrm>
          <a:prstGeom prst="rect">
            <a:avLst/>
          </a:prstGeom>
          <a:noFill/>
          <a:ln>
            <a:noFill/>
          </a:ln>
        </p:spPr>
      </p:pic>
      <p:pic>
        <p:nvPicPr>
          <p:cNvPr id="374" name="Google Shape;374;p46"/>
          <p:cNvPicPr preferRelativeResize="0"/>
          <p:nvPr/>
        </p:nvPicPr>
        <p:blipFill>
          <a:blip r:embed="rId8">
            <a:alphaModFix/>
          </a:blip>
          <a:stretch>
            <a:fillRect/>
          </a:stretch>
        </p:blipFill>
        <p:spPr>
          <a:xfrm>
            <a:off x="2838700" y="2977838"/>
            <a:ext cx="1584300" cy="2083050"/>
          </a:xfrm>
          <a:prstGeom prst="rect">
            <a:avLst/>
          </a:prstGeom>
          <a:noFill/>
          <a:ln>
            <a:noFill/>
          </a:ln>
        </p:spPr>
      </p:pic>
      <p:pic>
        <p:nvPicPr>
          <p:cNvPr id="375" name="Google Shape;375;p46"/>
          <p:cNvPicPr preferRelativeResize="0"/>
          <p:nvPr/>
        </p:nvPicPr>
        <p:blipFill>
          <a:blip r:embed="rId9">
            <a:alphaModFix/>
          </a:blip>
          <a:stretch>
            <a:fillRect/>
          </a:stretch>
        </p:blipFill>
        <p:spPr>
          <a:xfrm rot="594169">
            <a:off x="4607500" y="3090326"/>
            <a:ext cx="1221326" cy="18580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7"/>
          <p:cNvSpPr txBox="1">
            <a:spLocks noGrp="1"/>
          </p:cNvSpPr>
          <p:nvPr>
            <p:ph type="title"/>
          </p:nvPr>
        </p:nvSpPr>
        <p:spPr>
          <a:xfrm>
            <a:off x="2067925" y="26597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De-Escalation</a:t>
            </a:r>
            <a:endParaRPr/>
          </a:p>
        </p:txBody>
      </p:sp>
      <p:sp>
        <p:nvSpPr>
          <p:cNvPr id="381" name="Google Shape;381;p47"/>
          <p:cNvSpPr txBox="1">
            <a:spLocks noGrp="1"/>
          </p:cNvSpPr>
          <p:nvPr>
            <p:ph type="body" idx="1"/>
          </p:nvPr>
        </p:nvSpPr>
        <p:spPr>
          <a:xfrm>
            <a:off x="251025" y="1016300"/>
            <a:ext cx="2929800"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200"/>
              <a:t>“When the demands being placed on a student exceed his capacity to respond adaptively is when you see challenging behavior.” - Dr. Ross Greene</a:t>
            </a:r>
            <a:endParaRPr sz="1200"/>
          </a:p>
          <a:p>
            <a:pPr marL="0" lvl="0" indent="0" algn="l" rtl="0">
              <a:spcBef>
                <a:spcPts val="600"/>
              </a:spcBef>
              <a:spcAft>
                <a:spcPts val="0"/>
              </a:spcAft>
              <a:buNone/>
            </a:pPr>
            <a:endParaRPr sz="1200"/>
          </a:p>
          <a:p>
            <a:pPr marL="0" lvl="0" indent="0" algn="l" rtl="0">
              <a:spcBef>
                <a:spcPts val="600"/>
              </a:spcBef>
              <a:spcAft>
                <a:spcPts val="0"/>
              </a:spcAft>
              <a:buNone/>
            </a:pPr>
            <a:r>
              <a:rPr lang="en" sz="1200"/>
              <a:t>“Kids do well if they can.” - Dr. Ross Greene </a:t>
            </a:r>
            <a:endParaRPr sz="1200"/>
          </a:p>
        </p:txBody>
      </p:sp>
      <p:sp>
        <p:nvSpPr>
          <p:cNvPr id="382" name="Google Shape;382;p47"/>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pic>
        <p:nvPicPr>
          <p:cNvPr id="383" name="Google Shape;383;p47"/>
          <p:cNvPicPr preferRelativeResize="0"/>
          <p:nvPr/>
        </p:nvPicPr>
        <p:blipFill>
          <a:blip r:embed="rId3">
            <a:alphaModFix/>
          </a:blip>
          <a:stretch>
            <a:fillRect/>
          </a:stretch>
        </p:blipFill>
        <p:spPr>
          <a:xfrm>
            <a:off x="3289475" y="1016300"/>
            <a:ext cx="5614125" cy="3964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a:xfrm>
            <a:off x="457200" y="1166125"/>
            <a:ext cx="8195100" cy="6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Teacher and Student Window of Stress Tolerance</a:t>
            </a:r>
            <a:endParaRPr/>
          </a:p>
        </p:txBody>
      </p:sp>
      <p:sp>
        <p:nvSpPr>
          <p:cNvPr id="389" name="Google Shape;389;p48"/>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pic>
        <p:nvPicPr>
          <p:cNvPr id="390" name="Google Shape;390;p48"/>
          <p:cNvPicPr preferRelativeResize="0"/>
          <p:nvPr/>
        </p:nvPicPr>
        <p:blipFill rotWithShape="1">
          <a:blip r:embed="rId3">
            <a:alphaModFix/>
          </a:blip>
          <a:srcRect t="28581"/>
          <a:stretch/>
        </p:blipFill>
        <p:spPr>
          <a:xfrm>
            <a:off x="5278800" y="1971575"/>
            <a:ext cx="3789925" cy="2458400"/>
          </a:xfrm>
          <a:prstGeom prst="rect">
            <a:avLst/>
          </a:prstGeom>
          <a:noFill/>
          <a:ln>
            <a:noFill/>
          </a:ln>
        </p:spPr>
      </p:pic>
      <p:sp>
        <p:nvSpPr>
          <p:cNvPr id="391" name="Google Shape;391;p48"/>
          <p:cNvSpPr txBox="1"/>
          <p:nvPr/>
        </p:nvSpPr>
        <p:spPr>
          <a:xfrm>
            <a:off x="0" y="1849225"/>
            <a:ext cx="5278800" cy="2458500"/>
          </a:xfrm>
          <a:prstGeom prst="rect">
            <a:avLst/>
          </a:prstGeom>
          <a:noFill/>
          <a:ln>
            <a:noFill/>
          </a:ln>
        </p:spPr>
        <p:txBody>
          <a:bodyPr spcFirstLastPara="1" wrap="square" lIns="91425" tIns="91425" rIns="91425" bIns="91425" anchor="t" anchorCtr="0">
            <a:noAutofit/>
          </a:bodyPr>
          <a:lstStyle/>
          <a:p>
            <a:pPr marL="0" lvl="0" indent="0" algn="l" rtl="0">
              <a:lnSpc>
                <a:spcPct val="211111"/>
              </a:lnSpc>
              <a:spcBef>
                <a:spcPts val="600"/>
              </a:spcBef>
              <a:spcAft>
                <a:spcPts val="0"/>
              </a:spcAft>
              <a:buNone/>
            </a:pPr>
            <a:r>
              <a:rPr lang="en" sz="1000" b="1">
                <a:latin typeface="Roboto Slab"/>
                <a:ea typeface="Roboto Slab"/>
                <a:cs typeface="Roboto Slab"/>
                <a:sym typeface="Roboto Slab"/>
              </a:rPr>
              <a:t>“It’s a frustrating situation for sure, but my friend, you have far more power and influence than you may think. And I don’t mean in the “savior” sense. You’re not Michelle Pfeiffer, and this isn’t Dangerous Minds. We’re not talking about saving students, nor is it your responsibility to do so.</a:t>
            </a:r>
            <a:endParaRPr sz="1000" b="1">
              <a:latin typeface="Roboto Slab"/>
              <a:ea typeface="Roboto Slab"/>
              <a:cs typeface="Roboto Slab"/>
              <a:sym typeface="Roboto Slab"/>
            </a:endParaRPr>
          </a:p>
          <a:p>
            <a:pPr marL="0" lvl="0" indent="0" algn="l" rtl="0">
              <a:lnSpc>
                <a:spcPct val="211111"/>
              </a:lnSpc>
              <a:spcBef>
                <a:spcPts val="2200"/>
              </a:spcBef>
              <a:spcAft>
                <a:spcPts val="0"/>
              </a:spcAft>
              <a:buNone/>
            </a:pPr>
            <a:r>
              <a:rPr lang="en" sz="1000" b="1">
                <a:latin typeface="Roboto Slab"/>
                <a:ea typeface="Roboto Slab"/>
                <a:cs typeface="Roboto Slab"/>
                <a:sym typeface="Roboto Slab"/>
              </a:rPr>
              <a:t>This is about having a restorative mindset versus a punitive mindset, and about what happens when we choose as a school community to approach behavior problems through a lens that is focused on long-term solutions which restore a child to wholeness rather than punishing or criminalizing kids for their behavioral choices.” -Angela Watson  </a:t>
            </a:r>
            <a:r>
              <a:rPr lang="en" sz="1000" b="1" u="sng">
                <a:solidFill>
                  <a:schemeClr val="hlink"/>
                </a:solidFill>
                <a:latin typeface="Roboto Slab"/>
                <a:ea typeface="Roboto Slab"/>
                <a:cs typeface="Roboto Slab"/>
                <a:sym typeface="Roboto Slab"/>
                <a:hlinkClick r:id="rId4"/>
              </a:rPr>
              <a:t>Podcast</a:t>
            </a:r>
            <a:endParaRPr sz="1000" b="1">
              <a:latin typeface="Roboto Slab"/>
              <a:ea typeface="Roboto Slab"/>
              <a:cs typeface="Roboto Slab"/>
              <a:sym typeface="Roboto Slab"/>
            </a:endParaRPr>
          </a:p>
          <a:p>
            <a:pPr marL="0" lvl="0" indent="0" algn="l" rtl="0">
              <a:lnSpc>
                <a:spcPct val="211111"/>
              </a:lnSpc>
              <a:spcBef>
                <a:spcPts val="2200"/>
              </a:spcBef>
              <a:spcAft>
                <a:spcPts val="2200"/>
              </a:spcAft>
              <a:buNone/>
            </a:pPr>
            <a:endParaRPr sz="1000" b="1">
              <a:latin typeface="Roboto Slab"/>
              <a:ea typeface="Roboto Slab"/>
              <a:cs typeface="Roboto Slab"/>
              <a:sym typeface="Roboto Slab"/>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title"/>
          </p:nvPr>
        </p:nvSpPr>
        <p:spPr>
          <a:xfrm>
            <a:off x="356175" y="6793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397" name="Google Shape;397;p49"/>
          <p:cNvSpPr txBox="1">
            <a:spLocks noGrp="1"/>
          </p:cNvSpPr>
          <p:nvPr>
            <p:ph type="body" idx="1"/>
          </p:nvPr>
        </p:nvSpPr>
        <p:spPr>
          <a:xfrm>
            <a:off x="564450" y="1262550"/>
            <a:ext cx="4608000"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PREDICTABILITY…</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Students with anxiety thrive in predictable environments. Negative attention is more predictable.  </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We are more unpredictable when a child is doing the right thing!  </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Clr>
                <a:srgbClr val="000000"/>
              </a:buClr>
              <a:buSzPts val="1100"/>
              <a:buFont typeface="Arial"/>
              <a:buNone/>
            </a:pPr>
            <a:r>
              <a:rPr lang="en" sz="1400">
                <a:solidFill>
                  <a:schemeClr val="dk1"/>
                </a:solidFill>
                <a:latin typeface="Roboto Slab"/>
                <a:ea typeface="Roboto Slab"/>
                <a:cs typeface="Roboto Slab"/>
                <a:sym typeface="Roboto Slab"/>
              </a:rPr>
              <a:t>Students with anxiety need that predictable cause and effect. </a:t>
            </a:r>
            <a:endParaRPr sz="1400">
              <a:solidFill>
                <a:schemeClr val="dk1"/>
              </a:solidFill>
              <a:latin typeface="Roboto Slab"/>
              <a:ea typeface="Roboto Slab"/>
              <a:cs typeface="Roboto Slab"/>
              <a:sym typeface="Roboto Slab"/>
            </a:endParaRPr>
          </a:p>
        </p:txBody>
      </p:sp>
      <p:pic>
        <p:nvPicPr>
          <p:cNvPr id="398" name="Google Shape;398;p49"/>
          <p:cNvPicPr preferRelativeResize="0"/>
          <p:nvPr/>
        </p:nvPicPr>
        <p:blipFill>
          <a:blip r:embed="rId3">
            <a:alphaModFix/>
          </a:blip>
          <a:stretch>
            <a:fillRect/>
          </a:stretch>
        </p:blipFill>
        <p:spPr>
          <a:xfrm>
            <a:off x="5015025" y="1999775"/>
            <a:ext cx="3632975" cy="2680300"/>
          </a:xfrm>
          <a:prstGeom prst="rect">
            <a:avLst/>
          </a:prstGeom>
          <a:noFill/>
          <a:ln>
            <a:noFill/>
          </a:ln>
        </p:spPr>
      </p:pic>
      <p:sp>
        <p:nvSpPr>
          <p:cNvPr id="399" name="Google Shape;399;p49"/>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ctrTitle" idx="4294967295"/>
          </p:nvPr>
        </p:nvSpPr>
        <p:spPr>
          <a:xfrm>
            <a:off x="146375" y="74375"/>
            <a:ext cx="8520600" cy="95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Sequence of a Behavior Event</a:t>
            </a:r>
            <a:endParaRPr/>
          </a:p>
        </p:txBody>
      </p:sp>
      <p:sp>
        <p:nvSpPr>
          <p:cNvPr id="184" name="Google Shape;184;p23"/>
          <p:cNvSpPr/>
          <p:nvPr/>
        </p:nvSpPr>
        <p:spPr>
          <a:xfrm>
            <a:off x="1213075" y="1982000"/>
            <a:ext cx="1947300" cy="780600"/>
          </a:xfrm>
          <a:prstGeom prst="foldedCorner">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
        <p:nvSpPr>
          <p:cNvPr id="185" name="Google Shape;185;p23"/>
          <p:cNvSpPr/>
          <p:nvPr/>
        </p:nvSpPr>
        <p:spPr>
          <a:xfrm>
            <a:off x="5712175" y="1982000"/>
            <a:ext cx="1947300" cy="780600"/>
          </a:xfrm>
          <a:prstGeom prst="foldedCorner">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
        <p:nvSpPr>
          <p:cNvPr id="186" name="Google Shape;186;p23"/>
          <p:cNvSpPr/>
          <p:nvPr/>
        </p:nvSpPr>
        <p:spPr>
          <a:xfrm>
            <a:off x="3523200" y="4170025"/>
            <a:ext cx="1947300" cy="780600"/>
          </a:xfrm>
          <a:prstGeom prst="foldedCorner">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After</a:t>
            </a:r>
            <a:endParaRPr sz="3000">
              <a:latin typeface="Luckiest Guy"/>
              <a:ea typeface="Luckiest Guy"/>
              <a:cs typeface="Luckiest Guy"/>
              <a:sym typeface="Luckiest Guy"/>
            </a:endParaRPr>
          </a:p>
        </p:txBody>
      </p:sp>
      <p:sp>
        <p:nvSpPr>
          <p:cNvPr id="187" name="Google Shape;187;p23"/>
          <p:cNvSpPr/>
          <p:nvPr/>
        </p:nvSpPr>
        <p:spPr>
          <a:xfrm>
            <a:off x="5593675" y="2866600"/>
            <a:ext cx="1413600" cy="1983900"/>
          </a:xfrm>
          <a:prstGeom prst="leftUpArrow">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flipH="1">
            <a:off x="1986425" y="2839000"/>
            <a:ext cx="1413600" cy="2039100"/>
          </a:xfrm>
          <a:prstGeom prst="leftUpArrow">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a:off x="3392400" y="2023250"/>
            <a:ext cx="2208900" cy="698100"/>
          </a:xfrm>
          <a:prstGeom prst="lef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238225" y="66097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405" name="Google Shape;405;p50"/>
          <p:cNvSpPr txBox="1">
            <a:spLocks noGrp="1"/>
          </p:cNvSpPr>
          <p:nvPr>
            <p:ph type="body" idx="1"/>
          </p:nvPr>
        </p:nvSpPr>
        <p:spPr>
          <a:xfrm>
            <a:off x="311700" y="1198225"/>
            <a:ext cx="8520600" cy="350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PREDICTABILITY…</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Provide Predictable Positive Attention</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	Ideas:  Start by checking in with the child.  Get them started and let them know you will be back in ___minutes.  Set their timer and come back and check on the child.  Increase the time as the stamina increases.  </a:t>
            </a:r>
            <a:endParaRPr sz="1400">
              <a:solidFill>
                <a:schemeClr val="dk1"/>
              </a:solidFill>
              <a:latin typeface="Roboto Slab"/>
              <a:ea typeface="Roboto Slab"/>
              <a:cs typeface="Roboto Slab"/>
              <a:sym typeface="Roboto Slab"/>
            </a:endParaRPr>
          </a:p>
          <a:p>
            <a:pPr marL="0" lvl="0" indent="45720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 now anxious thoughts are paired with a comforting thought, the teacher will be right back at a predictable time that can be seen. </a:t>
            </a:r>
            <a:endParaRPr sz="1400">
              <a:solidFill>
                <a:schemeClr val="dk1"/>
              </a:solidFill>
              <a:latin typeface="Roboto Slab"/>
              <a:ea typeface="Roboto Slab"/>
              <a:cs typeface="Roboto Slab"/>
              <a:sym typeface="Roboto Slab"/>
            </a:endParaRPr>
          </a:p>
          <a:p>
            <a:pPr marL="0" lvl="0" indent="45720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i="1">
                <a:solidFill>
                  <a:schemeClr val="dk1"/>
                </a:solidFill>
                <a:latin typeface="Roboto Slab"/>
                <a:ea typeface="Roboto Slab"/>
                <a:cs typeface="Roboto Slab"/>
                <a:sym typeface="Roboto Slab"/>
              </a:rPr>
              <a:t>Similar to being in an emergency room if you know when you will be seen it instantly calms your anxiety.  When you don’t know when you will be seen, as time goes on you become more anxious. </a:t>
            </a:r>
            <a:endParaRPr sz="1400">
              <a:solidFill>
                <a:schemeClr val="dk1"/>
              </a:solidFill>
              <a:latin typeface="Roboto Slab"/>
              <a:ea typeface="Roboto Slab"/>
              <a:cs typeface="Roboto Slab"/>
              <a:sym typeface="Roboto Slab"/>
            </a:endParaRPr>
          </a:p>
        </p:txBody>
      </p:sp>
      <p:sp>
        <p:nvSpPr>
          <p:cNvPr id="406" name="Google Shape;406;p50"/>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1"/>
          <p:cNvSpPr txBox="1">
            <a:spLocks noGrp="1"/>
          </p:cNvSpPr>
          <p:nvPr>
            <p:ph type="title"/>
          </p:nvPr>
        </p:nvSpPr>
        <p:spPr>
          <a:xfrm>
            <a:off x="392900" y="7388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412" name="Google Shape;412;p51"/>
          <p:cNvSpPr txBox="1">
            <a:spLocks noGrp="1"/>
          </p:cNvSpPr>
          <p:nvPr>
            <p:ph type="body" idx="1"/>
          </p:nvPr>
        </p:nvSpPr>
        <p:spPr>
          <a:xfrm>
            <a:off x="311700" y="1421925"/>
            <a:ext cx="8520600" cy="3508500"/>
          </a:xfrm>
          <a:prstGeom prst="rect">
            <a:avLst/>
          </a:prstGeom>
        </p:spPr>
        <p:txBody>
          <a:bodyPr spcFirstLastPara="1" wrap="square" lIns="91425" tIns="91425" rIns="91425" bIns="91425" anchor="t" anchorCtr="0">
            <a:noAutofit/>
          </a:bodyPr>
          <a:lstStyle/>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IGNORING IS NOT THE ANSWER!  </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Ignoring lower level behavior will increase the behavior and create an increased skill leave to get attention in a negative way. </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r>
              <a:rPr lang="en" sz="1400">
                <a:solidFill>
                  <a:schemeClr val="dk1"/>
                </a:solidFill>
                <a:latin typeface="Roboto Slab"/>
                <a:ea typeface="Roboto Slab"/>
                <a:cs typeface="Roboto Slab"/>
                <a:sym typeface="Roboto Slab"/>
              </a:rPr>
              <a:t>Ask: What type of attention is the child looking for?  (All children need and want attention, but ASK yourself, what attention is the behavior communicating?)</a:t>
            </a:r>
            <a:endParaRPr sz="1400">
              <a:solidFill>
                <a:schemeClr val="dk1"/>
              </a:solidFill>
              <a:latin typeface="Roboto Slab"/>
              <a:ea typeface="Roboto Slab"/>
              <a:cs typeface="Roboto Slab"/>
              <a:sym typeface="Roboto Slab"/>
            </a:endParaRPr>
          </a:p>
          <a:p>
            <a:pPr marL="0" lvl="0" indent="0" algn="l" rtl="0">
              <a:lnSpc>
                <a:spcPct val="145000"/>
              </a:lnSpc>
              <a:spcBef>
                <a:spcPts val="600"/>
              </a:spcBef>
              <a:spcAft>
                <a:spcPts val="0"/>
              </a:spcAft>
              <a:buNone/>
            </a:pPr>
            <a:endParaRPr sz="1400">
              <a:solidFill>
                <a:schemeClr val="dk1"/>
              </a:solidFill>
              <a:latin typeface="Roboto Slab"/>
              <a:ea typeface="Roboto Slab"/>
              <a:cs typeface="Roboto Slab"/>
              <a:sym typeface="Roboto Slab"/>
            </a:endParaRPr>
          </a:p>
        </p:txBody>
      </p:sp>
      <p:sp>
        <p:nvSpPr>
          <p:cNvPr id="413" name="Google Shape;413;p51"/>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2"/>
          <p:cNvSpPr txBox="1">
            <a:spLocks noGrp="1"/>
          </p:cNvSpPr>
          <p:nvPr>
            <p:ph type="title"/>
          </p:nvPr>
        </p:nvSpPr>
        <p:spPr>
          <a:xfrm>
            <a:off x="429650" y="74800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419" name="Google Shape;419;p52"/>
          <p:cNvSpPr txBox="1">
            <a:spLocks noGrp="1"/>
          </p:cNvSpPr>
          <p:nvPr>
            <p:ph type="body" idx="1"/>
          </p:nvPr>
        </p:nvSpPr>
        <p:spPr>
          <a:xfrm>
            <a:off x="311700" y="1431100"/>
            <a:ext cx="8520600" cy="350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BREAKS</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Purpose of breaks are that students are calmer and more regulated after them </a:t>
            </a:r>
            <a:endParaRPr sz="1400">
              <a:solidFill>
                <a:schemeClr val="dk1"/>
              </a:solidFill>
              <a:latin typeface="Roboto Slab"/>
              <a:ea typeface="Roboto Slab"/>
              <a:cs typeface="Roboto Slab"/>
              <a:sym typeface="Roboto Slab"/>
            </a:endParaRPr>
          </a:p>
          <a:p>
            <a:pPr marL="9144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What percentage of breaks lead students to be calmer after?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Negative thoughts fester during traditional breaks (water, take a walk= thoughts still ruminate)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Provide thought/cognitive distraction breaks (listening center, Where’s Waldo or I Spy, Go Noodle!) </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Your brain is like a remote control, so breaks need to change the channel </a:t>
            </a:r>
            <a:endParaRPr sz="1400">
              <a:solidFill>
                <a:schemeClr val="dk1"/>
              </a:solidFill>
              <a:latin typeface="Roboto Slab"/>
              <a:ea typeface="Roboto Slab"/>
              <a:cs typeface="Roboto Slab"/>
              <a:sym typeface="Roboto Slab"/>
            </a:endParaRPr>
          </a:p>
          <a:p>
            <a:pPr marL="0" marR="0" lvl="0" indent="0" algn="l" rtl="0">
              <a:lnSpc>
                <a:spcPct val="115000"/>
              </a:lnSpc>
              <a:spcBef>
                <a:spcPts val="0"/>
              </a:spcBef>
              <a:spcAft>
                <a:spcPts val="0"/>
              </a:spcAft>
              <a:buNone/>
            </a:pPr>
            <a:endParaRPr>
              <a:solidFill>
                <a:schemeClr val="dk1"/>
              </a:solidFill>
              <a:latin typeface="Roboto Slab"/>
              <a:ea typeface="Roboto Slab"/>
              <a:cs typeface="Roboto Slab"/>
              <a:sym typeface="Roboto Slab"/>
            </a:endParaRPr>
          </a:p>
        </p:txBody>
      </p:sp>
      <p:sp>
        <p:nvSpPr>
          <p:cNvPr id="420" name="Google Shape;420;p52"/>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3"/>
          <p:cNvSpPr txBox="1">
            <a:spLocks noGrp="1"/>
          </p:cNvSpPr>
          <p:nvPr>
            <p:ph type="title"/>
          </p:nvPr>
        </p:nvSpPr>
        <p:spPr>
          <a:xfrm>
            <a:off x="2092100" y="124950"/>
            <a:ext cx="58254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Solutions-Transitions	</a:t>
            </a:r>
            <a:endParaRPr/>
          </a:p>
        </p:txBody>
      </p:sp>
      <p:pic>
        <p:nvPicPr>
          <p:cNvPr id="426" name="Google Shape;426;p53"/>
          <p:cNvPicPr preferRelativeResize="0"/>
          <p:nvPr/>
        </p:nvPicPr>
        <p:blipFill rotWithShape="1">
          <a:blip r:embed="rId3">
            <a:alphaModFix/>
          </a:blip>
          <a:srcRect t="12800"/>
          <a:stretch/>
        </p:blipFill>
        <p:spPr>
          <a:xfrm>
            <a:off x="5119650" y="744900"/>
            <a:ext cx="4411650" cy="3670375"/>
          </a:xfrm>
          <a:prstGeom prst="rect">
            <a:avLst/>
          </a:prstGeom>
          <a:noFill/>
          <a:ln>
            <a:noFill/>
          </a:ln>
        </p:spPr>
      </p:pic>
      <p:pic>
        <p:nvPicPr>
          <p:cNvPr id="427" name="Google Shape;427;p53"/>
          <p:cNvPicPr preferRelativeResize="0"/>
          <p:nvPr/>
        </p:nvPicPr>
        <p:blipFill rotWithShape="1">
          <a:blip r:embed="rId4">
            <a:alphaModFix/>
          </a:blip>
          <a:srcRect l="-11932" t="6252" r="6425"/>
          <a:stretch/>
        </p:blipFill>
        <p:spPr>
          <a:xfrm>
            <a:off x="585300" y="1663375"/>
            <a:ext cx="4328700" cy="3307575"/>
          </a:xfrm>
          <a:prstGeom prst="rect">
            <a:avLst/>
          </a:prstGeom>
          <a:noFill/>
          <a:ln>
            <a:noFill/>
          </a:ln>
        </p:spPr>
      </p:pic>
      <p:sp>
        <p:nvSpPr>
          <p:cNvPr id="428" name="Google Shape;428;p53"/>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title"/>
          </p:nvPr>
        </p:nvSpPr>
        <p:spPr>
          <a:xfrm>
            <a:off x="2809975" y="101800"/>
            <a:ext cx="8520600" cy="6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	</a:t>
            </a:r>
            <a:endParaRPr/>
          </a:p>
        </p:txBody>
      </p:sp>
      <p:sp>
        <p:nvSpPr>
          <p:cNvPr id="434" name="Google Shape;434;p54"/>
          <p:cNvSpPr txBox="1">
            <a:spLocks noGrp="1"/>
          </p:cNvSpPr>
          <p:nvPr>
            <p:ph type="body" idx="1"/>
          </p:nvPr>
        </p:nvSpPr>
        <p:spPr>
          <a:xfrm>
            <a:off x="269175" y="709600"/>
            <a:ext cx="8520600" cy="350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TRANSITION IDEAS</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Quick review movies after recess “just happened to be on” </a:t>
            </a:r>
            <a:endParaRPr sz="1400">
              <a:solidFill>
                <a:schemeClr val="dk1"/>
              </a:solidFill>
              <a:latin typeface="Roboto Slab"/>
              <a:ea typeface="Roboto Slab"/>
              <a:cs typeface="Roboto Slab"/>
              <a:sym typeface="Roboto Slab"/>
            </a:endParaRPr>
          </a:p>
          <a:p>
            <a:pPr marL="9144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Flocabulary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Class Dojo Core Value Videos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Math review videos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Brain Pop </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Clr>
                <a:srgbClr val="000000"/>
              </a:buClr>
              <a:buSzPts val="1100"/>
              <a:buFont typeface="Arial"/>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Just saying “five more minutes” is not enough since kids make bad decisions in that time </a:t>
            </a:r>
            <a:endParaRPr sz="1400">
              <a:solidFill>
                <a:schemeClr val="dk1"/>
              </a:solidFill>
              <a:latin typeface="Roboto Slab"/>
              <a:ea typeface="Roboto Slab"/>
              <a:cs typeface="Roboto Slab"/>
              <a:sym typeface="Roboto Slab"/>
            </a:endParaRPr>
          </a:p>
          <a:p>
            <a:pPr marL="9144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Ask “what’s your five minute plan?”</a:t>
            </a:r>
            <a:endParaRPr sz="1400">
              <a:solidFill>
                <a:schemeClr val="dk1"/>
              </a:solidFill>
              <a:latin typeface="Roboto Slab"/>
              <a:ea typeface="Roboto Slab"/>
              <a:cs typeface="Roboto Slab"/>
              <a:sym typeface="Roboto Slab"/>
            </a:endParaRPr>
          </a:p>
          <a:p>
            <a:pPr marL="1371600" lvl="1" indent="-330200" algn="l" rtl="0">
              <a:spcBef>
                <a:spcPts val="0"/>
              </a:spcBef>
              <a:spcAft>
                <a:spcPts val="0"/>
              </a:spcAft>
              <a:buClr>
                <a:schemeClr val="dk1"/>
              </a:buClr>
              <a:buSzPts val="1600"/>
              <a:buFont typeface="Roboto Slab"/>
              <a:buChar char="-"/>
            </a:pPr>
            <a:r>
              <a:rPr lang="en">
                <a:solidFill>
                  <a:schemeClr val="dk1"/>
                </a:solidFill>
                <a:latin typeface="Roboto Slab"/>
                <a:ea typeface="Roboto Slab"/>
                <a:cs typeface="Roboto Slab"/>
                <a:sym typeface="Roboto Slab"/>
              </a:rPr>
              <a:t>Mental transitions before physical transitions </a:t>
            </a:r>
            <a:endParaRPr>
              <a:solidFill>
                <a:schemeClr val="dk1"/>
              </a:solidFill>
              <a:latin typeface="Roboto Slab"/>
              <a:ea typeface="Roboto Slab"/>
              <a:cs typeface="Roboto Slab"/>
              <a:sym typeface="Roboto Slab"/>
            </a:endParaRPr>
          </a:p>
          <a:p>
            <a:pPr marL="1371600" lvl="1" indent="-330200" algn="l" rtl="0">
              <a:spcBef>
                <a:spcPts val="0"/>
              </a:spcBef>
              <a:spcAft>
                <a:spcPts val="0"/>
              </a:spcAft>
              <a:buClr>
                <a:schemeClr val="dk1"/>
              </a:buClr>
              <a:buSzPts val="1600"/>
              <a:buFont typeface="Roboto Slab"/>
              <a:buChar char="-"/>
            </a:pPr>
            <a:r>
              <a:rPr lang="en">
                <a:solidFill>
                  <a:schemeClr val="dk1"/>
                </a:solidFill>
                <a:latin typeface="Roboto Slab"/>
                <a:ea typeface="Roboto Slab"/>
                <a:cs typeface="Roboto Slab"/>
                <a:sym typeface="Roboto Slab"/>
              </a:rPr>
              <a:t>Provide pictures and visuals and say “match the picture” versus telling them with descriptions. Removes language barrier.  </a:t>
            </a:r>
            <a:endParaRPr>
              <a:solidFill>
                <a:schemeClr val="dk1"/>
              </a:solidFill>
              <a:latin typeface="Roboto Slab"/>
              <a:ea typeface="Roboto Slab"/>
              <a:cs typeface="Roboto Slab"/>
              <a:sym typeface="Roboto Slab"/>
            </a:endParaRPr>
          </a:p>
          <a:p>
            <a:pPr marL="0" lvl="0" indent="0" algn="l" rtl="0">
              <a:spcBef>
                <a:spcPts val="600"/>
              </a:spcBef>
              <a:spcAft>
                <a:spcPts val="0"/>
              </a:spcAft>
              <a:buClr>
                <a:srgbClr val="000000"/>
              </a:buClr>
              <a:buSzPts val="1100"/>
              <a:buFont typeface="Arial"/>
              <a:buNone/>
            </a:pPr>
            <a:endParaRPr sz="1400">
              <a:solidFill>
                <a:schemeClr val="dk1"/>
              </a:solidFill>
              <a:latin typeface="Roboto Slab"/>
              <a:ea typeface="Roboto Slab"/>
              <a:cs typeface="Roboto Slab"/>
              <a:sym typeface="Roboto Slab"/>
            </a:endParaRPr>
          </a:p>
          <a:p>
            <a:pPr marL="4572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Replace “STOP” with “PAUSE” </a:t>
            </a:r>
            <a:endParaRPr sz="1400">
              <a:solidFill>
                <a:schemeClr val="dk1"/>
              </a:solidFill>
              <a:latin typeface="Roboto Slab"/>
              <a:ea typeface="Roboto Slab"/>
              <a:cs typeface="Roboto Slab"/>
              <a:sym typeface="Roboto Slab"/>
            </a:endParaRPr>
          </a:p>
          <a:p>
            <a:pPr marL="9144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Reduces anxiety </a:t>
            </a:r>
            <a:endParaRPr sz="1400">
              <a:solidFill>
                <a:schemeClr val="dk1"/>
              </a:solidFill>
              <a:latin typeface="Roboto Slab"/>
              <a:ea typeface="Roboto Slab"/>
              <a:cs typeface="Roboto Slab"/>
              <a:sym typeface="Roboto Slab"/>
            </a:endParaRPr>
          </a:p>
        </p:txBody>
      </p:sp>
      <p:pic>
        <p:nvPicPr>
          <p:cNvPr id="435" name="Google Shape;435;p54"/>
          <p:cNvPicPr preferRelativeResize="0"/>
          <p:nvPr/>
        </p:nvPicPr>
        <p:blipFill rotWithShape="1">
          <a:blip r:embed="rId3">
            <a:alphaModFix/>
          </a:blip>
          <a:srcRect l="13975" r="7863"/>
          <a:stretch/>
        </p:blipFill>
        <p:spPr>
          <a:xfrm>
            <a:off x="5630225" y="101800"/>
            <a:ext cx="2720400" cy="2610600"/>
          </a:xfrm>
          <a:prstGeom prst="ellipse">
            <a:avLst/>
          </a:prstGeom>
          <a:noFill/>
          <a:ln w="38100" cap="flat" cmpd="sng">
            <a:solidFill>
              <a:schemeClr val="dk2"/>
            </a:solidFill>
            <a:prstDash val="solid"/>
            <a:round/>
            <a:headEnd type="none" w="sm" len="sm"/>
            <a:tailEnd type="none" w="sm" len="sm"/>
          </a:ln>
        </p:spPr>
      </p:pic>
      <p:sp>
        <p:nvSpPr>
          <p:cNvPr id="436" name="Google Shape;436;p54"/>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5"/>
          <p:cNvSpPr txBox="1">
            <a:spLocks noGrp="1"/>
          </p:cNvSpPr>
          <p:nvPr>
            <p:ph type="title"/>
          </p:nvPr>
        </p:nvSpPr>
        <p:spPr>
          <a:xfrm>
            <a:off x="2405850" y="165575"/>
            <a:ext cx="8520600" cy="60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pic>
        <p:nvPicPr>
          <p:cNvPr id="442" name="Google Shape;442;p55"/>
          <p:cNvPicPr preferRelativeResize="0"/>
          <p:nvPr/>
        </p:nvPicPr>
        <p:blipFill rotWithShape="1">
          <a:blip r:embed="rId3">
            <a:alphaModFix/>
          </a:blip>
          <a:srcRect l="18074" r="11597"/>
          <a:stretch/>
        </p:blipFill>
        <p:spPr>
          <a:xfrm>
            <a:off x="2057525" y="690725"/>
            <a:ext cx="4009126" cy="4305425"/>
          </a:xfrm>
          <a:prstGeom prst="rect">
            <a:avLst/>
          </a:prstGeom>
          <a:noFill/>
          <a:ln>
            <a:noFill/>
          </a:ln>
        </p:spPr>
      </p:pic>
      <p:sp>
        <p:nvSpPr>
          <p:cNvPr id="443" name="Google Shape;443;p55"/>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6"/>
          <p:cNvSpPr txBox="1">
            <a:spLocks noGrp="1"/>
          </p:cNvSpPr>
          <p:nvPr>
            <p:ph type="title"/>
          </p:nvPr>
        </p:nvSpPr>
        <p:spPr>
          <a:xfrm>
            <a:off x="1885250" y="24360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Solutions...</a:t>
            </a:r>
            <a:endParaRPr/>
          </a:p>
        </p:txBody>
      </p:sp>
      <p:sp>
        <p:nvSpPr>
          <p:cNvPr id="449" name="Google Shape;449;p56"/>
          <p:cNvSpPr txBox="1">
            <a:spLocks noGrp="1"/>
          </p:cNvSpPr>
          <p:nvPr>
            <p:ph type="body" idx="1"/>
          </p:nvPr>
        </p:nvSpPr>
        <p:spPr>
          <a:xfrm>
            <a:off x="400175" y="1422200"/>
            <a:ext cx="4947300" cy="350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OTHERS </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Clr>
                <a:srgbClr val="000000"/>
              </a:buClr>
              <a:buSzPts val="1100"/>
              <a:buFont typeface="Arial"/>
              <a:buNone/>
            </a:pPr>
            <a:r>
              <a:rPr lang="en" sz="1400">
                <a:solidFill>
                  <a:schemeClr val="dk1"/>
                </a:solidFill>
                <a:latin typeface="Roboto Slab"/>
                <a:ea typeface="Roboto Slab"/>
                <a:cs typeface="Roboto Slab"/>
                <a:sym typeface="Roboto Slab"/>
              </a:rPr>
              <a:t>Strategy to reduce test anxiety</a:t>
            </a:r>
            <a:endParaRPr sz="1400">
              <a:solidFill>
                <a:schemeClr val="dk1"/>
              </a:solidFill>
              <a:latin typeface="Roboto Slab"/>
              <a:ea typeface="Roboto Slab"/>
              <a:cs typeface="Roboto Slab"/>
              <a:sym typeface="Roboto Slab"/>
            </a:endParaRPr>
          </a:p>
          <a:p>
            <a:pPr marL="4572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Students can skip any two problems on the quiz  or assessment </a:t>
            </a: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endParaRPr sz="1400">
              <a:solidFill>
                <a:schemeClr val="dk1"/>
              </a:solidFill>
              <a:latin typeface="Roboto Slab"/>
              <a:ea typeface="Roboto Slab"/>
              <a:cs typeface="Roboto Slab"/>
              <a:sym typeface="Roboto Slab"/>
            </a:endParaRPr>
          </a:p>
          <a:p>
            <a:pPr marL="0" lvl="0" indent="0" algn="l" rtl="0">
              <a:spcBef>
                <a:spcPts val="600"/>
              </a:spcBef>
              <a:spcAft>
                <a:spcPts val="0"/>
              </a:spcAft>
              <a:buNone/>
            </a:pPr>
            <a:r>
              <a:rPr lang="en" sz="1400">
                <a:solidFill>
                  <a:schemeClr val="dk1"/>
                </a:solidFill>
                <a:latin typeface="Roboto Slab"/>
                <a:ea typeface="Roboto Slab"/>
                <a:cs typeface="Roboto Slab"/>
                <a:sym typeface="Roboto Slab"/>
              </a:rPr>
              <a:t>Writing</a:t>
            </a:r>
            <a:endParaRPr sz="1400">
              <a:solidFill>
                <a:schemeClr val="dk1"/>
              </a:solidFill>
              <a:latin typeface="Roboto Slab"/>
              <a:ea typeface="Roboto Slab"/>
              <a:cs typeface="Roboto Slab"/>
              <a:sym typeface="Roboto Slab"/>
            </a:endParaRPr>
          </a:p>
          <a:p>
            <a:pPr marL="457200" lvl="0" indent="-317500" algn="l" rtl="0">
              <a:spcBef>
                <a:spcPts val="60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Writing involves a lot of thought and can lead to anxiety</a:t>
            </a:r>
            <a:endParaRPr sz="1400">
              <a:solidFill>
                <a:schemeClr val="dk1"/>
              </a:solidFill>
              <a:latin typeface="Roboto Slab"/>
              <a:ea typeface="Roboto Slab"/>
              <a:cs typeface="Roboto Slab"/>
              <a:sym typeface="Roboto Slab"/>
            </a:endParaRPr>
          </a:p>
          <a:p>
            <a:pPr marL="457200" lvl="0" indent="-317500" algn="l" rtl="0">
              <a:spcBef>
                <a:spcPts val="0"/>
              </a:spcBef>
              <a:spcAft>
                <a:spcPts val="0"/>
              </a:spcAft>
              <a:buClr>
                <a:schemeClr val="dk1"/>
              </a:buClr>
              <a:buSzPts val="1400"/>
              <a:buFont typeface="Roboto Slab"/>
              <a:buChar char="-"/>
            </a:pPr>
            <a:r>
              <a:rPr lang="en" sz="1400">
                <a:solidFill>
                  <a:schemeClr val="dk1"/>
                </a:solidFill>
                <a:latin typeface="Roboto Slab"/>
                <a:ea typeface="Roboto Slab"/>
                <a:cs typeface="Roboto Slab"/>
                <a:sym typeface="Roboto Slab"/>
              </a:rPr>
              <a:t>Scaffold the parts of the writing process for the students </a:t>
            </a:r>
            <a:endParaRPr sz="1400">
              <a:solidFill>
                <a:schemeClr val="dk1"/>
              </a:solidFill>
              <a:latin typeface="Roboto Slab"/>
              <a:ea typeface="Roboto Slab"/>
              <a:cs typeface="Roboto Slab"/>
              <a:sym typeface="Roboto Slab"/>
            </a:endParaRPr>
          </a:p>
          <a:p>
            <a:pPr marL="0" marR="0" lvl="0" indent="0" algn="l" rtl="0">
              <a:lnSpc>
                <a:spcPct val="115000"/>
              </a:lnSpc>
              <a:spcBef>
                <a:spcPts val="0"/>
              </a:spcBef>
              <a:spcAft>
                <a:spcPts val="0"/>
              </a:spcAft>
              <a:buNone/>
            </a:pPr>
            <a:endParaRPr>
              <a:solidFill>
                <a:schemeClr val="dk1"/>
              </a:solidFill>
              <a:latin typeface="Roboto Slab"/>
              <a:ea typeface="Roboto Slab"/>
              <a:cs typeface="Roboto Slab"/>
              <a:sym typeface="Roboto Slab"/>
            </a:endParaRPr>
          </a:p>
        </p:txBody>
      </p:sp>
      <p:pic>
        <p:nvPicPr>
          <p:cNvPr id="450" name="Google Shape;450;p56"/>
          <p:cNvPicPr preferRelativeResize="0"/>
          <p:nvPr/>
        </p:nvPicPr>
        <p:blipFill>
          <a:blip r:embed="rId3">
            <a:alphaModFix/>
          </a:blip>
          <a:stretch>
            <a:fillRect/>
          </a:stretch>
        </p:blipFill>
        <p:spPr>
          <a:xfrm>
            <a:off x="6287200" y="954750"/>
            <a:ext cx="3330900" cy="3247800"/>
          </a:xfrm>
          <a:prstGeom prst="ellipse">
            <a:avLst/>
          </a:prstGeom>
          <a:noFill/>
          <a:ln>
            <a:noFill/>
          </a:ln>
        </p:spPr>
      </p:pic>
      <p:sp>
        <p:nvSpPr>
          <p:cNvPr id="451" name="Google Shape;451;p56"/>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7"/>
          <p:cNvPicPr preferRelativeResize="0"/>
          <p:nvPr/>
        </p:nvPicPr>
        <p:blipFill>
          <a:blip r:embed="rId3">
            <a:alphaModFix/>
          </a:blip>
          <a:stretch>
            <a:fillRect/>
          </a:stretch>
        </p:blipFill>
        <p:spPr>
          <a:xfrm rot="973769">
            <a:off x="6045526" y="475112"/>
            <a:ext cx="2847395" cy="2202699"/>
          </a:xfrm>
          <a:prstGeom prst="rect">
            <a:avLst/>
          </a:prstGeom>
          <a:noFill/>
          <a:ln>
            <a:noFill/>
          </a:ln>
        </p:spPr>
      </p:pic>
      <p:pic>
        <p:nvPicPr>
          <p:cNvPr id="457" name="Google Shape;457;p57"/>
          <p:cNvPicPr preferRelativeResize="0"/>
          <p:nvPr/>
        </p:nvPicPr>
        <p:blipFill>
          <a:blip r:embed="rId4">
            <a:alphaModFix/>
          </a:blip>
          <a:stretch>
            <a:fillRect/>
          </a:stretch>
        </p:blipFill>
        <p:spPr>
          <a:xfrm>
            <a:off x="63750" y="525977"/>
            <a:ext cx="5730700" cy="4179298"/>
          </a:xfrm>
          <a:prstGeom prst="rect">
            <a:avLst/>
          </a:prstGeom>
          <a:noFill/>
          <a:ln>
            <a:noFill/>
          </a:ln>
        </p:spPr>
      </p:pic>
      <p:pic>
        <p:nvPicPr>
          <p:cNvPr id="458" name="Google Shape;458;p57"/>
          <p:cNvPicPr preferRelativeResize="0"/>
          <p:nvPr/>
        </p:nvPicPr>
        <p:blipFill>
          <a:blip r:embed="rId5">
            <a:alphaModFix/>
          </a:blip>
          <a:stretch>
            <a:fillRect/>
          </a:stretch>
        </p:blipFill>
        <p:spPr>
          <a:xfrm>
            <a:off x="6086463" y="2621500"/>
            <a:ext cx="3057525" cy="2305050"/>
          </a:xfrm>
          <a:prstGeom prst="rect">
            <a:avLst/>
          </a:prstGeom>
          <a:noFill/>
          <a:ln>
            <a:noFill/>
          </a:ln>
        </p:spPr>
      </p:pic>
      <p:sp>
        <p:nvSpPr>
          <p:cNvPr id="459" name="Google Shape;459;p57"/>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302250" y="587125"/>
            <a:ext cx="4045200" cy="432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Slab"/>
                <a:ea typeface="Roboto Slab"/>
                <a:cs typeface="Roboto Slab"/>
                <a:sym typeface="Roboto Slab"/>
              </a:rPr>
              <a:t>Most importantly of all…</a:t>
            </a:r>
            <a:endParaRPr>
              <a:latin typeface="Roboto Slab"/>
              <a:ea typeface="Roboto Slab"/>
              <a:cs typeface="Roboto Slab"/>
              <a:sym typeface="Roboto Slab"/>
            </a:endParaRPr>
          </a:p>
          <a:p>
            <a:pPr marL="0" lvl="0" indent="0" algn="ctr" rtl="0">
              <a:spcBef>
                <a:spcPts val="0"/>
              </a:spcBef>
              <a:spcAft>
                <a:spcPts val="0"/>
              </a:spcAft>
              <a:buNone/>
            </a:pPr>
            <a:r>
              <a:rPr lang="en">
                <a:latin typeface="Roboto Slab"/>
                <a:ea typeface="Roboto Slab"/>
                <a:cs typeface="Roboto Slab"/>
                <a:sym typeface="Roboto Slab"/>
              </a:rPr>
              <a:t>Know your students!</a:t>
            </a:r>
            <a:endParaRPr>
              <a:latin typeface="Roboto Slab"/>
              <a:ea typeface="Roboto Slab"/>
              <a:cs typeface="Roboto Slab"/>
              <a:sym typeface="Roboto Slab"/>
            </a:endParaRPr>
          </a:p>
        </p:txBody>
      </p:sp>
      <p:sp>
        <p:nvSpPr>
          <p:cNvPr id="465" name="Google Shape;465;p58"/>
          <p:cNvSpPr txBox="1"/>
          <p:nvPr/>
        </p:nvSpPr>
        <p:spPr>
          <a:xfrm>
            <a:off x="4761150" y="376725"/>
            <a:ext cx="3714900" cy="41469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0"/>
              </a:spcAft>
              <a:buClr>
                <a:schemeClr val="dk1"/>
              </a:buClr>
              <a:buSzPts val="1100"/>
              <a:buFont typeface="Arial"/>
              <a:buNone/>
            </a:pPr>
            <a:r>
              <a:rPr lang="en" u="sng">
                <a:solidFill>
                  <a:schemeClr val="hlink"/>
                </a:solidFill>
                <a:latin typeface="Poppins Light"/>
                <a:ea typeface="Poppins Light"/>
                <a:cs typeface="Poppins Light"/>
                <a:sym typeface="Poppins Light"/>
                <a:hlinkClick r:id="rId3"/>
              </a:rPr>
              <a:t>The Power of Being Seen </a:t>
            </a:r>
            <a:endParaRPr>
              <a:solidFill>
                <a:schemeClr val="lt1"/>
              </a:solidFill>
              <a:latin typeface="Poppins Light"/>
              <a:ea typeface="Poppins Light"/>
              <a:cs typeface="Poppins Light"/>
              <a:sym typeface="Poppins Light"/>
            </a:endParaRPr>
          </a:p>
          <a:p>
            <a:pPr marL="0" lvl="0" indent="0" algn="ctr" rtl="0">
              <a:spcBef>
                <a:spcPts val="0"/>
              </a:spcBef>
              <a:spcAft>
                <a:spcPts val="0"/>
              </a:spcAft>
              <a:buNone/>
            </a:pPr>
            <a:endParaRPr>
              <a:solidFill>
                <a:schemeClr val="lt1"/>
              </a:solidFill>
              <a:latin typeface="Poppins"/>
              <a:ea typeface="Poppins"/>
              <a:cs typeface="Poppins"/>
              <a:sym typeface="Poppins"/>
            </a:endParaRPr>
          </a:p>
          <a:p>
            <a:pPr marL="0" lvl="0" indent="0" algn="ctr" rtl="0">
              <a:spcBef>
                <a:spcPts val="0"/>
              </a:spcBef>
              <a:spcAft>
                <a:spcPts val="0"/>
              </a:spcAft>
              <a:buNone/>
            </a:pPr>
            <a:endParaRPr>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a:solidFill>
                  <a:schemeClr val="lt1"/>
                </a:solidFill>
                <a:latin typeface="Poppins"/>
                <a:ea typeface="Poppins"/>
                <a:cs typeface="Poppins"/>
                <a:sym typeface="Poppins"/>
              </a:rPr>
              <a:t>Greet Students at the Door:</a:t>
            </a:r>
            <a:endParaRPr>
              <a:solidFill>
                <a:schemeClr val="lt1"/>
              </a:solidFill>
              <a:latin typeface="Poppins"/>
              <a:ea typeface="Poppins"/>
              <a:cs typeface="Poppins"/>
              <a:sym typeface="Poppins"/>
            </a:endParaRPr>
          </a:p>
          <a:p>
            <a:pPr marL="0" lvl="0" indent="0" algn="ctr" rtl="0">
              <a:lnSpc>
                <a:spcPct val="115000"/>
              </a:lnSpc>
              <a:spcBef>
                <a:spcPts val="1600"/>
              </a:spcBef>
              <a:spcAft>
                <a:spcPts val="0"/>
              </a:spcAft>
              <a:buClr>
                <a:schemeClr val="dk1"/>
              </a:buClr>
              <a:buSzPts val="1100"/>
              <a:buFont typeface="Arial"/>
              <a:buNone/>
            </a:pPr>
            <a:r>
              <a:rPr lang="en" u="sng">
                <a:solidFill>
                  <a:srgbClr val="0000FF"/>
                </a:solidFill>
                <a:latin typeface="Poppins"/>
                <a:ea typeface="Poppins"/>
                <a:cs typeface="Poppins"/>
                <a:sym typeface="Poppins"/>
                <a:hlinkClick r:id="rId4"/>
              </a:rPr>
              <a:t>Welcoming Students with a Smile</a:t>
            </a:r>
            <a:r>
              <a:rPr lang="en" u="sng">
                <a:solidFill>
                  <a:srgbClr val="0000FF"/>
                </a:solidFill>
                <a:latin typeface="Poppins"/>
                <a:ea typeface="Poppins"/>
                <a:cs typeface="Poppins"/>
                <a:sym typeface="Poppins"/>
              </a:rPr>
              <a:t>   </a:t>
            </a:r>
            <a:endParaRPr u="sng">
              <a:solidFill>
                <a:srgbClr val="0000FF"/>
              </a:solidFill>
              <a:latin typeface="Poppins"/>
              <a:ea typeface="Poppins"/>
              <a:cs typeface="Poppins"/>
              <a:sym typeface="Poppins"/>
            </a:endParaRPr>
          </a:p>
          <a:p>
            <a:pPr marL="0" lvl="0" indent="0" algn="l" rtl="0">
              <a:lnSpc>
                <a:spcPct val="115000"/>
              </a:lnSpc>
              <a:spcBef>
                <a:spcPts val="1600"/>
              </a:spcBef>
              <a:spcAft>
                <a:spcPts val="0"/>
              </a:spcAft>
              <a:buNone/>
            </a:pPr>
            <a:endParaRPr>
              <a:solidFill>
                <a:schemeClr val="lt1"/>
              </a:solidFill>
              <a:latin typeface="Poppins"/>
              <a:ea typeface="Poppins"/>
              <a:cs typeface="Poppins"/>
              <a:sym typeface="Poppins"/>
            </a:endParaRPr>
          </a:p>
          <a:p>
            <a:pPr marL="0" lvl="0" indent="0" algn="l" rtl="0">
              <a:lnSpc>
                <a:spcPct val="115000"/>
              </a:lnSpc>
              <a:spcBef>
                <a:spcPts val="1600"/>
              </a:spcBef>
              <a:spcAft>
                <a:spcPts val="1600"/>
              </a:spcAft>
              <a:buClr>
                <a:schemeClr val="dk1"/>
              </a:buClr>
              <a:buSzPts val="1100"/>
              <a:buFont typeface="Arial"/>
              <a:buNone/>
            </a:pPr>
            <a:r>
              <a:rPr lang="en">
                <a:solidFill>
                  <a:schemeClr val="lt1"/>
                </a:solidFill>
                <a:latin typeface="Poppins"/>
                <a:ea typeface="Poppins"/>
                <a:cs typeface="Poppins"/>
                <a:sym typeface="Poppins"/>
              </a:rPr>
              <a:t>“Remember that a person’s name is to that person the sweetest and most important sound in any language.” - Dale Carnegie </a:t>
            </a:r>
            <a:endParaRPr>
              <a:solidFill>
                <a:schemeClr val="lt1"/>
              </a:solidFill>
              <a:latin typeface="Poppins"/>
              <a:ea typeface="Poppins"/>
              <a:cs typeface="Poppins"/>
              <a:sym typeface="Poppins"/>
            </a:endParaRPr>
          </a:p>
        </p:txBody>
      </p:sp>
      <p:sp>
        <p:nvSpPr>
          <p:cNvPr id="466" name="Google Shape;466;p58"/>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During</a:t>
            </a:r>
            <a:endParaRPr sz="3000">
              <a:latin typeface="Luckiest Guy"/>
              <a:ea typeface="Luckiest Guy"/>
              <a:cs typeface="Luckiest Guy"/>
              <a:sym typeface="Luckiest Gu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Restorative Practices</a:t>
            </a:r>
            <a:endParaRPr/>
          </a:p>
        </p:txBody>
      </p:sp>
      <p:sp>
        <p:nvSpPr>
          <p:cNvPr id="472" name="Google Shape;472;p59"/>
          <p:cNvSpPr txBox="1">
            <a:spLocks noGrp="1"/>
          </p:cNvSpPr>
          <p:nvPr>
            <p:ph type="body" idx="1"/>
          </p:nvPr>
        </p:nvSpPr>
        <p:spPr>
          <a:xfrm>
            <a:off x="1818600" y="1964800"/>
            <a:ext cx="4608000"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u="sng">
                <a:latin typeface="Poppins"/>
                <a:ea typeface="Poppins"/>
                <a:cs typeface="Poppins"/>
                <a:sym typeface="Poppins"/>
              </a:rPr>
              <a:t>K-1 Approach: </a:t>
            </a:r>
            <a:endParaRPr sz="1400" b="1" u="sng">
              <a:latin typeface="Poppins"/>
              <a:ea typeface="Poppins"/>
              <a:cs typeface="Poppins"/>
              <a:sym typeface="Poppins"/>
            </a:endParaRPr>
          </a:p>
          <a:p>
            <a:pPr marL="0" lvl="0" indent="0" algn="l" rtl="0">
              <a:spcBef>
                <a:spcPts val="600"/>
              </a:spcBef>
              <a:spcAft>
                <a:spcPts val="0"/>
              </a:spcAft>
              <a:buNone/>
            </a:pPr>
            <a:r>
              <a:rPr lang="en" sz="1400"/>
              <a:t>Push-In Teacher</a:t>
            </a:r>
            <a:endParaRPr sz="1400"/>
          </a:p>
          <a:p>
            <a:pPr marL="0" lvl="0" indent="0" algn="l" rtl="0">
              <a:spcBef>
                <a:spcPts val="600"/>
              </a:spcBef>
              <a:spcAft>
                <a:spcPts val="0"/>
              </a:spcAft>
              <a:buNone/>
            </a:pPr>
            <a:r>
              <a:rPr lang="en" sz="1400"/>
              <a:t>Including students in conversations.  Modeling how to restore a wrong with a another person.</a:t>
            </a:r>
            <a:endParaRPr sz="1400"/>
          </a:p>
          <a:p>
            <a:pPr marL="0" lvl="0" indent="0" algn="l" rtl="0">
              <a:spcBef>
                <a:spcPts val="600"/>
              </a:spcBef>
              <a:spcAft>
                <a:spcPts val="0"/>
              </a:spcAft>
              <a:buNone/>
            </a:pPr>
            <a:r>
              <a:rPr lang="en" sz="1400"/>
              <a:t>	</a:t>
            </a:r>
            <a:endParaRPr sz="1400"/>
          </a:p>
          <a:p>
            <a:pPr marL="0" lvl="0" indent="0" algn="l" rtl="0">
              <a:spcBef>
                <a:spcPts val="600"/>
              </a:spcBef>
              <a:spcAft>
                <a:spcPts val="0"/>
              </a:spcAft>
              <a:buNone/>
            </a:pPr>
            <a:r>
              <a:rPr lang="en" sz="1400" b="1" u="sng">
                <a:latin typeface="Poppins"/>
                <a:ea typeface="Poppins"/>
                <a:cs typeface="Poppins"/>
                <a:sym typeface="Poppins"/>
              </a:rPr>
              <a:t>2-5 Approach:</a:t>
            </a:r>
            <a:endParaRPr sz="1400" b="1" u="sng">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400">
                <a:latin typeface="Poppins"/>
                <a:ea typeface="Poppins"/>
                <a:cs typeface="Poppins"/>
                <a:sym typeface="Poppins"/>
              </a:rPr>
              <a:t>Re-framing ISS with the </a:t>
            </a:r>
            <a:r>
              <a:rPr lang="en" sz="1400" u="sng">
                <a:solidFill>
                  <a:srgbClr val="1155CC"/>
                </a:solidFill>
                <a:latin typeface="Poppins"/>
                <a:ea typeface="Poppins"/>
                <a:cs typeface="Poppins"/>
                <a:sym typeface="Poppins"/>
                <a:hlinkClick r:id="rId3"/>
              </a:rPr>
              <a:t>Restorative Action Plan</a:t>
            </a:r>
            <a:endParaRPr sz="1400"/>
          </a:p>
        </p:txBody>
      </p:sp>
      <p:sp>
        <p:nvSpPr>
          <p:cNvPr id="473" name="Google Shape;473;p59"/>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After</a:t>
            </a:r>
            <a:endParaRPr sz="3000">
              <a:latin typeface="Luckiest Guy"/>
              <a:ea typeface="Luckiest Guy"/>
              <a:cs typeface="Luckiest Guy"/>
              <a:sym typeface="Luckiest Gu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457200" y="1166125"/>
            <a:ext cx="7625700" cy="127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800" b="0">
                <a:latin typeface="PT Sans Narrow"/>
                <a:ea typeface="PT Sans Narrow"/>
                <a:cs typeface="PT Sans Narrow"/>
                <a:sym typeface="PT Sans Narrow"/>
              </a:rPr>
              <a:t>Social Emotional Learning and The K-5 Wright Way Plan</a:t>
            </a:r>
            <a:r>
              <a:rPr lang="en" sz="1400" b="0">
                <a:latin typeface="Arial"/>
                <a:ea typeface="Arial"/>
                <a:cs typeface="Arial"/>
                <a:sym typeface="Arial"/>
              </a:rPr>
              <a:t> </a:t>
            </a:r>
            <a:endParaRPr/>
          </a:p>
        </p:txBody>
      </p:sp>
      <p:sp>
        <p:nvSpPr>
          <p:cNvPr id="195" name="Google Shape;195;p24"/>
          <p:cNvSpPr txBox="1"/>
          <p:nvPr/>
        </p:nvSpPr>
        <p:spPr>
          <a:xfrm>
            <a:off x="1195725" y="1290625"/>
            <a:ext cx="7478100" cy="353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6" name="Google Shape;196;p24"/>
          <p:cNvPicPr preferRelativeResize="0"/>
          <p:nvPr/>
        </p:nvPicPr>
        <p:blipFill>
          <a:blip r:embed="rId3">
            <a:alphaModFix/>
          </a:blip>
          <a:stretch>
            <a:fillRect/>
          </a:stretch>
        </p:blipFill>
        <p:spPr>
          <a:xfrm>
            <a:off x="174650" y="2744125"/>
            <a:ext cx="8808225" cy="2231500"/>
          </a:xfrm>
          <a:prstGeom prst="rect">
            <a:avLst/>
          </a:prstGeom>
          <a:noFill/>
          <a:ln w="76200" cap="flat" cmpd="sng">
            <a:solidFill>
              <a:srgbClr val="000000"/>
            </a:solidFill>
            <a:prstDash val="solid"/>
            <a:round/>
            <a:headEnd type="none" w="sm" len="sm"/>
            <a:tailEnd type="none" w="sm" len="sm"/>
          </a:ln>
        </p:spPr>
      </p:pic>
      <p:sp>
        <p:nvSpPr>
          <p:cNvPr id="197" name="Google Shape;197;p24"/>
          <p:cNvSpPr txBox="1"/>
          <p:nvPr/>
        </p:nvSpPr>
        <p:spPr>
          <a:xfrm>
            <a:off x="872225" y="3960550"/>
            <a:ext cx="1366500" cy="59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FEFEF"/>
                </a:solidFill>
                <a:latin typeface="PT Sans Narrow"/>
                <a:ea typeface="PT Sans Narrow"/>
                <a:cs typeface="PT Sans Narrow"/>
                <a:sym typeface="PT Sans Narrow"/>
              </a:rPr>
              <a:t>Trauma-Informed School</a:t>
            </a:r>
            <a:endParaRPr sz="1500">
              <a:solidFill>
                <a:srgbClr val="EFEFEF"/>
              </a:solidFill>
              <a:latin typeface="PT Sans Narrow"/>
              <a:ea typeface="PT Sans Narrow"/>
              <a:cs typeface="PT Sans Narrow"/>
              <a:sym typeface="PT Sans Narrow"/>
            </a:endParaRPr>
          </a:p>
        </p:txBody>
      </p:sp>
      <p:sp>
        <p:nvSpPr>
          <p:cNvPr id="198" name="Google Shape;198;p24"/>
          <p:cNvSpPr txBox="1"/>
          <p:nvPr/>
        </p:nvSpPr>
        <p:spPr>
          <a:xfrm>
            <a:off x="2455425" y="4144850"/>
            <a:ext cx="11388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EFEFEF"/>
                </a:solidFill>
                <a:latin typeface="PT Sans Narrow"/>
                <a:ea typeface="PT Sans Narrow"/>
                <a:cs typeface="PT Sans Narrow"/>
                <a:sym typeface="PT Sans Narrow"/>
              </a:rPr>
              <a:t>R.U.L.E.R.</a:t>
            </a:r>
            <a:endParaRPr sz="1800">
              <a:solidFill>
                <a:srgbClr val="EFEFEF"/>
              </a:solidFill>
              <a:latin typeface="PT Sans Narrow"/>
              <a:ea typeface="PT Sans Narrow"/>
              <a:cs typeface="PT Sans Narrow"/>
              <a:sym typeface="PT Sans Narrow"/>
            </a:endParaRPr>
          </a:p>
        </p:txBody>
      </p:sp>
      <p:sp>
        <p:nvSpPr>
          <p:cNvPr id="199" name="Google Shape;199;p24"/>
          <p:cNvSpPr txBox="1"/>
          <p:nvPr/>
        </p:nvSpPr>
        <p:spPr>
          <a:xfrm>
            <a:off x="3806550" y="3903550"/>
            <a:ext cx="1366500" cy="7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EFEFEF"/>
                </a:solidFill>
                <a:latin typeface="PT Sans Narrow"/>
                <a:ea typeface="PT Sans Narrow"/>
                <a:cs typeface="PT Sans Narrow"/>
                <a:sym typeface="PT Sans Narrow"/>
              </a:rPr>
              <a:t>Infusion into Curriculum</a:t>
            </a:r>
            <a:endParaRPr sz="1800">
              <a:solidFill>
                <a:srgbClr val="EFEFEF"/>
              </a:solidFill>
              <a:latin typeface="PT Sans Narrow"/>
              <a:ea typeface="PT Sans Narrow"/>
              <a:cs typeface="PT Sans Narrow"/>
              <a:sym typeface="PT Sans Narrow"/>
            </a:endParaRPr>
          </a:p>
        </p:txBody>
      </p:sp>
      <p:sp>
        <p:nvSpPr>
          <p:cNvPr id="200" name="Google Shape;200;p24"/>
          <p:cNvSpPr txBox="1"/>
          <p:nvPr/>
        </p:nvSpPr>
        <p:spPr>
          <a:xfrm>
            <a:off x="5458850" y="4118600"/>
            <a:ext cx="11388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FEFEF"/>
                </a:solidFill>
                <a:latin typeface="PT Sans Narrow"/>
                <a:ea typeface="PT Sans Narrow"/>
                <a:cs typeface="PT Sans Narrow"/>
                <a:sym typeface="PT Sans Narrow"/>
              </a:rPr>
              <a:t>De-Escalation</a:t>
            </a:r>
            <a:endParaRPr sz="1500">
              <a:solidFill>
                <a:srgbClr val="EFEFEF"/>
              </a:solidFill>
              <a:latin typeface="PT Sans Narrow"/>
              <a:ea typeface="PT Sans Narrow"/>
              <a:cs typeface="PT Sans Narrow"/>
              <a:sym typeface="PT Sans Narrow"/>
            </a:endParaRPr>
          </a:p>
        </p:txBody>
      </p:sp>
      <p:sp>
        <p:nvSpPr>
          <p:cNvPr id="201" name="Google Shape;201;p24"/>
          <p:cNvSpPr txBox="1"/>
          <p:nvPr/>
        </p:nvSpPr>
        <p:spPr>
          <a:xfrm>
            <a:off x="6820175" y="3864350"/>
            <a:ext cx="1366500" cy="7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3F3F3"/>
                </a:solidFill>
                <a:latin typeface="PT Sans Narrow"/>
                <a:ea typeface="PT Sans Narrow"/>
                <a:cs typeface="PT Sans Narrow"/>
                <a:sym typeface="PT Sans Narrow"/>
              </a:rPr>
              <a:t>Restorative Practices</a:t>
            </a:r>
            <a:endParaRPr sz="1800">
              <a:solidFill>
                <a:srgbClr val="F3F3F3"/>
              </a:solidFill>
              <a:latin typeface="PT Sans Narrow"/>
              <a:ea typeface="PT Sans Narrow"/>
              <a:cs typeface="PT Sans Narrow"/>
              <a:sym typeface="PT Sans Narrow"/>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Results</a:t>
            </a:r>
            <a:endParaRPr/>
          </a:p>
        </p:txBody>
      </p:sp>
      <p:sp>
        <p:nvSpPr>
          <p:cNvPr id="479" name="Google Shape;479;p6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Wright City East Elementary K-1</a:t>
            </a:r>
            <a:endParaRPr/>
          </a:p>
          <a:p>
            <a:pPr marL="0" lvl="0" indent="0" algn="ctr" rtl="0">
              <a:spcBef>
                <a:spcPts val="600"/>
              </a:spcBef>
              <a:spcAft>
                <a:spcPts val="0"/>
              </a:spcAft>
              <a:buNone/>
            </a:pPr>
            <a:r>
              <a:rPr lang="en"/>
              <a:t>Wright City West Elementary 2-5</a:t>
            </a:r>
            <a:endParaRPr/>
          </a:p>
          <a:p>
            <a:pPr marL="0" lvl="0" indent="0" algn="ctr" rtl="0">
              <a:spcBef>
                <a:spcPts val="600"/>
              </a:spcBef>
              <a:spcAft>
                <a:spcPts val="0"/>
              </a:spcAft>
              <a:buNone/>
            </a:pPr>
            <a:endParaRPr/>
          </a:p>
        </p:txBody>
      </p:sp>
      <p:sp>
        <p:nvSpPr>
          <p:cNvPr id="480" name="Google Shape;480;p60"/>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After</a:t>
            </a:r>
            <a:endParaRPr sz="3000">
              <a:latin typeface="Luckiest Guy"/>
              <a:ea typeface="Luckiest Guy"/>
              <a:cs typeface="Luckiest Guy"/>
              <a:sym typeface="Luckiest Gu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txBox="1">
            <a:spLocks noGrp="1"/>
          </p:cNvSpPr>
          <p:nvPr>
            <p:ph type="title"/>
          </p:nvPr>
        </p:nvSpPr>
        <p:spPr>
          <a:xfrm>
            <a:off x="1831050" y="21185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Discipline Data </a:t>
            </a:r>
            <a:endParaRPr/>
          </a:p>
        </p:txBody>
      </p:sp>
      <p:pic>
        <p:nvPicPr>
          <p:cNvPr id="486" name="Google Shape;486;p61" title="Chart"/>
          <p:cNvPicPr preferRelativeResize="0"/>
          <p:nvPr/>
        </p:nvPicPr>
        <p:blipFill>
          <a:blip r:embed="rId3">
            <a:alphaModFix/>
          </a:blip>
          <a:stretch>
            <a:fillRect/>
          </a:stretch>
        </p:blipFill>
        <p:spPr>
          <a:xfrm>
            <a:off x="396471" y="3003305"/>
            <a:ext cx="3161654" cy="1956230"/>
          </a:xfrm>
          <a:prstGeom prst="rect">
            <a:avLst/>
          </a:prstGeom>
          <a:noFill/>
          <a:ln>
            <a:noFill/>
          </a:ln>
        </p:spPr>
      </p:pic>
      <p:pic>
        <p:nvPicPr>
          <p:cNvPr id="487" name="Google Shape;487;p61"/>
          <p:cNvPicPr preferRelativeResize="0"/>
          <p:nvPr/>
        </p:nvPicPr>
        <p:blipFill>
          <a:blip r:embed="rId4">
            <a:alphaModFix/>
          </a:blip>
          <a:stretch>
            <a:fillRect/>
          </a:stretch>
        </p:blipFill>
        <p:spPr>
          <a:xfrm>
            <a:off x="3889700" y="1234875"/>
            <a:ext cx="5004925" cy="2815275"/>
          </a:xfrm>
          <a:prstGeom prst="rect">
            <a:avLst/>
          </a:prstGeom>
          <a:noFill/>
          <a:ln>
            <a:noFill/>
          </a:ln>
        </p:spPr>
      </p:pic>
      <p:sp>
        <p:nvSpPr>
          <p:cNvPr id="488" name="Google Shape;488;p61"/>
          <p:cNvSpPr txBox="1"/>
          <p:nvPr/>
        </p:nvSpPr>
        <p:spPr>
          <a:xfrm>
            <a:off x="356675" y="1177625"/>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b="1"/>
              <a:t>Discipline Data for First Semester with Three Year Comparison</a:t>
            </a:r>
            <a:endParaRPr sz="1100" b="1"/>
          </a:p>
          <a:p>
            <a:pPr marL="0" lvl="0" indent="0" algn="l" rtl="0">
              <a:lnSpc>
                <a:spcPct val="115000"/>
              </a:lnSpc>
              <a:spcBef>
                <a:spcPts val="0"/>
              </a:spcBef>
              <a:spcAft>
                <a:spcPts val="0"/>
              </a:spcAft>
              <a:buNone/>
            </a:pPr>
            <a:r>
              <a:rPr lang="en" sz="1100"/>
              <a:t>The first semester of the 2018-2019 school year had 96 behavior office referral events.  This was slightly down from last year’s first-semester office referrals as seen on the chart below. </a:t>
            </a:r>
            <a:endParaRPr sz="1100"/>
          </a:p>
          <a:p>
            <a:pPr marL="0" lvl="0" indent="0" algn="l" rtl="0">
              <a:lnSpc>
                <a:spcPct val="115000"/>
              </a:lnSpc>
              <a:spcBef>
                <a:spcPts val="0"/>
              </a:spcBef>
              <a:spcAft>
                <a:spcPts val="0"/>
              </a:spcAft>
              <a:buNone/>
            </a:pPr>
            <a:endParaRPr sz="1100" b="1"/>
          </a:p>
          <a:p>
            <a:pPr marL="0" lvl="0" indent="0" algn="ctr" rtl="0">
              <a:lnSpc>
                <a:spcPct val="115000"/>
              </a:lnSpc>
              <a:spcBef>
                <a:spcPts val="0"/>
              </a:spcBef>
              <a:spcAft>
                <a:spcPts val="0"/>
              </a:spcAft>
              <a:buNone/>
            </a:pPr>
            <a:endParaRPr sz="1100" b="1"/>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endParaRPr sz="1100" b="1" u="sng"/>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endParaRPr sz="1100" b="1" u="sng"/>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2"/>
          <p:cNvSpPr txBox="1">
            <a:spLocks noGrp="1"/>
          </p:cNvSpPr>
          <p:nvPr>
            <p:ph type="title"/>
          </p:nvPr>
        </p:nvSpPr>
        <p:spPr>
          <a:xfrm>
            <a:off x="1831050" y="21185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Discipline Data </a:t>
            </a:r>
            <a:endParaRPr/>
          </a:p>
        </p:txBody>
      </p:sp>
      <p:pic>
        <p:nvPicPr>
          <p:cNvPr id="494" name="Google Shape;494;p62"/>
          <p:cNvPicPr preferRelativeResize="0"/>
          <p:nvPr/>
        </p:nvPicPr>
        <p:blipFill>
          <a:blip r:embed="rId3">
            <a:alphaModFix/>
          </a:blip>
          <a:stretch>
            <a:fillRect/>
          </a:stretch>
        </p:blipFill>
        <p:spPr>
          <a:xfrm>
            <a:off x="1625175" y="950150"/>
            <a:ext cx="5893650" cy="3892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3"/>
          <p:cNvSpPr txBox="1">
            <a:spLocks noGrp="1"/>
          </p:cNvSpPr>
          <p:nvPr>
            <p:ph type="title"/>
          </p:nvPr>
        </p:nvSpPr>
        <p:spPr>
          <a:xfrm>
            <a:off x="1831050" y="21185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Discipline Data </a:t>
            </a:r>
            <a:endParaRPr/>
          </a:p>
        </p:txBody>
      </p:sp>
      <p:pic>
        <p:nvPicPr>
          <p:cNvPr id="500" name="Google Shape;500;p63"/>
          <p:cNvPicPr preferRelativeResize="0"/>
          <p:nvPr/>
        </p:nvPicPr>
        <p:blipFill>
          <a:blip r:embed="rId3">
            <a:alphaModFix/>
          </a:blip>
          <a:stretch>
            <a:fillRect/>
          </a:stretch>
        </p:blipFill>
        <p:spPr>
          <a:xfrm>
            <a:off x="1213101" y="807300"/>
            <a:ext cx="6309876" cy="41442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3"/>
          <p:cNvSpPr txBox="1">
            <a:spLocks noGrp="1"/>
          </p:cNvSpPr>
          <p:nvPr>
            <p:ph type="title"/>
          </p:nvPr>
        </p:nvSpPr>
        <p:spPr>
          <a:xfrm>
            <a:off x="1831050" y="21185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Discipline Data </a:t>
            </a:r>
            <a:endParaRPr/>
          </a:p>
        </p:txBody>
      </p:sp>
      <p:graphicFrame>
        <p:nvGraphicFramePr>
          <p:cNvPr id="4" name="Chart 3"/>
          <p:cNvGraphicFramePr/>
          <p:nvPr>
            <p:extLst>
              <p:ext uri="{D42A27DB-BD31-4B8C-83A1-F6EECF244321}">
                <p14:modId xmlns:p14="http://schemas.microsoft.com/office/powerpoint/2010/main" val="1980522732"/>
              </p:ext>
            </p:extLst>
          </p:nvPr>
        </p:nvGraphicFramePr>
        <p:xfrm>
          <a:off x="1524000" y="894950"/>
          <a:ext cx="6096000" cy="370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7399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45</a:t>
            </a:fld>
            <a:endParaRPr/>
          </a:p>
        </p:txBody>
      </p:sp>
      <p:sp>
        <p:nvSpPr>
          <p:cNvPr id="506" name="Google Shape;506;p64"/>
          <p:cNvSpPr txBox="1"/>
          <p:nvPr/>
        </p:nvSpPr>
        <p:spPr>
          <a:xfrm>
            <a:off x="395675" y="1820200"/>
            <a:ext cx="5201400" cy="33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u="sng">
                <a:solidFill>
                  <a:schemeClr val="hlink"/>
                </a:solidFill>
                <a:latin typeface="Lato"/>
                <a:ea typeface="Lato"/>
                <a:cs typeface="Lato"/>
                <a:sym typeface="Lato"/>
                <a:hlinkClick r:id="rId3"/>
              </a:rPr>
              <a:t>The Wright Way Plan</a:t>
            </a:r>
            <a:r>
              <a:rPr lang="en" sz="3600">
                <a:latin typeface="Lato"/>
                <a:ea typeface="Lato"/>
                <a:cs typeface="Lato"/>
                <a:sym typeface="Lato"/>
              </a:rPr>
              <a:t> </a:t>
            </a:r>
            <a:endParaRPr sz="3600">
              <a:latin typeface="Lato"/>
              <a:ea typeface="Lato"/>
              <a:cs typeface="Lato"/>
              <a:sym typeface="Lato"/>
            </a:endParaRPr>
          </a:p>
        </p:txBody>
      </p:sp>
      <p:sp>
        <p:nvSpPr>
          <p:cNvPr id="507" name="Google Shape;507;p64"/>
          <p:cNvSpPr txBox="1">
            <a:spLocks noGrp="1"/>
          </p:cNvSpPr>
          <p:nvPr>
            <p:ph type="title"/>
          </p:nvPr>
        </p:nvSpPr>
        <p:spPr>
          <a:xfrm>
            <a:off x="2007025" y="394350"/>
            <a:ext cx="68655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a:latin typeface="Lato"/>
                <a:ea typeface="Lato"/>
                <a:cs typeface="Lato"/>
                <a:sym typeface="Lato"/>
              </a:rPr>
              <a:t>K-5 Social-Emotional Vision </a:t>
            </a:r>
            <a:endParaRPr sz="3600" b="1">
              <a:latin typeface="Lato"/>
              <a:ea typeface="Lato"/>
              <a:cs typeface="Lato"/>
              <a:sym typeface="Lato"/>
            </a:endParaRPr>
          </a:p>
        </p:txBody>
      </p:sp>
      <p:sp>
        <p:nvSpPr>
          <p:cNvPr id="508" name="Google Shape;508;p64"/>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After</a:t>
            </a:r>
            <a:endParaRPr sz="3000">
              <a:latin typeface="Luckiest Guy"/>
              <a:ea typeface="Luckiest Guy"/>
              <a:cs typeface="Luckiest Guy"/>
              <a:sym typeface="Luckiest Guy"/>
            </a:endParaRPr>
          </a:p>
        </p:txBody>
      </p:sp>
      <p:pic>
        <p:nvPicPr>
          <p:cNvPr id="509" name="Google Shape;509;p64"/>
          <p:cNvPicPr preferRelativeResize="0"/>
          <p:nvPr/>
        </p:nvPicPr>
        <p:blipFill>
          <a:blip r:embed="rId4">
            <a:alphaModFix/>
          </a:blip>
          <a:stretch>
            <a:fillRect/>
          </a:stretch>
        </p:blipFill>
        <p:spPr>
          <a:xfrm>
            <a:off x="6287350" y="965400"/>
            <a:ext cx="3212700" cy="3212700"/>
          </a:xfrm>
          <a:prstGeom prst="ellips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Roboto Slab"/>
                <a:ea typeface="Roboto Slab"/>
                <a:cs typeface="Roboto Slab"/>
                <a:sym typeface="Roboto Slab"/>
              </a:rPr>
              <a:t>More Resources...</a:t>
            </a:r>
            <a:endParaRPr>
              <a:latin typeface="Roboto Slab"/>
              <a:ea typeface="Roboto Slab"/>
              <a:cs typeface="Roboto Slab"/>
              <a:sym typeface="Roboto Slab"/>
            </a:endParaRPr>
          </a:p>
        </p:txBody>
      </p:sp>
      <p:sp>
        <p:nvSpPr>
          <p:cNvPr id="515" name="Google Shape;515;p65"/>
          <p:cNvSpPr txBox="1"/>
          <p:nvPr/>
        </p:nvSpPr>
        <p:spPr>
          <a:xfrm>
            <a:off x="5228525" y="1339000"/>
            <a:ext cx="3666300" cy="36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Roboto Slab"/>
                <a:ea typeface="Roboto Slab"/>
                <a:cs typeface="Roboto Slab"/>
                <a:sym typeface="Roboto Slab"/>
              </a:rPr>
              <a:t>Links: </a:t>
            </a:r>
            <a:endParaRPr sz="1000">
              <a:latin typeface="Roboto Slab"/>
              <a:ea typeface="Roboto Slab"/>
              <a:cs typeface="Roboto Slab"/>
              <a:sym typeface="Roboto Slab"/>
            </a:endParaRPr>
          </a:p>
          <a:p>
            <a:pPr marL="0" lvl="0" indent="0" algn="l" rtl="0">
              <a:spcBef>
                <a:spcPts val="0"/>
              </a:spcBef>
              <a:spcAft>
                <a:spcPts val="0"/>
              </a:spcAft>
              <a:buNone/>
            </a:pPr>
            <a:endParaRPr sz="1000">
              <a:latin typeface="Roboto Slab"/>
              <a:ea typeface="Roboto Slab"/>
              <a:cs typeface="Roboto Slab"/>
              <a:sym typeface="Roboto Slab"/>
            </a:endParaRPr>
          </a:p>
          <a:p>
            <a:pPr marL="0" lvl="0" indent="0" algn="l" rtl="0">
              <a:spcBef>
                <a:spcPts val="0"/>
              </a:spcBef>
              <a:spcAft>
                <a:spcPts val="0"/>
              </a:spcAft>
              <a:buNone/>
            </a:pPr>
            <a:r>
              <a:rPr lang="en" sz="1000" u="sng">
                <a:solidFill>
                  <a:schemeClr val="hlink"/>
                </a:solidFill>
                <a:latin typeface="Roboto Slab"/>
                <a:ea typeface="Roboto Slab"/>
                <a:cs typeface="Roboto Slab"/>
                <a:sym typeface="Roboto Slab"/>
                <a:hlinkClick r:id="rId3"/>
              </a:rPr>
              <a:t>Lives in the Balance</a:t>
            </a:r>
            <a:endParaRPr sz="1000">
              <a:latin typeface="Roboto Slab"/>
              <a:ea typeface="Roboto Slab"/>
              <a:cs typeface="Roboto Slab"/>
              <a:sym typeface="Roboto Slab"/>
            </a:endParaRPr>
          </a:p>
          <a:p>
            <a:pPr marL="0" lvl="0" indent="0" algn="l" rtl="0">
              <a:spcBef>
                <a:spcPts val="0"/>
              </a:spcBef>
              <a:spcAft>
                <a:spcPts val="0"/>
              </a:spcAft>
              <a:buNone/>
            </a:pPr>
            <a:endParaRPr sz="1000">
              <a:latin typeface="Roboto Slab"/>
              <a:ea typeface="Roboto Slab"/>
              <a:cs typeface="Roboto Slab"/>
              <a:sym typeface="Roboto Slab"/>
            </a:endParaRPr>
          </a:p>
          <a:p>
            <a:pPr marL="0" lvl="0" indent="0" algn="l" rtl="0">
              <a:spcBef>
                <a:spcPts val="0"/>
              </a:spcBef>
              <a:spcAft>
                <a:spcPts val="0"/>
              </a:spcAft>
              <a:buNone/>
            </a:pPr>
            <a:r>
              <a:rPr lang="en" sz="1000" u="sng">
                <a:solidFill>
                  <a:schemeClr val="hlink"/>
                </a:solidFill>
                <a:latin typeface="Roboto Slab"/>
                <a:ea typeface="Roboto Slab"/>
                <a:cs typeface="Roboto Slab"/>
                <a:sym typeface="Roboto Slab"/>
                <a:hlinkClick r:id="rId4"/>
              </a:rPr>
              <a:t>Jessica Minahan</a:t>
            </a:r>
            <a:endParaRPr sz="1000">
              <a:latin typeface="Roboto Slab"/>
              <a:ea typeface="Roboto Slab"/>
              <a:cs typeface="Roboto Slab"/>
              <a:sym typeface="Roboto Slab"/>
            </a:endParaRPr>
          </a:p>
          <a:p>
            <a:pPr marL="0" lvl="0" indent="0" algn="l" rtl="0">
              <a:spcBef>
                <a:spcPts val="0"/>
              </a:spcBef>
              <a:spcAft>
                <a:spcPts val="0"/>
              </a:spcAft>
              <a:buNone/>
            </a:pPr>
            <a:endParaRPr sz="1000">
              <a:latin typeface="Roboto Slab"/>
              <a:ea typeface="Roboto Slab"/>
              <a:cs typeface="Roboto Slab"/>
              <a:sym typeface="Roboto Slab"/>
            </a:endParaRPr>
          </a:p>
          <a:p>
            <a:pPr marL="0" lvl="0" indent="0" algn="l" rtl="0">
              <a:spcBef>
                <a:spcPts val="0"/>
              </a:spcBef>
              <a:spcAft>
                <a:spcPts val="0"/>
              </a:spcAft>
              <a:buNone/>
            </a:pPr>
            <a:r>
              <a:rPr lang="en" sz="1000" u="sng">
                <a:solidFill>
                  <a:schemeClr val="hlink"/>
                </a:solidFill>
                <a:latin typeface="Roboto Slab"/>
                <a:ea typeface="Roboto Slab"/>
                <a:cs typeface="Roboto Slab"/>
                <a:sym typeface="Roboto Slab"/>
                <a:hlinkClick r:id="rId5"/>
              </a:rPr>
              <a:t>YALE-RULER Social Emotional Intelligence</a:t>
            </a:r>
            <a:r>
              <a:rPr lang="en" sz="1000">
                <a:latin typeface="Roboto Slab"/>
                <a:ea typeface="Roboto Slab"/>
                <a:cs typeface="Roboto Slab"/>
                <a:sym typeface="Roboto Slab"/>
              </a:rPr>
              <a:t> </a:t>
            </a:r>
            <a:endParaRPr sz="1000">
              <a:latin typeface="Roboto Slab"/>
              <a:ea typeface="Roboto Slab"/>
              <a:cs typeface="Roboto Slab"/>
              <a:sym typeface="Roboto Slab"/>
            </a:endParaRPr>
          </a:p>
          <a:p>
            <a:pPr marL="0" lvl="0" indent="0" algn="l" rtl="0">
              <a:spcBef>
                <a:spcPts val="0"/>
              </a:spcBef>
              <a:spcAft>
                <a:spcPts val="0"/>
              </a:spcAft>
              <a:buNone/>
            </a:pPr>
            <a:endParaRPr sz="1000">
              <a:latin typeface="Roboto Slab"/>
              <a:ea typeface="Roboto Slab"/>
              <a:cs typeface="Roboto Slab"/>
              <a:sym typeface="Roboto Slab"/>
            </a:endParaRPr>
          </a:p>
          <a:p>
            <a:pPr marL="0" lvl="0" indent="0" algn="l" rtl="0">
              <a:lnSpc>
                <a:spcPct val="115000"/>
              </a:lnSpc>
              <a:spcBef>
                <a:spcPts val="0"/>
              </a:spcBef>
              <a:spcAft>
                <a:spcPts val="0"/>
              </a:spcAft>
              <a:buClr>
                <a:srgbClr val="000000"/>
              </a:buClr>
              <a:buSzPts val="1100"/>
              <a:buFont typeface="Arial"/>
              <a:buNone/>
            </a:pPr>
            <a:r>
              <a:rPr lang="en" sz="1000" b="1" u="sng">
                <a:latin typeface="Roboto Slab"/>
                <a:ea typeface="Roboto Slab"/>
                <a:cs typeface="Roboto Slab"/>
                <a:sym typeface="Roboto Slab"/>
              </a:rPr>
              <a:t>Apps for Self-Regulation </a:t>
            </a:r>
            <a:endParaRPr sz="1000" b="1" u="sng">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Calm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Headspace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Moodnotes (not free)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Moodpath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Pacifica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SuperBetter (game to teach resilience)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7 Cups</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Anxiety Relief Hypnosis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Happify </a:t>
            </a:r>
            <a:endParaRPr sz="1000">
              <a:latin typeface="Roboto Slab"/>
              <a:ea typeface="Roboto Slab"/>
              <a:cs typeface="Roboto Slab"/>
              <a:sym typeface="Roboto Slab"/>
            </a:endParaRPr>
          </a:p>
          <a:p>
            <a:pPr marL="457200" lvl="0" indent="-292100" algn="l" rtl="0">
              <a:lnSpc>
                <a:spcPct val="115000"/>
              </a:lnSpc>
              <a:spcBef>
                <a:spcPts val="0"/>
              </a:spcBef>
              <a:spcAft>
                <a:spcPts val="0"/>
              </a:spcAft>
              <a:buSzPts val="1000"/>
              <a:buFont typeface="Roboto Slab"/>
              <a:buChar char="-"/>
            </a:pPr>
            <a:r>
              <a:rPr lang="en" sz="1000">
                <a:latin typeface="Roboto Slab"/>
                <a:ea typeface="Roboto Slab"/>
                <a:cs typeface="Roboto Slab"/>
                <a:sym typeface="Roboto Slab"/>
              </a:rPr>
              <a:t>Talkspace </a:t>
            </a:r>
            <a:endParaRPr sz="1000">
              <a:latin typeface="Roboto Slab"/>
              <a:ea typeface="Roboto Slab"/>
              <a:cs typeface="Roboto Slab"/>
              <a:sym typeface="Roboto Slab"/>
            </a:endParaRPr>
          </a:p>
        </p:txBody>
      </p:sp>
      <p:pic>
        <p:nvPicPr>
          <p:cNvPr id="516" name="Google Shape;516;p65"/>
          <p:cNvPicPr preferRelativeResize="0"/>
          <p:nvPr/>
        </p:nvPicPr>
        <p:blipFill>
          <a:blip r:embed="rId6">
            <a:alphaModFix/>
          </a:blip>
          <a:stretch>
            <a:fillRect/>
          </a:stretch>
        </p:blipFill>
        <p:spPr>
          <a:xfrm>
            <a:off x="579550" y="1985050"/>
            <a:ext cx="2706625" cy="2967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Trauma-Informed School</a:t>
            </a:r>
            <a:endParaRPr/>
          </a:p>
        </p:txBody>
      </p:sp>
      <p:sp>
        <p:nvSpPr>
          <p:cNvPr id="207" name="Google Shape;207;p2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Identifying and Teaching Lagging Skills</a:t>
            </a:r>
            <a:endParaRPr/>
          </a:p>
          <a:p>
            <a:pPr marL="0" lvl="0" indent="0" algn="l" rtl="0">
              <a:spcBef>
                <a:spcPts val="600"/>
              </a:spcBef>
              <a:spcAft>
                <a:spcPts val="0"/>
              </a:spcAft>
              <a:buNone/>
            </a:pPr>
            <a:r>
              <a:rPr lang="en"/>
              <a:t>Behavior Response Team (TLC Team)</a:t>
            </a:r>
            <a:endParaRPr/>
          </a:p>
          <a:p>
            <a:pPr marL="0" lvl="0" indent="0" algn="l" rtl="0">
              <a:spcBef>
                <a:spcPts val="600"/>
              </a:spcBef>
              <a:spcAft>
                <a:spcPts val="0"/>
              </a:spcAft>
              <a:buNone/>
            </a:pPr>
            <a:r>
              <a:rPr lang="en"/>
              <a:t>Brain research </a:t>
            </a:r>
            <a:endParaRPr/>
          </a:p>
          <a:p>
            <a:pPr marL="0" lvl="0" indent="0" algn="l" rtl="0">
              <a:spcBef>
                <a:spcPts val="600"/>
              </a:spcBef>
              <a:spcAft>
                <a:spcPts val="0"/>
              </a:spcAft>
              <a:buNone/>
            </a:pPr>
            <a:r>
              <a:rPr lang="en"/>
              <a:t>Building a positive adult to child relationships</a:t>
            </a:r>
            <a:endParaRPr/>
          </a:p>
          <a:p>
            <a:pPr marL="0" lvl="0" indent="0" algn="l" rtl="0">
              <a:spcBef>
                <a:spcPts val="600"/>
              </a:spcBef>
              <a:spcAft>
                <a:spcPts val="0"/>
              </a:spcAft>
              <a:buNone/>
            </a:pPr>
            <a:r>
              <a:rPr lang="en"/>
              <a:t>Scientist vs. Judge</a:t>
            </a:r>
            <a:endParaRPr/>
          </a:p>
          <a:p>
            <a:pPr marL="0" lvl="0" indent="0" algn="l" rtl="0">
              <a:spcBef>
                <a:spcPts val="600"/>
              </a:spcBef>
              <a:spcAft>
                <a:spcPts val="0"/>
              </a:spcAft>
              <a:buNone/>
            </a:pPr>
            <a:r>
              <a:rPr lang="en"/>
              <a:t>All emotions are okay how we express them is often the challenge for adults and children</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208" name="Google Shape;208;p25"/>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pic>
        <p:nvPicPr>
          <p:cNvPr id="209" name="Google Shape;209;p25"/>
          <p:cNvPicPr preferRelativeResize="0"/>
          <p:nvPr/>
        </p:nvPicPr>
        <p:blipFill>
          <a:blip r:embed="rId3">
            <a:alphaModFix/>
          </a:blip>
          <a:stretch>
            <a:fillRect/>
          </a:stretch>
        </p:blipFill>
        <p:spPr>
          <a:xfrm rot="-132633">
            <a:off x="5533528" y="701613"/>
            <a:ext cx="1294816" cy="1961816"/>
          </a:xfrm>
          <a:prstGeom prst="rect">
            <a:avLst/>
          </a:prstGeom>
          <a:noFill/>
          <a:ln w="38100" cap="flat" cmpd="sng">
            <a:solidFill>
              <a:schemeClr val="dk2"/>
            </a:solidFill>
            <a:prstDash val="solid"/>
            <a:round/>
            <a:headEnd type="none" w="sm" len="sm"/>
            <a:tailEnd type="none" w="sm" len="sm"/>
          </a:ln>
        </p:spPr>
      </p:pic>
      <p:pic>
        <p:nvPicPr>
          <p:cNvPr id="210" name="Google Shape;210;p25"/>
          <p:cNvPicPr preferRelativeResize="0"/>
          <p:nvPr/>
        </p:nvPicPr>
        <p:blipFill>
          <a:blip r:embed="rId4">
            <a:alphaModFix/>
          </a:blip>
          <a:stretch>
            <a:fillRect/>
          </a:stretch>
        </p:blipFill>
        <p:spPr>
          <a:xfrm rot="445369">
            <a:off x="7131454" y="722933"/>
            <a:ext cx="1476440" cy="2246157"/>
          </a:xfrm>
          <a:prstGeom prst="rect">
            <a:avLst/>
          </a:prstGeom>
          <a:noFill/>
          <a:ln w="38100" cap="flat" cmpd="sng">
            <a:solidFill>
              <a:schemeClr val="dk2"/>
            </a:solidFill>
            <a:prstDash val="solid"/>
            <a:round/>
            <a:headEnd type="none" w="sm" len="sm"/>
            <a:tailEnd type="none" w="sm" len="sm"/>
          </a:ln>
        </p:spPr>
      </p:pic>
      <p:pic>
        <p:nvPicPr>
          <p:cNvPr id="211" name="Google Shape;211;p25"/>
          <p:cNvPicPr preferRelativeResize="0"/>
          <p:nvPr/>
        </p:nvPicPr>
        <p:blipFill>
          <a:blip r:embed="rId5">
            <a:alphaModFix/>
          </a:blip>
          <a:stretch>
            <a:fillRect/>
          </a:stretch>
        </p:blipFill>
        <p:spPr>
          <a:xfrm rot="2">
            <a:off x="6140574" y="2431849"/>
            <a:ext cx="1369525" cy="192307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6"/>
          <p:cNvSpPr txBox="1">
            <a:spLocks noGrp="1"/>
          </p:cNvSpPr>
          <p:nvPr>
            <p:ph type="title"/>
          </p:nvPr>
        </p:nvSpPr>
        <p:spPr>
          <a:xfrm>
            <a:off x="265500" y="2681375"/>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Roboto Slab"/>
                <a:ea typeface="Roboto Slab"/>
                <a:cs typeface="Roboto Slab"/>
                <a:sym typeface="Roboto Slab"/>
              </a:rPr>
              <a:t>Trauma</a:t>
            </a:r>
            <a:endParaRPr>
              <a:latin typeface="Roboto Slab"/>
              <a:ea typeface="Roboto Slab"/>
              <a:cs typeface="Roboto Slab"/>
              <a:sym typeface="Roboto Slab"/>
            </a:endParaRPr>
          </a:p>
          <a:p>
            <a:pPr marL="0" lvl="0" indent="0" algn="ctr" rtl="0">
              <a:spcBef>
                <a:spcPts val="0"/>
              </a:spcBef>
              <a:spcAft>
                <a:spcPts val="0"/>
              </a:spcAft>
              <a:buNone/>
            </a:pPr>
            <a:r>
              <a:rPr lang="en">
                <a:latin typeface="Roboto Slab"/>
                <a:ea typeface="Roboto Slab"/>
                <a:cs typeface="Roboto Slab"/>
                <a:sym typeface="Roboto Slab"/>
              </a:rPr>
              <a:t>Anxiety</a:t>
            </a:r>
            <a:endParaRPr>
              <a:latin typeface="Roboto Slab"/>
              <a:ea typeface="Roboto Slab"/>
              <a:cs typeface="Roboto Slab"/>
              <a:sym typeface="Roboto Slab"/>
            </a:endParaRPr>
          </a:p>
          <a:p>
            <a:pPr marL="0" lvl="0" indent="0" algn="ctr" rtl="0">
              <a:spcBef>
                <a:spcPts val="0"/>
              </a:spcBef>
              <a:spcAft>
                <a:spcPts val="0"/>
              </a:spcAft>
              <a:buNone/>
            </a:pPr>
            <a:r>
              <a:rPr lang="en">
                <a:latin typeface="Roboto Slab"/>
                <a:ea typeface="Roboto Slab"/>
                <a:cs typeface="Roboto Slab"/>
                <a:sym typeface="Roboto Slab"/>
              </a:rPr>
              <a:t>Lagging Skills</a:t>
            </a:r>
            <a:endParaRPr>
              <a:latin typeface="Roboto Slab"/>
              <a:ea typeface="Roboto Slab"/>
              <a:cs typeface="Roboto Slab"/>
              <a:sym typeface="Roboto Slab"/>
            </a:endParaRPr>
          </a:p>
          <a:p>
            <a:pPr marL="0" lvl="0" indent="0" algn="ctr" rtl="0">
              <a:spcBef>
                <a:spcPts val="0"/>
              </a:spcBef>
              <a:spcAft>
                <a:spcPts val="0"/>
              </a:spcAft>
              <a:buNone/>
            </a:pPr>
            <a:r>
              <a:rPr lang="en">
                <a:latin typeface="Roboto Slab"/>
                <a:ea typeface="Roboto Slab"/>
                <a:cs typeface="Roboto Slab"/>
                <a:sym typeface="Roboto Slab"/>
              </a:rPr>
              <a:t>Mental Health</a:t>
            </a:r>
            <a:endParaRPr>
              <a:latin typeface="Roboto Slab"/>
              <a:ea typeface="Roboto Slab"/>
              <a:cs typeface="Roboto Slab"/>
              <a:sym typeface="Roboto Slab"/>
            </a:endParaRPr>
          </a:p>
          <a:p>
            <a:pPr marL="0" lvl="0" indent="0" algn="ctr" rtl="0">
              <a:spcBef>
                <a:spcPts val="0"/>
              </a:spcBef>
              <a:spcAft>
                <a:spcPts val="0"/>
              </a:spcAft>
              <a:buNone/>
            </a:pPr>
            <a:endParaRPr/>
          </a:p>
        </p:txBody>
      </p:sp>
      <p:sp>
        <p:nvSpPr>
          <p:cNvPr id="217" name="Google Shape;217;p2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ctr" rtl="0">
              <a:lnSpc>
                <a:spcPct val="145000"/>
              </a:lnSpc>
              <a:spcBef>
                <a:spcPts val="600"/>
              </a:spcBef>
              <a:spcAft>
                <a:spcPts val="0"/>
              </a:spcAft>
              <a:buClr>
                <a:srgbClr val="000000"/>
              </a:buClr>
              <a:buSzPts val="1100"/>
              <a:buFont typeface="Arial"/>
              <a:buNone/>
            </a:pPr>
            <a:r>
              <a:rPr lang="en" sz="2400">
                <a:solidFill>
                  <a:srgbClr val="FFFFFF"/>
                </a:solidFill>
                <a:latin typeface="Arial"/>
                <a:ea typeface="Arial"/>
                <a:cs typeface="Arial"/>
                <a:sym typeface="Arial"/>
              </a:rPr>
              <a:t>Behaviors have hidden feelings and hidden request. We need to ask, “What is the child trying to communicate with this behavior?’</a:t>
            </a:r>
            <a:endParaRPr sz="2400">
              <a:solidFill>
                <a:srgbClr val="FFFFFF"/>
              </a:solidFill>
            </a:endParaRPr>
          </a:p>
        </p:txBody>
      </p:sp>
      <p:sp>
        <p:nvSpPr>
          <p:cNvPr id="218" name="Google Shape;218;p26"/>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228600" y="151500"/>
            <a:ext cx="4611000" cy="46602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endParaRPr sz="1800"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i="1">
                <a:latin typeface="Roboto Slab"/>
                <a:ea typeface="Roboto Slab"/>
                <a:cs typeface="Roboto Slab"/>
                <a:sym typeface="Roboto Slab"/>
              </a:rPr>
              <a:t>Shift from:</a:t>
            </a:r>
            <a:endParaRPr sz="1800" b="1"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a:latin typeface="Roboto Slab"/>
                <a:ea typeface="Roboto Slab"/>
                <a:cs typeface="Roboto Slab"/>
                <a:sym typeface="Roboto Slab"/>
              </a:rPr>
              <a:t>“How do I get this child to change his/her behavior?” </a:t>
            </a:r>
            <a:endParaRPr sz="1800">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i="1">
                <a:latin typeface="Roboto Slab"/>
                <a:ea typeface="Roboto Slab"/>
                <a:cs typeface="Roboto Slab"/>
                <a:sym typeface="Roboto Slab"/>
              </a:rPr>
              <a:t>To…</a:t>
            </a:r>
            <a:endParaRPr sz="1800" b="1"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a:latin typeface="Roboto Slab"/>
                <a:ea typeface="Roboto Slab"/>
                <a:cs typeface="Roboto Slab"/>
                <a:sym typeface="Roboto Slab"/>
              </a:rPr>
              <a:t>“What is driving this child’s behavior?” </a:t>
            </a:r>
            <a:endParaRPr sz="1800" b="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a:latin typeface="Roboto Slab"/>
                <a:ea typeface="Roboto Slab"/>
                <a:cs typeface="Roboto Slab"/>
                <a:sym typeface="Roboto Slab"/>
              </a:rPr>
              <a:t>“ What skills is this child missing?” </a:t>
            </a:r>
            <a:endParaRPr sz="1800" b="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a:latin typeface="Roboto Slab"/>
                <a:ea typeface="Roboto Slab"/>
                <a:cs typeface="Roboto Slab"/>
                <a:sym typeface="Roboto Slab"/>
              </a:rPr>
              <a:t>“What can I do at this very moment to improve my relationship with this student?”</a:t>
            </a:r>
            <a:r>
              <a:rPr lang="en" sz="1800" b="1">
                <a:latin typeface="Lato"/>
                <a:ea typeface="Lato"/>
                <a:cs typeface="Lato"/>
                <a:sym typeface="Lato"/>
              </a:rPr>
              <a:t> </a:t>
            </a:r>
            <a:endParaRPr sz="1800" b="1"/>
          </a:p>
          <a:p>
            <a:pPr marL="0" lvl="0" indent="0" algn="l" rtl="0">
              <a:lnSpc>
                <a:spcPct val="145000"/>
              </a:lnSpc>
              <a:spcBef>
                <a:spcPts val="1600"/>
              </a:spcBef>
              <a:spcAft>
                <a:spcPts val="0"/>
              </a:spcAft>
              <a:buNone/>
            </a:pPr>
            <a:endParaRPr sz="1800">
              <a:solidFill>
                <a:srgbClr val="000000"/>
              </a:solidFill>
            </a:endParaRPr>
          </a:p>
        </p:txBody>
      </p:sp>
      <p:sp>
        <p:nvSpPr>
          <p:cNvPr id="224" name="Google Shape;224;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3000"/>
              <a:t>Ask the Right Questions...</a:t>
            </a:r>
            <a:endParaRPr sz="3000"/>
          </a:p>
        </p:txBody>
      </p:sp>
      <p:sp>
        <p:nvSpPr>
          <p:cNvPr id="225" name="Google Shape;225;p27"/>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100200" y="724200"/>
            <a:ext cx="4045200" cy="46602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1800" b="1" i="1">
                <a:latin typeface="Roboto Slab"/>
                <a:ea typeface="Roboto Slab"/>
                <a:cs typeface="Roboto Slab"/>
                <a:sym typeface="Roboto Slab"/>
              </a:rPr>
              <a:t>Shift from:</a:t>
            </a:r>
            <a:endParaRPr sz="1800" b="1"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a:latin typeface="Roboto Slab"/>
                <a:ea typeface="Roboto Slab"/>
                <a:cs typeface="Roboto Slab"/>
                <a:sym typeface="Roboto Slab"/>
              </a:rPr>
              <a:t>“The child choose to act this way.” </a:t>
            </a:r>
            <a:endParaRPr sz="1800">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i="1">
                <a:latin typeface="Roboto Slab"/>
                <a:ea typeface="Roboto Slab"/>
                <a:cs typeface="Roboto Slab"/>
                <a:sym typeface="Roboto Slab"/>
              </a:rPr>
              <a:t>To…</a:t>
            </a:r>
            <a:endParaRPr sz="1800" b="1"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i="1">
                <a:latin typeface="Roboto Slab"/>
                <a:ea typeface="Roboto Slab"/>
                <a:cs typeface="Roboto Slab"/>
                <a:sym typeface="Roboto Slab"/>
              </a:rPr>
              <a:t>“How did I contribute to the behavior?</a:t>
            </a:r>
            <a:endParaRPr sz="1800" b="1" i="1">
              <a:latin typeface="Roboto Slab"/>
              <a:ea typeface="Roboto Slab"/>
              <a:cs typeface="Roboto Slab"/>
              <a:sym typeface="Roboto Slab"/>
            </a:endParaRPr>
          </a:p>
          <a:p>
            <a:pPr marL="457200" lvl="0" indent="0" algn="ctr" rtl="0">
              <a:lnSpc>
                <a:spcPct val="115000"/>
              </a:lnSpc>
              <a:spcBef>
                <a:spcPts val="1600"/>
              </a:spcBef>
              <a:spcAft>
                <a:spcPts val="0"/>
              </a:spcAft>
              <a:buNone/>
            </a:pPr>
            <a:r>
              <a:rPr lang="en" sz="1800" b="1" i="1">
                <a:latin typeface="Roboto Slab"/>
                <a:ea typeface="Roboto Slab"/>
                <a:cs typeface="Roboto Slab"/>
                <a:sym typeface="Roboto Slab"/>
              </a:rPr>
              <a:t>What could I have done differently?”</a:t>
            </a:r>
            <a:endParaRPr sz="1800"/>
          </a:p>
          <a:p>
            <a:pPr marL="0" lvl="0" indent="0" algn="l" rtl="0">
              <a:lnSpc>
                <a:spcPct val="145000"/>
              </a:lnSpc>
              <a:spcBef>
                <a:spcPts val="1600"/>
              </a:spcBef>
              <a:spcAft>
                <a:spcPts val="0"/>
              </a:spcAft>
              <a:buNone/>
            </a:pPr>
            <a:endParaRPr sz="1800">
              <a:solidFill>
                <a:srgbClr val="000000"/>
              </a:solidFill>
            </a:endParaRPr>
          </a:p>
        </p:txBody>
      </p:sp>
      <p:sp>
        <p:nvSpPr>
          <p:cNvPr id="231" name="Google Shape;231;p2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Clr>
                <a:schemeClr val="dk1"/>
              </a:buClr>
              <a:buSzPts val="1100"/>
              <a:buFont typeface="Arial"/>
              <a:buNone/>
            </a:pPr>
            <a:r>
              <a:rPr lang="en" sz="3000"/>
              <a:t>Ask the Right Questions...</a:t>
            </a:r>
            <a:endParaRPr/>
          </a:p>
        </p:txBody>
      </p:sp>
      <p:sp>
        <p:nvSpPr>
          <p:cNvPr id="232" name="Google Shape;232;p28"/>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9"/>
          <p:cNvPicPr preferRelativeResize="0"/>
          <p:nvPr/>
        </p:nvPicPr>
        <p:blipFill>
          <a:blip r:embed="rId3">
            <a:alphaModFix/>
          </a:blip>
          <a:stretch>
            <a:fillRect/>
          </a:stretch>
        </p:blipFill>
        <p:spPr>
          <a:xfrm>
            <a:off x="4712025" y="724200"/>
            <a:ext cx="4291926" cy="3196775"/>
          </a:xfrm>
          <a:prstGeom prst="rect">
            <a:avLst/>
          </a:prstGeom>
          <a:noFill/>
          <a:ln w="38100" cap="flat" cmpd="sng">
            <a:solidFill>
              <a:srgbClr val="FFFFFF"/>
            </a:solidFill>
            <a:prstDash val="solid"/>
            <a:round/>
            <a:headEnd type="none" w="sm" len="sm"/>
            <a:tailEnd type="none" w="sm" len="sm"/>
          </a:ln>
        </p:spPr>
      </p:pic>
      <p:sp>
        <p:nvSpPr>
          <p:cNvPr id="238" name="Google Shape;238;p29"/>
          <p:cNvSpPr txBox="1"/>
          <p:nvPr/>
        </p:nvSpPr>
        <p:spPr>
          <a:xfrm>
            <a:off x="5280550" y="4566400"/>
            <a:ext cx="3000000" cy="57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u="sng">
                <a:solidFill>
                  <a:schemeClr val="hlink"/>
                </a:solidFill>
                <a:hlinkClick r:id="rId4"/>
              </a:rPr>
              <a:t>https://www.youtube.com/watch?v=Rn_OhPKBjB0</a:t>
            </a:r>
            <a:r>
              <a:rPr lang="en" sz="900"/>
              <a:t> </a:t>
            </a:r>
            <a:endParaRPr sz="900"/>
          </a:p>
        </p:txBody>
      </p:sp>
      <p:pic>
        <p:nvPicPr>
          <p:cNvPr id="239" name="Google Shape;239;p29"/>
          <p:cNvPicPr preferRelativeResize="0"/>
          <p:nvPr/>
        </p:nvPicPr>
        <p:blipFill>
          <a:blip r:embed="rId5">
            <a:alphaModFix/>
          </a:blip>
          <a:stretch>
            <a:fillRect/>
          </a:stretch>
        </p:blipFill>
        <p:spPr>
          <a:xfrm>
            <a:off x="159625" y="724200"/>
            <a:ext cx="4191601" cy="3230901"/>
          </a:xfrm>
          <a:prstGeom prst="rect">
            <a:avLst/>
          </a:prstGeom>
          <a:noFill/>
          <a:ln>
            <a:noFill/>
          </a:ln>
        </p:spPr>
      </p:pic>
      <p:sp>
        <p:nvSpPr>
          <p:cNvPr id="240" name="Google Shape;240;p29"/>
          <p:cNvSpPr/>
          <p:nvPr/>
        </p:nvSpPr>
        <p:spPr>
          <a:xfrm>
            <a:off x="0" y="0"/>
            <a:ext cx="1818600" cy="572700"/>
          </a:xfrm>
          <a:prstGeom prst="foldedCorner">
            <a:avLst>
              <a:gd name="adj" fmla="val 16667"/>
            </a:avLst>
          </a:prstGeom>
          <a:gradFill>
            <a:gsLst>
              <a:gs pos="0">
                <a:srgbClr val="DDDDDD"/>
              </a:gs>
              <a:gs pos="100000">
                <a:srgbClr val="91919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Luckiest Guy"/>
                <a:ea typeface="Luckiest Guy"/>
                <a:cs typeface="Luckiest Guy"/>
                <a:sym typeface="Luckiest Guy"/>
              </a:rPr>
              <a:t>Before</a:t>
            </a:r>
            <a:endParaRPr sz="3000">
              <a:latin typeface="Luckiest Guy"/>
              <a:ea typeface="Luckiest Guy"/>
              <a:cs typeface="Luckiest Guy"/>
              <a:sym typeface="Luckiest Guy"/>
            </a:endParaRPr>
          </a:p>
        </p:txBody>
      </p:sp>
    </p:spTree>
  </p:cSld>
  <p:clrMapOvr>
    <a:masterClrMapping/>
  </p:clrMapOvr>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Office PowerPoint</Application>
  <PresentationFormat>On-screen Show (16:9)</PresentationFormat>
  <Paragraphs>256</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Luckiest Guy</vt:lpstr>
      <vt:lpstr>Lato</vt:lpstr>
      <vt:lpstr>Poppins Light</vt:lpstr>
      <vt:lpstr>Poppins</vt:lpstr>
      <vt:lpstr>Arial</vt:lpstr>
      <vt:lpstr>Lato Light</vt:lpstr>
      <vt:lpstr>Roboto Slab</vt:lpstr>
      <vt:lpstr>PT Sans Narrow</vt:lpstr>
      <vt:lpstr>Cymbeline template</vt:lpstr>
      <vt:lpstr>Developing the Whole Child: A Unique Approach to Social and Emotional Learning</vt:lpstr>
      <vt:lpstr>PowerPoint Presentation</vt:lpstr>
      <vt:lpstr>Sequence of a Behavior Event</vt:lpstr>
      <vt:lpstr>Social Emotional Learning and The K-5 Wright Way Plan </vt:lpstr>
      <vt:lpstr>Trauma-Informed School</vt:lpstr>
      <vt:lpstr>Trauma Anxiety Lagging Skills Mental Health </vt:lpstr>
      <vt:lpstr> Shift from: “How do I get this child to change his/her behavior?”  To… “What is driving this child’s behavior?”  “ What skills is this child missing?”  “What can I do at this very moment to improve my relationship with this student?”  </vt:lpstr>
      <vt:lpstr>Shift from: “The child choose to act this way.”  To… “How did I contribute to the behavior? What could I have done differently?” </vt:lpstr>
      <vt:lpstr>PowerPoint Presentation</vt:lpstr>
      <vt:lpstr>Anxiety </vt:lpstr>
      <vt:lpstr>Solutions...</vt:lpstr>
      <vt:lpstr>Direct Instruction of SEL Skills </vt:lpstr>
      <vt:lpstr>PowerPoint Presentation</vt:lpstr>
      <vt:lpstr>We teach Reading... We teach Math...  But we punish behavior?</vt:lpstr>
      <vt:lpstr>Four Parts of RULER </vt:lpstr>
      <vt:lpstr>RULER- Charter</vt:lpstr>
      <vt:lpstr>PowerPoint Presentation</vt:lpstr>
      <vt:lpstr>RULER- Mood Meter</vt:lpstr>
      <vt:lpstr>PowerPoint Presentation</vt:lpstr>
      <vt:lpstr>RULER-Meta-Moment</vt:lpstr>
      <vt:lpstr>RULER- Meta-Moment</vt:lpstr>
      <vt:lpstr>RULER- Meta-Moment</vt:lpstr>
      <vt:lpstr>RULER- Blueprint </vt:lpstr>
      <vt:lpstr>PowerPoint Presentation</vt:lpstr>
      <vt:lpstr>Breakfast in the Classrooms and Morning Meetings </vt:lpstr>
      <vt:lpstr>Infusion into Curriculum</vt:lpstr>
      <vt:lpstr>De-Escalation</vt:lpstr>
      <vt:lpstr>Teacher and Student Window of Stress Tolerance</vt:lpstr>
      <vt:lpstr>Solutions...</vt:lpstr>
      <vt:lpstr>Solutions...</vt:lpstr>
      <vt:lpstr>Solutions...</vt:lpstr>
      <vt:lpstr>Solutions...</vt:lpstr>
      <vt:lpstr>Solutions-Transitions </vt:lpstr>
      <vt:lpstr>Solutions </vt:lpstr>
      <vt:lpstr>Solutions...</vt:lpstr>
      <vt:lpstr>Solutions...</vt:lpstr>
      <vt:lpstr>PowerPoint Presentation</vt:lpstr>
      <vt:lpstr>Most importantly of all… Know your students!</vt:lpstr>
      <vt:lpstr>Restorative Practices</vt:lpstr>
      <vt:lpstr>Results</vt:lpstr>
      <vt:lpstr>Discipline Data </vt:lpstr>
      <vt:lpstr>Discipline Data </vt:lpstr>
      <vt:lpstr>Discipline Data </vt:lpstr>
      <vt:lpstr>Discipline Data </vt:lpstr>
      <vt:lpstr>K-5 Social-Emotional Vision </vt:lpstr>
      <vt:lpstr>More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the Whole Child: A Unique Approach to Social and Emotional Learning</dc:title>
  <dc:creator>Wallace, Valerie</dc:creator>
  <cp:lastModifiedBy>Wallace, Valerie</cp:lastModifiedBy>
  <cp:revision>1</cp:revision>
  <dcterms:modified xsi:type="dcterms:W3CDTF">2019-02-21T04:24:25Z</dcterms:modified>
</cp:coreProperties>
</file>