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9" r:id="rId23"/>
    <p:sldId id="277" r:id="rId24"/>
    <p:sldId id="278" r:id="rId2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4" name="Google Shape;15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4fcfa1956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4fcfa1956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4fc9bacb4e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8" name="Google Shape;168;g4fc9bacb4e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4fcfa19562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4fcfa19562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8" name="Google Shape;178;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4fcfa19562_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4" name="Google Shape;184;g4fcfa19562_1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4fc9bacb4e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0" name="Google Shape;190;g4fc9bacb4e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6" name="Google Shape;196;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4fcfa19562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4fcfa19562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4fc9bacb4e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8" name="Google Shape;208;g4fc9bacb4e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9" name="Google Shape;8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4fc9bacb4e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4" name="Google Shape;214;g4fc9bacb4e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4fcfa19562_1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0" name="Google Shape;220;g4fcfa19562_1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4fcfa19562_1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7" name="Google Shape;227;g4fcfa19562_1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4fcfa19562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2" name="Google Shape;232;g4fcfa19562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5" name="Google Shape;95;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1" name="Google Shape;10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7" name="Google Shape;107;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2" name="Google Shape;112;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9" name="Google Shape;129;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4fcfa19562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4fcfa19562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4fc9bacb4e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8" name="Google Shape;148;g4fc9bacb4e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7"/>
        <p:cNvGrpSpPr/>
        <p:nvPr/>
      </p:nvGrpSpPr>
      <p:grpSpPr>
        <a:xfrm>
          <a:off x="0" y="0"/>
          <a:ext cx="0" cy="0"/>
          <a:chOff x="0" y="0"/>
          <a:chExt cx="0" cy="0"/>
        </a:xfrm>
      </p:grpSpPr>
      <p:sp>
        <p:nvSpPr>
          <p:cNvPr id="18" name="Google Shape;18;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dyslexiaplan.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cnunley@cassville.k12.mo.u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mailto:mcupit@cassville.k12.mo.us" TargetMode="External"/><Relationship Id="rId4" Type="http://schemas.openxmlformats.org/officeDocument/2006/relationships/hyperlink" Target="mailto:ewhite@cassville.k12.mo.us"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www.eida.org/" TargetMode="External"/><Relationship Id="rId13" Type="http://schemas.openxmlformats.org/officeDocument/2006/relationships/hyperlink" Target="http://decodingdyslexia-mo.org/" TargetMode="External"/><Relationship Id="rId3" Type="http://schemas.openxmlformats.org/officeDocument/2006/relationships/hyperlink" Target="http://fcrr.org/" TargetMode="External"/><Relationship Id="rId7" Type="http://schemas.openxmlformats.org/officeDocument/2006/relationships/hyperlink" Target="http://intensiveintervention.org/" TargetMode="External"/><Relationship Id="rId12" Type="http://schemas.openxmlformats.org/officeDocument/2006/relationships/hyperlink" Target="http://www.readingrockets.org/"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www.rtinetwork.org/" TargetMode="External"/><Relationship Id="rId11" Type="http://schemas.openxmlformats.org/officeDocument/2006/relationships/hyperlink" Target="http://www.dyslexia.yale.edu/" TargetMode="External"/><Relationship Id="rId5" Type="http://schemas.openxmlformats.org/officeDocument/2006/relationships/hyperlink" Target="https://www.interventioncentral.org/" TargetMode="External"/><Relationship Id="rId10" Type="http://schemas.openxmlformats.org/officeDocument/2006/relationships/hyperlink" Target="http://www.understood.org/" TargetMode="External"/><Relationship Id="rId4" Type="http://schemas.openxmlformats.org/officeDocument/2006/relationships/hyperlink" Target="http://improvingliteracy.org/" TargetMode="External"/><Relationship Id="rId9" Type="http://schemas.openxmlformats.org/officeDocument/2006/relationships/hyperlink" Target="http://www.ncld.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Google Shape;84;p13"/>
          <p:cNvPicPr preferRelativeResize="0"/>
          <p:nvPr/>
        </p:nvPicPr>
        <p:blipFill rotWithShape="1">
          <a:blip r:embed="rId3">
            <a:alphaModFix/>
          </a:blip>
          <a:srcRect/>
          <a:stretch/>
        </p:blipFill>
        <p:spPr>
          <a:xfrm>
            <a:off x="2212243" y="370114"/>
            <a:ext cx="8114676" cy="1138750"/>
          </a:xfrm>
          <a:prstGeom prst="rect">
            <a:avLst/>
          </a:prstGeom>
          <a:noFill/>
          <a:ln>
            <a:noFill/>
          </a:ln>
        </p:spPr>
      </p:pic>
      <p:sp>
        <p:nvSpPr>
          <p:cNvPr id="85" name="Google Shape;85;p13"/>
          <p:cNvSpPr/>
          <p:nvPr/>
        </p:nvSpPr>
        <p:spPr>
          <a:xfrm>
            <a:off x="2529249" y="2337639"/>
            <a:ext cx="7480664" cy="1477328"/>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4500"/>
              <a:buFont typeface="Calibri"/>
              <a:buNone/>
            </a:pPr>
            <a:r>
              <a:rPr lang="en-US" sz="4500" b="0" i="0" u="none" strike="noStrike" cap="none">
                <a:solidFill>
                  <a:srgbClr val="000000"/>
                </a:solidFill>
                <a:latin typeface="Calibri"/>
                <a:ea typeface="Calibri"/>
                <a:cs typeface="Calibri"/>
                <a:sym typeface="Calibri"/>
              </a:rPr>
              <a:t>What Does Teaching Dyslexia Look Like In Your School?</a:t>
            </a:r>
            <a:endParaRPr sz="1800" b="0" i="0" u="none" strike="noStrike" cap="none">
              <a:solidFill>
                <a:srgbClr val="000000"/>
              </a:solidFill>
              <a:latin typeface="Calibri"/>
              <a:ea typeface="Calibri"/>
              <a:cs typeface="Calibri"/>
              <a:sym typeface="Calibri"/>
            </a:endParaRPr>
          </a:p>
        </p:txBody>
      </p:sp>
      <p:sp>
        <p:nvSpPr>
          <p:cNvPr id="86" name="Google Shape;86;p13"/>
          <p:cNvSpPr/>
          <p:nvPr/>
        </p:nvSpPr>
        <p:spPr>
          <a:xfrm>
            <a:off x="2734491" y="4257808"/>
            <a:ext cx="6096000" cy="1680460"/>
          </a:xfrm>
          <a:prstGeom prst="rect">
            <a:avLst/>
          </a:prstGeom>
          <a:noFill/>
          <a:ln>
            <a:noFill/>
          </a:ln>
        </p:spPr>
        <p:txBody>
          <a:bodyPr spcFirstLastPara="1" wrap="square" lIns="91425" tIns="45700" rIns="91425" bIns="45700" anchor="t" anchorCtr="0">
            <a:noAutofit/>
          </a:bodyPr>
          <a:lstStyle/>
          <a:p>
            <a:pPr marL="0" marR="0" lvl="0" indent="0" algn="ctr" rtl="0">
              <a:lnSpc>
                <a:spcPct val="80000"/>
              </a:lnSpc>
              <a:spcBef>
                <a:spcPts val="0"/>
              </a:spcBef>
              <a:spcAft>
                <a:spcPts val="0"/>
              </a:spcAft>
              <a:buClr>
                <a:srgbClr val="000000"/>
              </a:buClr>
              <a:buSzPts val="1800"/>
              <a:buFont typeface="Calibri"/>
              <a:buNone/>
            </a:pPr>
            <a:r>
              <a:rPr lang="en-US" sz="3200" b="0" i="0" u="none" strike="noStrike" cap="none">
                <a:solidFill>
                  <a:srgbClr val="000000"/>
                </a:solidFill>
                <a:latin typeface="Calibri"/>
                <a:ea typeface="Calibri"/>
                <a:cs typeface="Calibri"/>
                <a:sym typeface="Calibri"/>
              </a:rPr>
              <a:t>Presented By: </a:t>
            </a:r>
            <a:endParaRPr sz="3200" b="0" i="0" u="none" strike="noStrike" cap="none">
              <a:solidFill>
                <a:srgbClr val="000000"/>
              </a:solidFill>
              <a:latin typeface="Calibri"/>
              <a:ea typeface="Calibri"/>
              <a:cs typeface="Calibri"/>
              <a:sym typeface="Calibri"/>
            </a:endParaRPr>
          </a:p>
          <a:p>
            <a:pPr marL="0" marR="0" lvl="0" indent="0" algn="ctr" rtl="0">
              <a:lnSpc>
                <a:spcPct val="80000"/>
              </a:lnSpc>
              <a:spcBef>
                <a:spcPts val="800"/>
              </a:spcBef>
              <a:spcAft>
                <a:spcPts val="0"/>
              </a:spcAft>
              <a:buClr>
                <a:srgbClr val="000000"/>
              </a:buClr>
              <a:buSzPts val="1800"/>
              <a:buFont typeface="Calibri"/>
              <a:buNone/>
            </a:pPr>
            <a:r>
              <a:rPr lang="en-US" sz="2400" b="0" i="0" u="none" strike="noStrike" cap="none">
                <a:solidFill>
                  <a:srgbClr val="000000"/>
                </a:solidFill>
                <a:latin typeface="Calibri"/>
                <a:ea typeface="Calibri"/>
                <a:cs typeface="Calibri"/>
                <a:sym typeface="Calibri"/>
              </a:rPr>
              <a:t>Jewel Farwell– Title 1 Teacher</a:t>
            </a:r>
            <a:endParaRPr sz="2400" b="0" i="0" u="none" strike="noStrike" cap="none">
              <a:solidFill>
                <a:srgbClr val="000000"/>
              </a:solidFill>
              <a:latin typeface="Calibri"/>
              <a:ea typeface="Calibri"/>
              <a:cs typeface="Calibri"/>
              <a:sym typeface="Calibri"/>
            </a:endParaRPr>
          </a:p>
          <a:p>
            <a:pPr marL="0" marR="0" lvl="0" indent="0" algn="ctr" rtl="0">
              <a:lnSpc>
                <a:spcPct val="80000"/>
              </a:lnSpc>
              <a:spcBef>
                <a:spcPts val="800"/>
              </a:spcBef>
              <a:spcAft>
                <a:spcPts val="0"/>
              </a:spcAft>
              <a:buClr>
                <a:srgbClr val="000000"/>
              </a:buClr>
              <a:buSzPts val="1800"/>
              <a:buFont typeface="Calibri"/>
              <a:buNone/>
            </a:pPr>
            <a:r>
              <a:rPr lang="en-US" sz="2400" b="0" i="0" u="none" strike="noStrike" cap="none">
                <a:solidFill>
                  <a:srgbClr val="000000"/>
                </a:solidFill>
                <a:latin typeface="Calibri"/>
                <a:ea typeface="Calibri"/>
                <a:cs typeface="Calibri"/>
                <a:sym typeface="Calibri"/>
              </a:rPr>
              <a:t>Cathy Nunley – Title 1 Teacher</a:t>
            </a:r>
            <a:endParaRPr sz="2400" b="0" i="0" u="none" strike="noStrike" cap="none">
              <a:solidFill>
                <a:srgbClr val="000000"/>
              </a:solidFill>
              <a:latin typeface="Calibri"/>
              <a:ea typeface="Calibri"/>
              <a:cs typeface="Calibri"/>
              <a:sym typeface="Calibri"/>
            </a:endParaRPr>
          </a:p>
          <a:p>
            <a:pPr marL="0" marR="0" lvl="0" indent="0" algn="ctr" rtl="0">
              <a:lnSpc>
                <a:spcPct val="80000"/>
              </a:lnSpc>
              <a:spcBef>
                <a:spcPts val="800"/>
              </a:spcBef>
              <a:spcAft>
                <a:spcPts val="0"/>
              </a:spcAft>
              <a:buClr>
                <a:srgbClr val="000000"/>
              </a:buClr>
              <a:buSzPts val="1800"/>
              <a:buFont typeface="Calibri"/>
              <a:buNone/>
            </a:pPr>
            <a:r>
              <a:rPr lang="en-US" sz="2400" b="0" i="0" u="none" strike="noStrike" cap="none">
                <a:solidFill>
                  <a:srgbClr val="000000"/>
                </a:solidFill>
                <a:latin typeface="Calibri"/>
                <a:ea typeface="Calibri"/>
                <a:cs typeface="Calibri"/>
                <a:sym typeface="Calibri"/>
              </a:rPr>
              <a:t>Miranda Cupit- Title 1 Teacher</a:t>
            </a:r>
            <a:endParaRPr sz="2400" b="0" i="0" u="none" strike="noStrike" cap="none">
              <a:solidFill>
                <a:srgbClr val="000000"/>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2"/>
          <p:cNvSpPr txBox="1"/>
          <p:nvPr/>
        </p:nvSpPr>
        <p:spPr>
          <a:xfrm>
            <a:off x="2202450" y="125350"/>
            <a:ext cx="7001100" cy="1486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5000">
                <a:latin typeface="Calibri"/>
                <a:ea typeface="Calibri"/>
                <a:cs typeface="Calibri"/>
                <a:sym typeface="Calibri"/>
              </a:rPr>
              <a:t>Legislation </a:t>
            </a:r>
            <a:endParaRPr sz="5000">
              <a:latin typeface="Calibri"/>
              <a:ea typeface="Calibri"/>
              <a:cs typeface="Calibri"/>
              <a:sym typeface="Calibri"/>
            </a:endParaRPr>
          </a:p>
        </p:txBody>
      </p:sp>
      <p:sp>
        <p:nvSpPr>
          <p:cNvPr id="157" name="Google Shape;157;p22"/>
          <p:cNvSpPr txBox="1"/>
          <p:nvPr/>
        </p:nvSpPr>
        <p:spPr>
          <a:xfrm>
            <a:off x="230700" y="1719000"/>
            <a:ext cx="11961300" cy="3842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200"/>
              <a:t>633.420. For the purposes of this section, the term "dyslexia" means a disorder that is neurological in origin, characterized by difficulties with accurate and fluent word recognition, and poor spelling and decoding abilities that typically result from a deficit in the phonological component of language, often unexpected in relation to other cognitive abilities and the provision of effective classroom instruction, and of which secondary consequences may include problems in reading comprehension and reduced reading experience that can impede growth of vocabulary and background knowledge. Nothing in this section shall prohibit a district from assessing students for dyslexia and offering students specialized reading instruction if a determination is made that a student suffers from dyslexia. Nothing in this definition shall require a student with dyslexia to obtain an individualized education program (IEP) unless the student has otherwise met the federal conditions necessary.</a:t>
            </a:r>
            <a:endParaRPr sz="2200"/>
          </a:p>
        </p:txBody>
      </p:sp>
      <p:sp>
        <p:nvSpPr>
          <p:cNvPr id="158" name="Google Shape;158;p22"/>
          <p:cNvSpPr txBox="1"/>
          <p:nvPr/>
        </p:nvSpPr>
        <p:spPr>
          <a:xfrm>
            <a:off x="186000" y="4207925"/>
            <a:ext cx="12050700" cy="6231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2000"/>
          </a:p>
        </p:txBody>
      </p:sp>
    </p:spTree>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3"/>
          <p:cNvSpPr txBox="1"/>
          <p:nvPr/>
        </p:nvSpPr>
        <p:spPr>
          <a:xfrm>
            <a:off x="1433250" y="1389350"/>
            <a:ext cx="9949200" cy="4933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Calibri"/>
              <a:ea typeface="Calibri"/>
              <a:cs typeface="Calibri"/>
              <a:sym typeface="Calibri"/>
            </a:endParaRPr>
          </a:p>
        </p:txBody>
      </p:sp>
      <p:sp>
        <p:nvSpPr>
          <p:cNvPr id="164" name="Google Shape;164;p23"/>
          <p:cNvSpPr txBox="1"/>
          <p:nvPr/>
        </p:nvSpPr>
        <p:spPr>
          <a:xfrm>
            <a:off x="400950" y="691947"/>
            <a:ext cx="12013800" cy="5879914"/>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3000" b="1" dirty="0">
                <a:latin typeface="Calibri"/>
                <a:ea typeface="Calibri"/>
                <a:cs typeface="Calibri"/>
                <a:sym typeface="Calibri"/>
              </a:rPr>
              <a:t>HB 2379 and SB 638</a:t>
            </a:r>
            <a:endParaRPr sz="3000" dirty="0">
              <a:latin typeface="Calibri"/>
              <a:ea typeface="Calibri"/>
              <a:cs typeface="Calibri"/>
              <a:sym typeface="Calibri"/>
            </a:endParaRPr>
          </a:p>
          <a:p>
            <a:pPr marL="457200" lvl="0" indent="-419100" algn="l" rtl="0">
              <a:spcBef>
                <a:spcPts val="0"/>
              </a:spcBef>
              <a:spcAft>
                <a:spcPts val="0"/>
              </a:spcAft>
              <a:buSzPts val="3000"/>
              <a:buFont typeface="Calibri"/>
              <a:buChar char="●"/>
            </a:pPr>
            <a:r>
              <a:rPr lang="en-US" sz="3000" dirty="0">
                <a:latin typeface="Calibri"/>
                <a:ea typeface="Calibri"/>
                <a:cs typeface="Calibri"/>
                <a:sym typeface="Calibri"/>
              </a:rPr>
              <a:t>Required DESE to develop guidelines for screening of students with dyslexia</a:t>
            </a:r>
            <a:endParaRPr sz="3000" dirty="0">
              <a:latin typeface="Calibri"/>
              <a:ea typeface="Calibri"/>
              <a:cs typeface="Calibri"/>
              <a:sym typeface="Calibri"/>
            </a:endParaRPr>
          </a:p>
          <a:p>
            <a:pPr marL="457200" lvl="0" indent="-419100" algn="l" rtl="0">
              <a:spcBef>
                <a:spcPts val="0"/>
              </a:spcBef>
              <a:spcAft>
                <a:spcPts val="0"/>
              </a:spcAft>
              <a:buSzPts val="3000"/>
              <a:buFont typeface="Calibri"/>
              <a:buChar char="●"/>
            </a:pPr>
            <a:r>
              <a:rPr lang="en-US" sz="3000" dirty="0">
                <a:latin typeface="Calibri"/>
                <a:ea typeface="Calibri"/>
                <a:cs typeface="Calibri"/>
                <a:sym typeface="Calibri"/>
              </a:rPr>
              <a:t>Required DESE to develop the necessary classroom support for such students</a:t>
            </a:r>
            <a:endParaRPr sz="3000" dirty="0">
              <a:latin typeface="Calibri"/>
              <a:ea typeface="Calibri"/>
              <a:cs typeface="Calibri"/>
              <a:sym typeface="Calibri"/>
            </a:endParaRPr>
          </a:p>
          <a:p>
            <a:pPr marL="457200" lvl="0" indent="-419100" algn="l" rtl="0">
              <a:spcBef>
                <a:spcPts val="0"/>
              </a:spcBef>
              <a:spcAft>
                <a:spcPts val="0"/>
              </a:spcAft>
              <a:buSzPts val="3000"/>
              <a:buFont typeface="Calibri"/>
              <a:buChar char="●"/>
            </a:pPr>
            <a:r>
              <a:rPr lang="en-US" sz="3000" dirty="0">
                <a:latin typeface="Calibri"/>
                <a:ea typeface="Calibri"/>
                <a:cs typeface="Calibri"/>
                <a:sym typeface="Calibri"/>
              </a:rPr>
              <a:t>Required practicing teachers to receive two hours </a:t>
            </a:r>
            <a:r>
              <a:rPr lang="en-US" sz="3000" dirty="0" smtClean="0">
                <a:latin typeface="Calibri"/>
                <a:ea typeface="Calibri"/>
                <a:cs typeface="Calibri"/>
                <a:sym typeface="Calibri"/>
              </a:rPr>
              <a:t>in-service </a:t>
            </a:r>
            <a:r>
              <a:rPr lang="en-US" sz="3000" dirty="0">
                <a:latin typeface="Calibri"/>
                <a:ea typeface="Calibri"/>
                <a:cs typeface="Calibri"/>
                <a:sym typeface="Calibri"/>
              </a:rPr>
              <a:t>training regarding dyslexia and related disorders </a:t>
            </a:r>
          </a:p>
          <a:p>
            <a:pPr marL="457200" lvl="0" indent="-419100" algn="l" rtl="0">
              <a:spcBef>
                <a:spcPts val="0"/>
              </a:spcBef>
              <a:spcAft>
                <a:spcPts val="0"/>
              </a:spcAft>
              <a:buSzPts val="3000"/>
              <a:buFont typeface="Calibri"/>
              <a:buChar char="●"/>
            </a:pPr>
            <a:endParaRPr sz="3000" dirty="0">
              <a:latin typeface="Calibri"/>
              <a:ea typeface="Calibri"/>
              <a:cs typeface="Calibri"/>
              <a:sym typeface="Calibri"/>
            </a:endParaRPr>
          </a:p>
          <a:p>
            <a:pPr marL="0" lvl="0" indent="0" algn="l" rtl="0">
              <a:spcBef>
                <a:spcPts val="0"/>
              </a:spcBef>
              <a:spcAft>
                <a:spcPts val="0"/>
              </a:spcAft>
              <a:buNone/>
            </a:pPr>
            <a:r>
              <a:rPr lang="en-US" sz="3000" b="1" dirty="0">
                <a:latin typeface="Calibri"/>
                <a:ea typeface="Calibri"/>
                <a:cs typeface="Calibri"/>
                <a:sym typeface="Calibri"/>
              </a:rPr>
              <a:t>SB 949, HB464, HB33, SB249</a:t>
            </a:r>
            <a:endParaRPr sz="3000" b="1" dirty="0">
              <a:latin typeface="Calibri"/>
              <a:ea typeface="Calibri"/>
              <a:cs typeface="Calibri"/>
              <a:sym typeface="Calibri"/>
            </a:endParaRPr>
          </a:p>
          <a:p>
            <a:pPr marL="0" lvl="0" indent="0" algn="l" rtl="0">
              <a:spcBef>
                <a:spcPts val="0"/>
              </a:spcBef>
              <a:spcAft>
                <a:spcPts val="0"/>
              </a:spcAft>
              <a:buNone/>
            </a:pPr>
            <a:r>
              <a:rPr lang="en-US" sz="3000" b="1" dirty="0">
                <a:latin typeface="Calibri"/>
                <a:ea typeface="Calibri"/>
                <a:cs typeface="Calibri"/>
                <a:sym typeface="Calibri"/>
              </a:rPr>
              <a:t>Currently in the legislation</a:t>
            </a:r>
            <a:endParaRPr sz="3000" b="1" dirty="0">
              <a:latin typeface="Calibri"/>
              <a:ea typeface="Calibri"/>
              <a:cs typeface="Calibri"/>
              <a:sym typeface="Calibri"/>
            </a:endParaRPr>
          </a:p>
          <a:p>
            <a:pPr marL="457200" lvl="0" indent="-419100">
              <a:buSzPts val="3000"/>
              <a:buFont typeface="Calibri"/>
              <a:buChar char="●"/>
            </a:pPr>
            <a:r>
              <a:rPr lang="en-US" sz="3000" dirty="0">
                <a:latin typeface="Calibri"/>
                <a:ea typeface="Calibri"/>
                <a:cs typeface="Calibri"/>
                <a:sym typeface="Calibri"/>
              </a:rPr>
              <a:t>Requires reading success plans for students K-3 reading below grade level, structured literacy, </a:t>
            </a:r>
            <a:r>
              <a:rPr lang="en-US" sz="3000" dirty="0">
                <a:latin typeface="Calibri" panose="020F0502020204030204" pitchFamily="34" charset="0"/>
              </a:rPr>
              <a:t>and intensive intervention for those reading below 2nd grade at the end of 2nd grade. </a:t>
            </a:r>
            <a:endParaRPr sz="3000" dirty="0">
              <a:latin typeface="Calibri"/>
              <a:ea typeface="Calibri"/>
              <a:cs typeface="Calibri"/>
              <a:sym typeface="Calibri"/>
            </a:endParaRPr>
          </a:p>
        </p:txBody>
      </p:sp>
      <p:sp>
        <p:nvSpPr>
          <p:cNvPr id="165" name="Google Shape;165;p23"/>
          <p:cNvSpPr txBox="1"/>
          <p:nvPr/>
        </p:nvSpPr>
        <p:spPr>
          <a:xfrm>
            <a:off x="2361150" y="104697"/>
            <a:ext cx="8093400" cy="1174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4800" dirty="0">
                <a:latin typeface="Calibri"/>
                <a:ea typeface="Calibri"/>
                <a:cs typeface="Calibri"/>
                <a:sym typeface="Calibri"/>
              </a:rPr>
              <a:t>Legislation In A Nutshell</a:t>
            </a:r>
            <a:endParaRPr sz="4800" dirty="0">
              <a:latin typeface="Calibri"/>
              <a:ea typeface="Calibri"/>
              <a:cs typeface="Calibri"/>
              <a:sym typeface="Calibri"/>
            </a:endParaRPr>
          </a:p>
        </p:txBody>
      </p:sp>
    </p:spTree>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p:cNvSpPr txBox="1"/>
          <p:nvPr/>
        </p:nvSpPr>
        <p:spPr>
          <a:xfrm>
            <a:off x="1023825" y="611425"/>
            <a:ext cx="10665600" cy="5650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3000">
                <a:latin typeface="Calibri"/>
                <a:ea typeface="Calibri"/>
                <a:cs typeface="Calibri"/>
                <a:sym typeface="Calibri"/>
              </a:rPr>
              <a:t>Creating the Dyslexia Task Force</a:t>
            </a:r>
            <a:endParaRPr sz="3000">
              <a:latin typeface="Calibri"/>
              <a:ea typeface="Calibri"/>
              <a:cs typeface="Calibri"/>
              <a:sym typeface="Calibri"/>
            </a:endParaRPr>
          </a:p>
          <a:p>
            <a:pPr marL="0" lvl="0" indent="0" algn="l" rtl="0">
              <a:spcBef>
                <a:spcPts val="0"/>
              </a:spcBef>
              <a:spcAft>
                <a:spcPts val="0"/>
              </a:spcAft>
              <a:buNone/>
            </a:pPr>
            <a:endParaRPr sz="3000">
              <a:latin typeface="Calibri"/>
              <a:ea typeface="Calibri"/>
              <a:cs typeface="Calibri"/>
              <a:sym typeface="Calibri"/>
            </a:endParaRPr>
          </a:p>
          <a:p>
            <a:pPr marL="0" lvl="0" indent="0" algn="l" rtl="0">
              <a:spcBef>
                <a:spcPts val="0"/>
              </a:spcBef>
              <a:spcAft>
                <a:spcPts val="0"/>
              </a:spcAft>
              <a:buNone/>
            </a:pPr>
            <a:r>
              <a:rPr lang="en-US" sz="3000">
                <a:latin typeface="Calibri"/>
                <a:ea typeface="Calibri"/>
                <a:cs typeface="Calibri"/>
                <a:sym typeface="Calibri"/>
              </a:rPr>
              <a:t>Representatives from each grade level K-3</a:t>
            </a:r>
            <a:endParaRPr sz="3000">
              <a:latin typeface="Calibri"/>
              <a:ea typeface="Calibri"/>
              <a:cs typeface="Calibri"/>
              <a:sym typeface="Calibri"/>
            </a:endParaRPr>
          </a:p>
          <a:p>
            <a:pPr marL="0" lvl="0" indent="0" algn="l" rtl="0">
              <a:spcBef>
                <a:spcPts val="0"/>
              </a:spcBef>
              <a:spcAft>
                <a:spcPts val="0"/>
              </a:spcAft>
              <a:buNone/>
            </a:pPr>
            <a:r>
              <a:rPr lang="en-US" sz="3000">
                <a:latin typeface="Calibri"/>
                <a:ea typeface="Calibri"/>
                <a:cs typeface="Calibri"/>
                <a:sym typeface="Calibri"/>
              </a:rPr>
              <a:t>Representatives from Title 1 departments K-3</a:t>
            </a:r>
            <a:endParaRPr sz="3000">
              <a:latin typeface="Calibri"/>
              <a:ea typeface="Calibri"/>
              <a:cs typeface="Calibri"/>
              <a:sym typeface="Calibri"/>
            </a:endParaRPr>
          </a:p>
          <a:p>
            <a:pPr marL="0" lvl="0" indent="0" algn="l" rtl="0">
              <a:spcBef>
                <a:spcPts val="0"/>
              </a:spcBef>
              <a:spcAft>
                <a:spcPts val="0"/>
              </a:spcAft>
              <a:buNone/>
            </a:pPr>
            <a:r>
              <a:rPr lang="en-US" sz="3000">
                <a:latin typeface="Calibri"/>
                <a:ea typeface="Calibri"/>
                <a:cs typeface="Calibri"/>
                <a:sym typeface="Calibri"/>
              </a:rPr>
              <a:t>Representatives from Speech &amp; Language departments</a:t>
            </a:r>
            <a:endParaRPr sz="3000">
              <a:latin typeface="Calibri"/>
              <a:ea typeface="Calibri"/>
              <a:cs typeface="Calibri"/>
              <a:sym typeface="Calibri"/>
            </a:endParaRPr>
          </a:p>
          <a:p>
            <a:pPr marL="0" lvl="0" indent="0" algn="l" rtl="0">
              <a:spcBef>
                <a:spcPts val="0"/>
              </a:spcBef>
              <a:spcAft>
                <a:spcPts val="0"/>
              </a:spcAft>
              <a:buNone/>
            </a:pPr>
            <a:r>
              <a:rPr lang="en-US" sz="3000">
                <a:latin typeface="Calibri"/>
                <a:ea typeface="Calibri"/>
                <a:cs typeface="Calibri"/>
                <a:sym typeface="Calibri"/>
              </a:rPr>
              <a:t>Building Principals, Primary &amp; Intermediate</a:t>
            </a:r>
            <a:endParaRPr sz="3000">
              <a:latin typeface="Calibri"/>
              <a:ea typeface="Calibri"/>
              <a:cs typeface="Calibri"/>
              <a:sym typeface="Calibri"/>
            </a:endParaRPr>
          </a:p>
          <a:p>
            <a:pPr marL="0" lvl="0" indent="0" algn="l" rtl="0">
              <a:spcBef>
                <a:spcPts val="0"/>
              </a:spcBef>
              <a:spcAft>
                <a:spcPts val="0"/>
              </a:spcAft>
              <a:buNone/>
            </a:pPr>
            <a:r>
              <a:rPr lang="en-US" sz="3000">
                <a:latin typeface="Calibri"/>
                <a:ea typeface="Calibri"/>
                <a:cs typeface="Calibri"/>
                <a:sym typeface="Calibri"/>
              </a:rPr>
              <a:t>Representatives from Central Office, Directors of Learning</a:t>
            </a:r>
            <a:endParaRPr sz="3000">
              <a:latin typeface="Calibri"/>
              <a:ea typeface="Calibri"/>
              <a:cs typeface="Calibri"/>
              <a:sym typeface="Calibri"/>
            </a:endParaRPr>
          </a:p>
          <a:p>
            <a:pPr marL="0" lvl="0" indent="0" algn="l" rtl="0">
              <a:spcBef>
                <a:spcPts val="0"/>
              </a:spcBef>
              <a:spcAft>
                <a:spcPts val="0"/>
              </a:spcAft>
              <a:buNone/>
            </a:pPr>
            <a:endParaRPr sz="3000">
              <a:latin typeface="Calibri"/>
              <a:ea typeface="Calibri"/>
              <a:cs typeface="Calibri"/>
              <a:sym typeface="Calibri"/>
            </a:endParaRPr>
          </a:p>
          <a:p>
            <a:pPr marL="0" lvl="0" indent="0" algn="l" rtl="0">
              <a:spcBef>
                <a:spcPts val="0"/>
              </a:spcBef>
              <a:spcAft>
                <a:spcPts val="0"/>
              </a:spcAft>
              <a:buNone/>
            </a:pPr>
            <a:r>
              <a:rPr lang="en-US" sz="3000">
                <a:latin typeface="Calibri"/>
                <a:ea typeface="Calibri"/>
                <a:cs typeface="Calibri"/>
                <a:sym typeface="Calibri"/>
              </a:rPr>
              <a:t>Meet periodically beginning Spring 2018 through Spring 2019</a:t>
            </a:r>
            <a:endParaRPr sz="3000">
              <a:latin typeface="Calibri"/>
              <a:ea typeface="Calibri"/>
              <a:cs typeface="Calibri"/>
              <a:sym typeface="Calibri"/>
            </a:endParaRPr>
          </a:p>
          <a:p>
            <a:pPr marL="0" lvl="0" indent="0" algn="l" rtl="0">
              <a:spcBef>
                <a:spcPts val="0"/>
              </a:spcBef>
              <a:spcAft>
                <a:spcPts val="0"/>
              </a:spcAft>
              <a:buNone/>
            </a:pPr>
            <a:r>
              <a:rPr lang="en-US" sz="3000">
                <a:latin typeface="Calibri"/>
                <a:ea typeface="Calibri"/>
                <a:cs typeface="Calibri"/>
                <a:sym typeface="Calibri"/>
              </a:rPr>
              <a:t>Identified needs</a:t>
            </a:r>
            <a:endParaRPr sz="3000">
              <a:latin typeface="Calibri"/>
              <a:ea typeface="Calibri"/>
              <a:cs typeface="Calibri"/>
              <a:sym typeface="Calibri"/>
            </a:endParaRPr>
          </a:p>
          <a:p>
            <a:pPr marL="0" lvl="0" indent="0" algn="l" rtl="0">
              <a:spcBef>
                <a:spcPts val="0"/>
              </a:spcBef>
              <a:spcAft>
                <a:spcPts val="0"/>
              </a:spcAft>
              <a:buNone/>
            </a:pPr>
            <a:r>
              <a:rPr lang="en-US" sz="3000">
                <a:latin typeface="Calibri"/>
                <a:ea typeface="Calibri"/>
                <a:cs typeface="Calibri"/>
                <a:sym typeface="Calibri"/>
              </a:rPr>
              <a:t>Developed Dyslexia Plan for the district</a:t>
            </a:r>
            <a:endParaRPr sz="3000">
              <a:latin typeface="Calibri"/>
              <a:ea typeface="Calibri"/>
              <a:cs typeface="Calibri"/>
              <a:sym typeface="Calibri"/>
            </a:endParaRPr>
          </a:p>
          <a:p>
            <a:pPr marL="0" lvl="0" indent="0" algn="l" rtl="0">
              <a:spcBef>
                <a:spcPts val="0"/>
              </a:spcBef>
              <a:spcAft>
                <a:spcPts val="0"/>
              </a:spcAft>
              <a:buNone/>
            </a:pPr>
            <a:r>
              <a:rPr lang="en-US" sz="3000">
                <a:latin typeface="Calibri"/>
                <a:ea typeface="Calibri"/>
                <a:cs typeface="Calibri"/>
                <a:sym typeface="Calibri"/>
              </a:rPr>
              <a:t>Developed communication piece for parents</a:t>
            </a:r>
            <a:endParaRPr sz="3000">
              <a:latin typeface="Calibri"/>
              <a:ea typeface="Calibri"/>
              <a:cs typeface="Calibri"/>
              <a:sym typeface="Calibri"/>
            </a:endParaRPr>
          </a:p>
          <a:p>
            <a:pPr marL="0" lvl="0" indent="0" algn="l" rtl="0">
              <a:spcBef>
                <a:spcPts val="0"/>
              </a:spcBef>
              <a:spcAft>
                <a:spcPts val="0"/>
              </a:spcAft>
              <a:buNone/>
            </a:pPr>
            <a:endParaRPr sz="3000">
              <a:latin typeface="Calibri"/>
              <a:ea typeface="Calibri"/>
              <a:cs typeface="Calibri"/>
              <a:sym typeface="Calibri"/>
            </a:endParaRPr>
          </a:p>
        </p:txBody>
      </p:sp>
    </p:spTree>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25"/>
          <p:cNvSpPr txBox="1"/>
          <p:nvPr/>
        </p:nvSpPr>
        <p:spPr>
          <a:xfrm>
            <a:off x="912475" y="1788104"/>
            <a:ext cx="9825600" cy="1014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5000" dirty="0" smtClean="0">
                <a:latin typeface="Calibri"/>
                <a:ea typeface="Calibri"/>
                <a:cs typeface="Calibri"/>
                <a:sym typeface="Calibri"/>
                <a:hlinkClick r:id="rId3" action="ppaction://hlinkfile"/>
              </a:rPr>
              <a:t>Dyslexia Plan</a:t>
            </a:r>
            <a:endParaRPr sz="5000" dirty="0">
              <a:latin typeface="Calibri"/>
              <a:ea typeface="Calibri"/>
              <a:cs typeface="Calibri"/>
              <a:sym typeface="Calibri"/>
            </a:endParaRPr>
          </a:p>
        </p:txBody>
      </p:sp>
    </p:spTree>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26"/>
          <p:cNvSpPr txBox="1"/>
          <p:nvPr/>
        </p:nvSpPr>
        <p:spPr>
          <a:xfrm>
            <a:off x="1894115" y="352697"/>
            <a:ext cx="8307977" cy="861774"/>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5000">
                <a:solidFill>
                  <a:schemeClr val="dk1"/>
                </a:solidFill>
                <a:latin typeface="Calibri"/>
                <a:ea typeface="Calibri"/>
                <a:cs typeface="Calibri"/>
                <a:sym typeface="Calibri"/>
              </a:rPr>
              <a:t>Screeners Our School Uses</a:t>
            </a:r>
            <a:endParaRPr sz="5000">
              <a:solidFill>
                <a:schemeClr val="dk1"/>
              </a:solidFill>
              <a:latin typeface="Calibri"/>
              <a:ea typeface="Calibri"/>
              <a:cs typeface="Calibri"/>
              <a:sym typeface="Calibri"/>
            </a:endParaRPr>
          </a:p>
        </p:txBody>
      </p:sp>
      <p:sp>
        <p:nvSpPr>
          <p:cNvPr id="181" name="Google Shape;181;p26"/>
          <p:cNvSpPr txBox="1"/>
          <p:nvPr/>
        </p:nvSpPr>
        <p:spPr>
          <a:xfrm>
            <a:off x="1593625" y="1522000"/>
            <a:ext cx="9346800" cy="4566000"/>
          </a:xfrm>
          <a:prstGeom prst="rect">
            <a:avLst/>
          </a:prstGeom>
          <a:noFill/>
          <a:ln>
            <a:noFill/>
          </a:ln>
        </p:spPr>
        <p:txBody>
          <a:bodyPr spcFirstLastPara="1" wrap="square" lIns="91425" tIns="91425" rIns="91425" bIns="91425" anchor="t" anchorCtr="0">
            <a:noAutofit/>
          </a:bodyPr>
          <a:lstStyle/>
          <a:p>
            <a:pPr marL="457200" lvl="0" indent="-457200" algn="l" rtl="0">
              <a:spcBef>
                <a:spcPts val="0"/>
              </a:spcBef>
              <a:spcAft>
                <a:spcPts val="0"/>
              </a:spcAft>
              <a:buSzPts val="3600"/>
              <a:buFont typeface="Calibri"/>
              <a:buChar char="●"/>
            </a:pPr>
            <a:r>
              <a:rPr lang="en-US" sz="3600">
                <a:latin typeface="Calibri"/>
                <a:ea typeface="Calibri"/>
                <a:cs typeface="Calibri"/>
                <a:sym typeface="Calibri"/>
              </a:rPr>
              <a:t>iReady</a:t>
            </a:r>
            <a:endParaRPr sz="3600">
              <a:latin typeface="Calibri"/>
              <a:ea typeface="Calibri"/>
              <a:cs typeface="Calibri"/>
              <a:sym typeface="Calibri"/>
            </a:endParaRPr>
          </a:p>
          <a:p>
            <a:pPr marL="457200" lvl="0" indent="-457200" algn="l" rtl="0">
              <a:spcBef>
                <a:spcPts val="0"/>
              </a:spcBef>
              <a:spcAft>
                <a:spcPts val="0"/>
              </a:spcAft>
              <a:buSzPts val="3600"/>
              <a:buFont typeface="Calibri"/>
              <a:buChar char="●"/>
            </a:pPr>
            <a:r>
              <a:rPr lang="en-US" sz="3600">
                <a:latin typeface="Calibri"/>
                <a:ea typeface="Calibri"/>
                <a:cs typeface="Calibri"/>
                <a:sym typeface="Calibri"/>
              </a:rPr>
              <a:t>Rapid Automatized Naming Test (RAN)</a:t>
            </a:r>
            <a:endParaRPr sz="3600">
              <a:latin typeface="Calibri"/>
              <a:ea typeface="Calibri"/>
              <a:cs typeface="Calibri"/>
              <a:sym typeface="Calibri"/>
            </a:endParaRPr>
          </a:p>
          <a:p>
            <a:pPr marL="457200" lvl="0" indent="-457200" algn="l" rtl="0">
              <a:spcBef>
                <a:spcPts val="0"/>
              </a:spcBef>
              <a:spcAft>
                <a:spcPts val="0"/>
              </a:spcAft>
              <a:buSzPts val="3600"/>
              <a:buFont typeface="Calibri"/>
              <a:buChar char="●"/>
            </a:pPr>
            <a:r>
              <a:rPr lang="en-US" sz="3600">
                <a:latin typeface="Calibri"/>
                <a:ea typeface="Calibri"/>
                <a:cs typeface="Calibri"/>
                <a:sym typeface="Calibri"/>
              </a:rPr>
              <a:t>Words Their Way </a:t>
            </a:r>
            <a:endParaRPr sz="3600">
              <a:latin typeface="Calibri"/>
              <a:ea typeface="Calibri"/>
              <a:cs typeface="Calibri"/>
              <a:sym typeface="Calibri"/>
            </a:endParaRPr>
          </a:p>
          <a:p>
            <a:pPr marL="457200" lvl="0" indent="-457200" algn="l" rtl="0">
              <a:spcBef>
                <a:spcPts val="0"/>
              </a:spcBef>
              <a:spcAft>
                <a:spcPts val="0"/>
              </a:spcAft>
              <a:buSzPts val="3600"/>
              <a:buFont typeface="Calibri"/>
              <a:buChar char="●"/>
            </a:pPr>
            <a:r>
              <a:rPr lang="en-US" sz="3600">
                <a:latin typeface="Calibri"/>
                <a:ea typeface="Calibri"/>
                <a:cs typeface="Calibri"/>
                <a:sym typeface="Calibri"/>
              </a:rPr>
              <a:t>Writing Sample</a:t>
            </a:r>
            <a:endParaRPr sz="3600">
              <a:latin typeface="Calibri"/>
              <a:ea typeface="Calibri"/>
              <a:cs typeface="Calibri"/>
              <a:sym typeface="Calibri"/>
            </a:endParaRPr>
          </a:p>
          <a:p>
            <a:pPr marL="457200" lvl="0" indent="-457200" algn="l" rtl="0">
              <a:spcBef>
                <a:spcPts val="0"/>
              </a:spcBef>
              <a:spcAft>
                <a:spcPts val="0"/>
              </a:spcAft>
              <a:buSzPts val="3600"/>
              <a:buFont typeface="Calibri"/>
              <a:buChar char="●"/>
            </a:pPr>
            <a:r>
              <a:rPr lang="en-US" sz="3600">
                <a:latin typeface="Calibri"/>
                <a:ea typeface="Calibri"/>
                <a:cs typeface="Calibri"/>
                <a:sym typeface="Calibri"/>
              </a:rPr>
              <a:t>Dibels </a:t>
            </a:r>
            <a:endParaRPr sz="3600">
              <a:latin typeface="Calibri"/>
              <a:ea typeface="Calibri"/>
              <a:cs typeface="Calibri"/>
              <a:sym typeface="Calibri"/>
            </a:endParaRPr>
          </a:p>
          <a:p>
            <a:pPr marL="457200" lvl="0" indent="-457200" algn="l" rtl="0">
              <a:spcBef>
                <a:spcPts val="0"/>
              </a:spcBef>
              <a:spcAft>
                <a:spcPts val="0"/>
              </a:spcAft>
              <a:buSzPts val="3600"/>
              <a:buFont typeface="Calibri"/>
              <a:buChar char="●"/>
            </a:pPr>
            <a:r>
              <a:rPr lang="en-US" sz="3600">
                <a:latin typeface="Calibri"/>
                <a:ea typeface="Calibri"/>
                <a:cs typeface="Calibri"/>
                <a:sym typeface="Calibri"/>
              </a:rPr>
              <a:t>Developmental Reading Assessment (DRA) </a:t>
            </a:r>
            <a:endParaRPr sz="3600">
              <a:latin typeface="Calibri"/>
              <a:ea typeface="Calibri"/>
              <a:cs typeface="Calibri"/>
              <a:sym typeface="Calibri"/>
            </a:endParaRPr>
          </a:p>
          <a:p>
            <a:pPr marL="0" lvl="0" indent="0" algn="l" rtl="0">
              <a:spcBef>
                <a:spcPts val="0"/>
              </a:spcBef>
              <a:spcAft>
                <a:spcPts val="0"/>
              </a:spcAft>
              <a:buNone/>
            </a:pPr>
            <a:r>
              <a:rPr lang="en-US" sz="3000">
                <a:latin typeface="Calibri"/>
                <a:ea typeface="Calibri"/>
                <a:cs typeface="Calibri"/>
                <a:sym typeface="Calibri"/>
              </a:rPr>
              <a:t>**Looking at Lexercise </a:t>
            </a:r>
            <a:endParaRPr sz="3000">
              <a:latin typeface="Calibri"/>
              <a:ea typeface="Calibri"/>
              <a:cs typeface="Calibri"/>
              <a:sym typeface="Calibri"/>
            </a:endParaRPr>
          </a:p>
        </p:txBody>
      </p:sp>
    </p:spTree>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pic>
        <p:nvPicPr>
          <p:cNvPr id="186" name="Google Shape;186;p27"/>
          <p:cNvPicPr preferRelativeResize="0"/>
          <p:nvPr/>
        </p:nvPicPr>
        <p:blipFill>
          <a:blip r:embed="rId3">
            <a:alphaModFix/>
          </a:blip>
          <a:stretch>
            <a:fillRect/>
          </a:stretch>
        </p:blipFill>
        <p:spPr>
          <a:xfrm>
            <a:off x="125375" y="152400"/>
            <a:ext cx="6768449" cy="6607324"/>
          </a:xfrm>
          <a:prstGeom prst="rect">
            <a:avLst/>
          </a:prstGeom>
          <a:noFill/>
          <a:ln>
            <a:noFill/>
          </a:ln>
        </p:spPr>
      </p:pic>
      <p:pic>
        <p:nvPicPr>
          <p:cNvPr id="187" name="Google Shape;187;p27"/>
          <p:cNvPicPr preferRelativeResize="0"/>
          <p:nvPr/>
        </p:nvPicPr>
        <p:blipFill>
          <a:blip r:embed="rId4">
            <a:alphaModFix/>
          </a:blip>
          <a:stretch>
            <a:fillRect/>
          </a:stretch>
        </p:blipFill>
        <p:spPr>
          <a:xfrm>
            <a:off x="7019150" y="152400"/>
            <a:ext cx="5020452" cy="6607324"/>
          </a:xfrm>
          <a:prstGeom prst="rect">
            <a:avLst/>
          </a:prstGeom>
          <a:noFill/>
          <a:ln>
            <a:noFill/>
          </a:ln>
        </p:spPr>
      </p:pic>
    </p:spTree>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28"/>
          <p:cNvSpPr txBox="1"/>
          <p:nvPr/>
        </p:nvSpPr>
        <p:spPr>
          <a:xfrm>
            <a:off x="2166625" y="250675"/>
            <a:ext cx="8684400" cy="1128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5000">
                <a:latin typeface="Calibri"/>
                <a:ea typeface="Calibri"/>
                <a:cs typeface="Calibri"/>
                <a:sym typeface="Calibri"/>
              </a:rPr>
              <a:t>Diagnostics Used In Title</a:t>
            </a:r>
            <a:endParaRPr sz="5000">
              <a:latin typeface="Calibri"/>
              <a:ea typeface="Calibri"/>
              <a:cs typeface="Calibri"/>
              <a:sym typeface="Calibri"/>
            </a:endParaRPr>
          </a:p>
        </p:txBody>
      </p:sp>
      <p:sp>
        <p:nvSpPr>
          <p:cNvPr id="193" name="Google Shape;193;p28"/>
          <p:cNvSpPr txBox="1"/>
          <p:nvPr/>
        </p:nvSpPr>
        <p:spPr>
          <a:xfrm>
            <a:off x="949025" y="1575725"/>
            <a:ext cx="10027200" cy="3867600"/>
          </a:xfrm>
          <a:prstGeom prst="rect">
            <a:avLst/>
          </a:prstGeom>
          <a:noFill/>
          <a:ln>
            <a:noFill/>
          </a:ln>
        </p:spPr>
        <p:txBody>
          <a:bodyPr spcFirstLastPara="1" wrap="square" lIns="91425" tIns="91425" rIns="91425" bIns="91425" anchor="t" anchorCtr="0">
            <a:noAutofit/>
          </a:bodyPr>
          <a:lstStyle/>
          <a:p>
            <a:pPr marL="457200" lvl="0" indent="-457200" algn="l" rtl="0">
              <a:spcBef>
                <a:spcPts val="0"/>
              </a:spcBef>
              <a:spcAft>
                <a:spcPts val="0"/>
              </a:spcAft>
              <a:buSzPts val="3600"/>
              <a:buFont typeface="Calibri"/>
              <a:buChar char="●"/>
            </a:pPr>
            <a:r>
              <a:rPr lang="en-US" sz="3600">
                <a:latin typeface="Calibri"/>
                <a:ea typeface="Calibri"/>
                <a:cs typeface="Calibri"/>
                <a:sym typeface="Calibri"/>
              </a:rPr>
              <a:t>Writing Sample</a:t>
            </a:r>
            <a:endParaRPr sz="3600">
              <a:latin typeface="Calibri"/>
              <a:ea typeface="Calibri"/>
              <a:cs typeface="Calibri"/>
              <a:sym typeface="Calibri"/>
            </a:endParaRPr>
          </a:p>
          <a:p>
            <a:pPr marL="457200" lvl="0" indent="-457200" algn="l" rtl="0">
              <a:spcBef>
                <a:spcPts val="0"/>
              </a:spcBef>
              <a:spcAft>
                <a:spcPts val="0"/>
              </a:spcAft>
              <a:buSzPts val="3600"/>
              <a:buFont typeface="Calibri"/>
              <a:buChar char="●"/>
            </a:pPr>
            <a:r>
              <a:rPr lang="en-US" sz="3600">
                <a:latin typeface="Calibri"/>
                <a:ea typeface="Calibri"/>
                <a:cs typeface="Calibri"/>
                <a:sym typeface="Calibri"/>
              </a:rPr>
              <a:t>Sight Words</a:t>
            </a:r>
            <a:endParaRPr sz="3600">
              <a:latin typeface="Calibri"/>
              <a:ea typeface="Calibri"/>
              <a:cs typeface="Calibri"/>
              <a:sym typeface="Calibri"/>
            </a:endParaRPr>
          </a:p>
          <a:p>
            <a:pPr marL="457200" lvl="0" indent="-457200" algn="l" rtl="0">
              <a:spcBef>
                <a:spcPts val="0"/>
              </a:spcBef>
              <a:spcAft>
                <a:spcPts val="0"/>
              </a:spcAft>
              <a:buSzPts val="3600"/>
              <a:buFont typeface="Calibri"/>
              <a:buChar char="●"/>
            </a:pPr>
            <a:r>
              <a:rPr lang="en-US" sz="3600">
                <a:latin typeface="Calibri"/>
                <a:ea typeface="Calibri"/>
                <a:cs typeface="Calibri"/>
                <a:sym typeface="Calibri"/>
              </a:rPr>
              <a:t>ABC Principle</a:t>
            </a:r>
            <a:endParaRPr sz="3600">
              <a:latin typeface="Calibri"/>
              <a:ea typeface="Calibri"/>
              <a:cs typeface="Calibri"/>
              <a:sym typeface="Calibri"/>
            </a:endParaRPr>
          </a:p>
          <a:p>
            <a:pPr marL="457200" lvl="0" indent="-457200" algn="l" rtl="0">
              <a:spcBef>
                <a:spcPts val="0"/>
              </a:spcBef>
              <a:spcAft>
                <a:spcPts val="0"/>
              </a:spcAft>
              <a:buSzPts val="3600"/>
              <a:buFont typeface="Calibri"/>
              <a:buChar char="●"/>
            </a:pPr>
            <a:r>
              <a:rPr lang="en-US" sz="3600">
                <a:latin typeface="Calibri"/>
                <a:ea typeface="Calibri"/>
                <a:cs typeface="Calibri"/>
                <a:sym typeface="Calibri"/>
              </a:rPr>
              <a:t>Phonics Assessment (Includes nonsense words)</a:t>
            </a:r>
            <a:endParaRPr sz="3600">
              <a:latin typeface="Calibri"/>
              <a:ea typeface="Calibri"/>
              <a:cs typeface="Calibri"/>
              <a:sym typeface="Calibri"/>
            </a:endParaRPr>
          </a:p>
          <a:p>
            <a:pPr marL="457200" lvl="0" indent="-457200" algn="l" rtl="0">
              <a:spcBef>
                <a:spcPts val="0"/>
              </a:spcBef>
              <a:spcAft>
                <a:spcPts val="0"/>
              </a:spcAft>
              <a:buSzPts val="3600"/>
              <a:buFont typeface="Calibri"/>
              <a:buChar char="●"/>
            </a:pPr>
            <a:r>
              <a:rPr lang="en-US" sz="3600">
                <a:latin typeface="Calibri"/>
                <a:ea typeface="Calibri"/>
                <a:cs typeface="Calibri"/>
                <a:sym typeface="Calibri"/>
              </a:rPr>
              <a:t>Prefixes/Suffixes Identification and Meaning</a:t>
            </a:r>
            <a:endParaRPr sz="3600">
              <a:latin typeface="Calibri"/>
              <a:ea typeface="Calibri"/>
              <a:cs typeface="Calibri"/>
              <a:sym typeface="Calibri"/>
            </a:endParaRPr>
          </a:p>
          <a:p>
            <a:pPr marL="457200" lvl="0" indent="-457200" algn="l" rtl="0">
              <a:spcBef>
                <a:spcPts val="0"/>
              </a:spcBef>
              <a:spcAft>
                <a:spcPts val="0"/>
              </a:spcAft>
              <a:buSzPts val="3600"/>
              <a:buFont typeface="Calibri"/>
              <a:buChar char="●"/>
            </a:pPr>
            <a:r>
              <a:rPr lang="en-US" sz="3600">
                <a:latin typeface="Calibri"/>
                <a:ea typeface="Calibri"/>
                <a:cs typeface="Calibri"/>
                <a:sym typeface="Calibri"/>
              </a:rPr>
              <a:t>Phonemic Awareness &amp; Phonological Assessment </a:t>
            </a:r>
            <a:endParaRPr sz="3600">
              <a:latin typeface="Calibri"/>
              <a:ea typeface="Calibri"/>
              <a:cs typeface="Calibri"/>
              <a:sym typeface="Calibri"/>
            </a:endParaRPr>
          </a:p>
        </p:txBody>
      </p:sp>
    </p:spTree>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29"/>
          <p:cNvSpPr txBox="1"/>
          <p:nvPr/>
        </p:nvSpPr>
        <p:spPr>
          <a:xfrm>
            <a:off x="393925" y="304400"/>
            <a:ext cx="11065800" cy="1575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5000">
                <a:latin typeface="Calibri"/>
                <a:ea typeface="Calibri"/>
                <a:cs typeface="Calibri"/>
                <a:sym typeface="Calibri"/>
              </a:rPr>
              <a:t>Balanced Literacy vs Structured Literacy</a:t>
            </a:r>
            <a:endParaRPr sz="5000">
              <a:latin typeface="Calibri"/>
              <a:ea typeface="Calibri"/>
              <a:cs typeface="Calibri"/>
              <a:sym typeface="Calibri"/>
            </a:endParaRPr>
          </a:p>
        </p:txBody>
      </p:sp>
      <p:sp>
        <p:nvSpPr>
          <p:cNvPr id="199" name="Google Shape;199;p29"/>
          <p:cNvSpPr txBox="1"/>
          <p:nvPr/>
        </p:nvSpPr>
        <p:spPr>
          <a:xfrm>
            <a:off x="1808500" y="1933850"/>
            <a:ext cx="9060600" cy="315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Calibri"/>
              <a:ea typeface="Calibri"/>
              <a:cs typeface="Calibri"/>
              <a:sym typeface="Calibri"/>
            </a:endParaRPr>
          </a:p>
        </p:txBody>
      </p:sp>
      <p:sp>
        <p:nvSpPr>
          <p:cNvPr id="200" name="Google Shape;200;p29"/>
          <p:cNvSpPr txBox="1"/>
          <p:nvPr/>
        </p:nvSpPr>
        <p:spPr>
          <a:xfrm>
            <a:off x="1101175" y="1800975"/>
            <a:ext cx="9651300" cy="3993000"/>
          </a:xfrm>
          <a:prstGeom prst="rect">
            <a:avLst/>
          </a:prstGeom>
          <a:noFill/>
          <a:ln>
            <a:noFill/>
          </a:ln>
        </p:spPr>
        <p:txBody>
          <a:bodyPr spcFirstLastPara="1" wrap="square" lIns="91425" tIns="91425" rIns="91425" bIns="91425" anchor="t" anchorCtr="0">
            <a:noAutofit/>
          </a:bodyPr>
          <a:lstStyle/>
          <a:p>
            <a:pPr marL="457200" lvl="0" indent="-533400" algn="l" rtl="0">
              <a:spcBef>
                <a:spcPts val="0"/>
              </a:spcBef>
              <a:spcAft>
                <a:spcPts val="0"/>
              </a:spcAft>
              <a:buSzPts val="4800"/>
              <a:buFont typeface="Calibri"/>
              <a:buChar char="●"/>
            </a:pPr>
            <a:r>
              <a:rPr lang="en-US" sz="4800" dirty="0">
                <a:latin typeface="Calibri"/>
                <a:ea typeface="Calibri"/>
                <a:cs typeface="Calibri"/>
                <a:sym typeface="Calibri"/>
              </a:rPr>
              <a:t>Base room teachers use balanced literacy </a:t>
            </a:r>
            <a:endParaRPr sz="4800" dirty="0">
              <a:latin typeface="Calibri"/>
              <a:ea typeface="Calibri"/>
              <a:cs typeface="Calibri"/>
              <a:sym typeface="Calibri"/>
            </a:endParaRPr>
          </a:p>
          <a:p>
            <a:pPr marL="457200" lvl="0" indent="-533400" algn="l" rtl="0">
              <a:spcBef>
                <a:spcPts val="0"/>
              </a:spcBef>
              <a:spcAft>
                <a:spcPts val="0"/>
              </a:spcAft>
              <a:buSzPts val="4800"/>
              <a:buFont typeface="Calibri"/>
              <a:buChar char="●"/>
            </a:pPr>
            <a:r>
              <a:rPr lang="en-US" sz="4800" dirty="0">
                <a:latin typeface="Calibri"/>
                <a:ea typeface="Calibri"/>
                <a:cs typeface="Calibri"/>
                <a:sym typeface="Calibri"/>
              </a:rPr>
              <a:t>Title teachers use more of </a:t>
            </a:r>
            <a:r>
              <a:rPr lang="en-US" sz="4800" dirty="0" smtClean="0">
                <a:latin typeface="Calibri"/>
                <a:ea typeface="Calibri"/>
                <a:cs typeface="Calibri"/>
                <a:sym typeface="Calibri"/>
              </a:rPr>
              <a:t>a structured </a:t>
            </a:r>
            <a:r>
              <a:rPr lang="en-US" sz="4800" dirty="0">
                <a:latin typeface="Calibri"/>
                <a:ea typeface="Calibri"/>
                <a:cs typeface="Calibri"/>
                <a:sym typeface="Calibri"/>
              </a:rPr>
              <a:t>literacy approach</a:t>
            </a:r>
            <a:endParaRPr sz="4800" dirty="0">
              <a:latin typeface="Calibri"/>
              <a:ea typeface="Calibri"/>
              <a:cs typeface="Calibri"/>
              <a:sym typeface="Calibri"/>
            </a:endParaRPr>
          </a:p>
        </p:txBody>
      </p:sp>
    </p:spTree>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30"/>
          <p:cNvSpPr txBox="1"/>
          <p:nvPr/>
        </p:nvSpPr>
        <p:spPr>
          <a:xfrm>
            <a:off x="947293" y="1207800"/>
            <a:ext cx="10563300" cy="5650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400" dirty="0">
                <a:latin typeface="Calibri"/>
                <a:ea typeface="Calibri"/>
                <a:cs typeface="Calibri"/>
                <a:sym typeface="Calibri"/>
              </a:rPr>
              <a:t>Structured literacy is evidence based reading instruction that addresses phonology, sound symbol association, syllable instruction, morphology, syntax, and semantics.  Structured literacy is taught through systematic, cumulative, explicit, and diagnostic methods.</a:t>
            </a:r>
            <a:endParaRPr sz="2400" dirty="0">
              <a:latin typeface="Calibri"/>
              <a:ea typeface="Calibri"/>
              <a:cs typeface="Calibri"/>
              <a:sym typeface="Calibri"/>
            </a:endParaRPr>
          </a:p>
          <a:p>
            <a:pPr marL="0" lvl="0" indent="0" algn="l" rtl="0">
              <a:spcBef>
                <a:spcPts val="0"/>
              </a:spcBef>
              <a:spcAft>
                <a:spcPts val="0"/>
              </a:spcAft>
              <a:buNone/>
            </a:pPr>
            <a:endParaRPr sz="2400" dirty="0">
              <a:latin typeface="Calibri"/>
              <a:ea typeface="Calibri"/>
              <a:cs typeface="Calibri"/>
              <a:sym typeface="Calibri"/>
            </a:endParaRPr>
          </a:p>
          <a:p>
            <a:pPr marL="0" lvl="0" indent="0" algn="l" rtl="0">
              <a:spcBef>
                <a:spcPts val="0"/>
              </a:spcBef>
              <a:spcAft>
                <a:spcPts val="0"/>
              </a:spcAft>
              <a:buNone/>
            </a:pPr>
            <a:r>
              <a:rPr lang="en-US" sz="2400" dirty="0">
                <a:latin typeface="Calibri"/>
                <a:ea typeface="Calibri"/>
                <a:cs typeface="Calibri"/>
                <a:sym typeface="Calibri"/>
              </a:rPr>
              <a:t>Evidence based reading instruction, any research validated program that has successful evidence to demonstrate adequate gains in reading achievement where such evidence is objective data that any evaluator would identify and interpret similarly, valid data on the tasks children need to accomplish to be successful readers, reliable data that will remain essentially unchanged if collected on a different day or by a different person, systematic data that is collect according to a rigorous design of either observation or experimentation, and referred data that has been approved for publication by a panel of independent reviewers.</a:t>
            </a:r>
            <a:endParaRPr sz="2400" dirty="0">
              <a:latin typeface="Calibri"/>
              <a:ea typeface="Calibri"/>
              <a:cs typeface="Calibri"/>
              <a:sym typeface="Calibri"/>
            </a:endParaRPr>
          </a:p>
          <a:p>
            <a:pPr marL="0" lvl="0" indent="0" algn="l" rtl="0">
              <a:spcBef>
                <a:spcPts val="0"/>
              </a:spcBef>
              <a:spcAft>
                <a:spcPts val="0"/>
              </a:spcAft>
              <a:buNone/>
            </a:pPr>
            <a:endParaRPr sz="1800" dirty="0">
              <a:latin typeface="Calibri"/>
              <a:ea typeface="Calibri"/>
              <a:cs typeface="Calibri"/>
              <a:sym typeface="Calibri"/>
            </a:endParaRPr>
          </a:p>
        </p:txBody>
      </p:sp>
      <p:sp>
        <p:nvSpPr>
          <p:cNvPr id="2" name="TextBox 1"/>
          <p:cNvSpPr txBox="1"/>
          <p:nvPr/>
        </p:nvSpPr>
        <p:spPr>
          <a:xfrm>
            <a:off x="2382982" y="235527"/>
            <a:ext cx="8174182" cy="861774"/>
          </a:xfrm>
          <a:prstGeom prst="rect">
            <a:avLst/>
          </a:prstGeom>
          <a:noFill/>
        </p:spPr>
        <p:txBody>
          <a:bodyPr wrap="square" rtlCol="0">
            <a:spAutoFit/>
          </a:bodyPr>
          <a:lstStyle/>
          <a:p>
            <a:pPr algn="ctr"/>
            <a:r>
              <a:rPr lang="en-US" sz="5000" dirty="0" smtClean="0"/>
              <a:t>What is Structured Literacy?</a:t>
            </a:r>
            <a:endParaRPr lang="en-US" sz="5000" dirty="0"/>
          </a:p>
        </p:txBody>
      </p:sp>
    </p:spTree>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31"/>
          <p:cNvSpPr txBox="1"/>
          <p:nvPr/>
        </p:nvSpPr>
        <p:spPr>
          <a:xfrm>
            <a:off x="1826425" y="268600"/>
            <a:ext cx="7180200" cy="1325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5000">
                <a:latin typeface="Calibri"/>
                <a:ea typeface="Calibri"/>
                <a:cs typeface="Calibri"/>
                <a:sym typeface="Calibri"/>
              </a:rPr>
              <a:t>Skills We Teach </a:t>
            </a:r>
            <a:endParaRPr sz="5000">
              <a:latin typeface="Calibri"/>
              <a:ea typeface="Calibri"/>
              <a:cs typeface="Calibri"/>
              <a:sym typeface="Calibri"/>
            </a:endParaRPr>
          </a:p>
        </p:txBody>
      </p:sp>
      <p:sp>
        <p:nvSpPr>
          <p:cNvPr id="211" name="Google Shape;211;p31"/>
          <p:cNvSpPr txBox="1"/>
          <p:nvPr/>
        </p:nvSpPr>
        <p:spPr>
          <a:xfrm>
            <a:off x="1574725" y="1146000"/>
            <a:ext cx="9830400" cy="5514900"/>
          </a:xfrm>
          <a:prstGeom prst="rect">
            <a:avLst/>
          </a:prstGeom>
          <a:noFill/>
          <a:ln>
            <a:noFill/>
          </a:ln>
        </p:spPr>
        <p:txBody>
          <a:bodyPr spcFirstLastPara="1" wrap="square" lIns="91425" tIns="91425" rIns="91425" bIns="91425" anchor="t" anchorCtr="0">
            <a:noAutofit/>
          </a:bodyPr>
          <a:lstStyle/>
          <a:p>
            <a:pPr marL="457200" lvl="0" indent="-457200" algn="l" rtl="0">
              <a:spcBef>
                <a:spcPts val="0"/>
              </a:spcBef>
              <a:spcAft>
                <a:spcPts val="0"/>
              </a:spcAft>
              <a:buSzPts val="3600"/>
              <a:buFont typeface="Calibri"/>
              <a:buChar char="●"/>
            </a:pPr>
            <a:r>
              <a:rPr lang="en-US" sz="3600">
                <a:latin typeface="Calibri"/>
                <a:ea typeface="Calibri"/>
                <a:cs typeface="Calibri"/>
                <a:sym typeface="Calibri"/>
              </a:rPr>
              <a:t>Alphabet and quick retrieval </a:t>
            </a:r>
            <a:endParaRPr sz="3600">
              <a:latin typeface="Calibri"/>
              <a:ea typeface="Calibri"/>
              <a:cs typeface="Calibri"/>
              <a:sym typeface="Calibri"/>
            </a:endParaRPr>
          </a:p>
          <a:p>
            <a:pPr marL="457200" lvl="0" indent="-457200" algn="l" rtl="0">
              <a:spcBef>
                <a:spcPts val="0"/>
              </a:spcBef>
              <a:spcAft>
                <a:spcPts val="0"/>
              </a:spcAft>
              <a:buSzPts val="3600"/>
              <a:buFont typeface="Calibri"/>
              <a:buChar char="●"/>
            </a:pPr>
            <a:r>
              <a:rPr lang="en-US" sz="3600">
                <a:latin typeface="Calibri"/>
                <a:ea typeface="Calibri"/>
                <a:cs typeface="Calibri"/>
                <a:sym typeface="Calibri"/>
              </a:rPr>
              <a:t>Letter Sounds</a:t>
            </a:r>
            <a:endParaRPr sz="3600">
              <a:latin typeface="Calibri"/>
              <a:ea typeface="Calibri"/>
              <a:cs typeface="Calibri"/>
              <a:sym typeface="Calibri"/>
            </a:endParaRPr>
          </a:p>
          <a:p>
            <a:pPr marL="457200" lvl="0" indent="-457200" algn="l" rtl="0">
              <a:spcBef>
                <a:spcPts val="0"/>
              </a:spcBef>
              <a:spcAft>
                <a:spcPts val="0"/>
              </a:spcAft>
              <a:buSzPts val="3600"/>
              <a:buFont typeface="Calibri"/>
              <a:buChar char="●"/>
            </a:pPr>
            <a:r>
              <a:rPr lang="en-US" sz="3600">
                <a:latin typeface="Calibri"/>
                <a:ea typeface="Calibri"/>
                <a:cs typeface="Calibri"/>
                <a:sym typeface="Calibri"/>
              </a:rPr>
              <a:t>Phonemic awareness</a:t>
            </a:r>
            <a:endParaRPr sz="3600">
              <a:latin typeface="Calibri"/>
              <a:ea typeface="Calibri"/>
              <a:cs typeface="Calibri"/>
              <a:sym typeface="Calibri"/>
            </a:endParaRPr>
          </a:p>
          <a:p>
            <a:pPr marL="457200" lvl="0" indent="-457200" algn="l" rtl="0">
              <a:spcBef>
                <a:spcPts val="0"/>
              </a:spcBef>
              <a:spcAft>
                <a:spcPts val="0"/>
              </a:spcAft>
              <a:buSzPts val="3600"/>
              <a:buFont typeface="Calibri"/>
              <a:buChar char="●"/>
            </a:pPr>
            <a:r>
              <a:rPr lang="en-US" sz="3600">
                <a:latin typeface="Calibri"/>
                <a:ea typeface="Calibri"/>
                <a:cs typeface="Calibri"/>
                <a:sym typeface="Calibri"/>
              </a:rPr>
              <a:t>Phonological awareness</a:t>
            </a:r>
            <a:endParaRPr sz="3600">
              <a:latin typeface="Calibri"/>
              <a:ea typeface="Calibri"/>
              <a:cs typeface="Calibri"/>
              <a:sym typeface="Calibri"/>
            </a:endParaRPr>
          </a:p>
          <a:p>
            <a:pPr marL="457200" lvl="0" indent="-457200" algn="l" rtl="0">
              <a:spcBef>
                <a:spcPts val="0"/>
              </a:spcBef>
              <a:spcAft>
                <a:spcPts val="0"/>
              </a:spcAft>
              <a:buSzPts val="3600"/>
              <a:buFont typeface="Calibri"/>
              <a:buChar char="●"/>
            </a:pPr>
            <a:r>
              <a:rPr lang="en-US" sz="3600">
                <a:latin typeface="Calibri"/>
                <a:ea typeface="Calibri"/>
                <a:cs typeface="Calibri"/>
                <a:sym typeface="Calibri"/>
              </a:rPr>
              <a:t>Decoding</a:t>
            </a:r>
            <a:endParaRPr sz="3600">
              <a:latin typeface="Calibri"/>
              <a:ea typeface="Calibri"/>
              <a:cs typeface="Calibri"/>
              <a:sym typeface="Calibri"/>
            </a:endParaRPr>
          </a:p>
          <a:p>
            <a:pPr marL="457200" lvl="0" indent="-457200" algn="l" rtl="0">
              <a:spcBef>
                <a:spcPts val="0"/>
              </a:spcBef>
              <a:spcAft>
                <a:spcPts val="0"/>
              </a:spcAft>
              <a:buSzPts val="3600"/>
              <a:buFont typeface="Calibri"/>
              <a:buChar char="●"/>
            </a:pPr>
            <a:r>
              <a:rPr lang="en-US" sz="3600">
                <a:latin typeface="Calibri"/>
                <a:ea typeface="Calibri"/>
                <a:cs typeface="Calibri"/>
                <a:sym typeface="Calibri"/>
              </a:rPr>
              <a:t>Spelling</a:t>
            </a:r>
            <a:endParaRPr sz="3600">
              <a:latin typeface="Calibri"/>
              <a:ea typeface="Calibri"/>
              <a:cs typeface="Calibri"/>
              <a:sym typeface="Calibri"/>
            </a:endParaRPr>
          </a:p>
          <a:p>
            <a:pPr marL="457200" lvl="0" indent="-457200" algn="l" rtl="0">
              <a:spcBef>
                <a:spcPts val="0"/>
              </a:spcBef>
              <a:spcAft>
                <a:spcPts val="0"/>
              </a:spcAft>
              <a:buSzPts val="3600"/>
              <a:buFont typeface="Calibri"/>
              <a:buChar char="●"/>
            </a:pPr>
            <a:r>
              <a:rPr lang="en-US" sz="3600">
                <a:latin typeface="Calibri"/>
                <a:ea typeface="Calibri"/>
                <a:cs typeface="Calibri"/>
                <a:sym typeface="Calibri"/>
              </a:rPr>
              <a:t>Sight words</a:t>
            </a:r>
            <a:endParaRPr sz="3600">
              <a:latin typeface="Calibri"/>
              <a:ea typeface="Calibri"/>
              <a:cs typeface="Calibri"/>
              <a:sym typeface="Calibri"/>
            </a:endParaRPr>
          </a:p>
          <a:p>
            <a:pPr marL="457200" lvl="0" indent="-457200" algn="l" rtl="0">
              <a:spcBef>
                <a:spcPts val="0"/>
              </a:spcBef>
              <a:spcAft>
                <a:spcPts val="0"/>
              </a:spcAft>
              <a:buSzPts val="3600"/>
              <a:buFont typeface="Calibri"/>
              <a:buChar char="●"/>
            </a:pPr>
            <a:r>
              <a:rPr lang="en-US" sz="3600">
                <a:latin typeface="Calibri"/>
                <a:ea typeface="Calibri"/>
                <a:cs typeface="Calibri"/>
                <a:sym typeface="Calibri"/>
              </a:rPr>
              <a:t>Fluency</a:t>
            </a:r>
            <a:endParaRPr sz="3600">
              <a:latin typeface="Calibri"/>
              <a:ea typeface="Calibri"/>
              <a:cs typeface="Calibri"/>
              <a:sym typeface="Calibri"/>
            </a:endParaRPr>
          </a:p>
          <a:p>
            <a:pPr marL="457200" lvl="0" indent="-457200" algn="l" rtl="0">
              <a:spcBef>
                <a:spcPts val="0"/>
              </a:spcBef>
              <a:spcAft>
                <a:spcPts val="0"/>
              </a:spcAft>
              <a:buSzPts val="3600"/>
              <a:buFont typeface="Calibri"/>
              <a:buChar char="●"/>
            </a:pPr>
            <a:r>
              <a:rPr lang="en-US" sz="3600">
                <a:latin typeface="Calibri"/>
                <a:ea typeface="Calibri"/>
                <a:cs typeface="Calibri"/>
                <a:sym typeface="Calibri"/>
              </a:rPr>
              <a:t>Comprehension</a:t>
            </a:r>
            <a:endParaRPr sz="3600">
              <a:latin typeface="Calibri"/>
              <a:ea typeface="Calibri"/>
              <a:cs typeface="Calibri"/>
              <a:sym typeface="Calibri"/>
            </a:endParaRPr>
          </a:p>
          <a:p>
            <a:pPr marL="457200" lvl="0" indent="-457200" algn="l" rtl="0">
              <a:spcBef>
                <a:spcPts val="0"/>
              </a:spcBef>
              <a:spcAft>
                <a:spcPts val="0"/>
              </a:spcAft>
              <a:buSzPts val="3600"/>
              <a:buFont typeface="Calibri"/>
              <a:buChar char="●"/>
            </a:pPr>
            <a:r>
              <a:rPr lang="en-US" sz="3600">
                <a:latin typeface="Calibri"/>
                <a:ea typeface="Calibri"/>
                <a:cs typeface="Calibri"/>
                <a:sym typeface="Calibri"/>
              </a:rPr>
              <a:t>Prefixes/Suffixes</a:t>
            </a:r>
            <a:endParaRPr sz="3600">
              <a:latin typeface="Calibri"/>
              <a:ea typeface="Calibri"/>
              <a:cs typeface="Calibri"/>
              <a:sym typeface="Calibri"/>
            </a:endParaRPr>
          </a:p>
        </p:txBody>
      </p:sp>
    </p:spTree>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p:nvPr/>
        </p:nvSpPr>
        <p:spPr>
          <a:xfrm>
            <a:off x="4012854" y="424730"/>
            <a:ext cx="3565399" cy="861774"/>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5000" b="1" i="0" u="none" strike="noStrike" cap="none">
                <a:solidFill>
                  <a:srgbClr val="000000"/>
                </a:solidFill>
                <a:latin typeface="Arial"/>
                <a:ea typeface="Arial"/>
                <a:cs typeface="Arial"/>
                <a:sym typeface="Arial"/>
              </a:rPr>
              <a:t>Contact Us</a:t>
            </a:r>
            <a:endParaRPr sz="5000" b="1" i="0" u="none" strike="noStrike" cap="none">
              <a:solidFill>
                <a:srgbClr val="000000"/>
              </a:solidFill>
              <a:latin typeface="Arial"/>
              <a:ea typeface="Arial"/>
              <a:cs typeface="Arial"/>
              <a:sym typeface="Arial"/>
            </a:endParaRPr>
          </a:p>
        </p:txBody>
      </p:sp>
      <p:sp>
        <p:nvSpPr>
          <p:cNvPr id="92" name="Google Shape;92;p14"/>
          <p:cNvSpPr/>
          <p:nvPr/>
        </p:nvSpPr>
        <p:spPr>
          <a:xfrm>
            <a:off x="2747553" y="1518647"/>
            <a:ext cx="6096000" cy="4708981"/>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3000" b="0" i="0" u="none" strike="noStrike" cap="none">
                <a:solidFill>
                  <a:srgbClr val="000000"/>
                </a:solidFill>
                <a:latin typeface="Arial"/>
                <a:ea typeface="Arial"/>
                <a:cs typeface="Arial"/>
                <a:sym typeface="Arial"/>
              </a:rPr>
              <a:t>Cathy Nunley: </a:t>
            </a:r>
            <a:r>
              <a:rPr lang="en-US" sz="3000" b="0" i="0" u="sng" strike="noStrike" cap="none">
                <a:solidFill>
                  <a:schemeClr val="hlink"/>
                </a:solidFill>
                <a:latin typeface="Arial"/>
                <a:ea typeface="Arial"/>
                <a:cs typeface="Arial"/>
                <a:sym typeface="Arial"/>
                <a:hlinkClick r:id="rId3"/>
              </a:rPr>
              <a:t>cnunley@cassville.k12.mo.us</a:t>
            </a:r>
            <a:endParaRPr sz="3000" b="0" i="0" u="none" strike="noStrike" cap="none">
              <a:solidFill>
                <a:srgbClr val="000000"/>
              </a:solidFill>
              <a:latin typeface="Arial"/>
              <a:ea typeface="Arial"/>
              <a:cs typeface="Arial"/>
              <a:sym typeface="Arial"/>
            </a:endParaRPr>
          </a:p>
          <a:p>
            <a:pPr marL="0" marR="0" lvl="0" indent="0" algn="ctr" rtl="0">
              <a:spcBef>
                <a:spcPts val="0"/>
              </a:spcBef>
              <a:spcAft>
                <a:spcPts val="0"/>
              </a:spcAft>
              <a:buNone/>
            </a:pPr>
            <a:endParaRPr sz="3000" b="0" i="0" u="none" strike="noStrike" cap="none">
              <a:solidFill>
                <a:srgbClr val="000000"/>
              </a:solidFill>
              <a:latin typeface="Arial"/>
              <a:ea typeface="Arial"/>
              <a:cs typeface="Arial"/>
              <a:sym typeface="Arial"/>
            </a:endParaRPr>
          </a:p>
          <a:p>
            <a:pPr marL="0" marR="0" lvl="0" indent="0" algn="ctr" rtl="0">
              <a:spcBef>
                <a:spcPts val="0"/>
              </a:spcBef>
              <a:spcAft>
                <a:spcPts val="0"/>
              </a:spcAft>
              <a:buNone/>
            </a:pPr>
            <a:r>
              <a:rPr lang="en-US" sz="3000" b="0" i="0" u="none" strike="noStrike" cap="none">
                <a:solidFill>
                  <a:srgbClr val="000000"/>
                </a:solidFill>
                <a:latin typeface="Arial"/>
                <a:ea typeface="Arial"/>
                <a:cs typeface="Arial"/>
                <a:sym typeface="Arial"/>
              </a:rPr>
              <a:t>Jewel Farwell: </a:t>
            </a:r>
            <a:r>
              <a:rPr lang="en-US" sz="3000" b="0" i="0" u="sng" strike="noStrike" cap="none">
                <a:solidFill>
                  <a:srgbClr val="0563C1"/>
                </a:solidFill>
                <a:latin typeface="Arial"/>
                <a:ea typeface="Arial"/>
                <a:cs typeface="Arial"/>
                <a:sym typeface="Arial"/>
              </a:rPr>
              <a:t>jfarwell</a:t>
            </a:r>
            <a:r>
              <a:rPr lang="en-US" sz="3000" b="0" i="0" u="sng" strike="noStrike" cap="none">
                <a:solidFill>
                  <a:schemeClr val="hlink"/>
                </a:solidFill>
                <a:latin typeface="Arial"/>
                <a:ea typeface="Arial"/>
                <a:cs typeface="Arial"/>
                <a:sym typeface="Arial"/>
                <a:hlinkClick r:id="rId4"/>
              </a:rPr>
              <a:t>@cassville.k12.mo.us</a:t>
            </a:r>
            <a:endParaRPr sz="3000" b="0" i="0" u="none" strike="noStrike" cap="none">
              <a:solidFill>
                <a:srgbClr val="000000"/>
              </a:solidFill>
              <a:latin typeface="Arial"/>
              <a:ea typeface="Arial"/>
              <a:cs typeface="Arial"/>
              <a:sym typeface="Arial"/>
            </a:endParaRPr>
          </a:p>
          <a:p>
            <a:pPr marL="0" marR="0" lvl="0" indent="0" algn="ctr" rtl="0">
              <a:spcBef>
                <a:spcPts val="0"/>
              </a:spcBef>
              <a:spcAft>
                <a:spcPts val="0"/>
              </a:spcAft>
              <a:buNone/>
            </a:pPr>
            <a:endParaRPr sz="3000" b="0" i="0" u="none" strike="noStrike" cap="none">
              <a:solidFill>
                <a:srgbClr val="000000"/>
              </a:solidFill>
              <a:latin typeface="Arial"/>
              <a:ea typeface="Arial"/>
              <a:cs typeface="Arial"/>
              <a:sym typeface="Arial"/>
            </a:endParaRPr>
          </a:p>
          <a:p>
            <a:pPr marL="0" marR="0" lvl="0" indent="0" algn="ctr" rtl="0">
              <a:spcBef>
                <a:spcPts val="0"/>
              </a:spcBef>
              <a:spcAft>
                <a:spcPts val="0"/>
              </a:spcAft>
              <a:buNone/>
            </a:pPr>
            <a:r>
              <a:rPr lang="en-US" sz="3000" b="0" i="0" u="none" strike="noStrike" cap="none">
                <a:solidFill>
                  <a:srgbClr val="000000"/>
                </a:solidFill>
                <a:latin typeface="Arial"/>
                <a:ea typeface="Arial"/>
                <a:cs typeface="Arial"/>
                <a:sym typeface="Arial"/>
              </a:rPr>
              <a:t>Miranda Cupit: </a:t>
            </a:r>
            <a:r>
              <a:rPr lang="en-US" sz="3000" b="0" i="0" u="sng" strike="noStrike" cap="none">
                <a:solidFill>
                  <a:schemeClr val="hlink"/>
                </a:solidFill>
                <a:latin typeface="Arial"/>
                <a:ea typeface="Arial"/>
                <a:cs typeface="Arial"/>
                <a:sym typeface="Arial"/>
                <a:hlinkClick r:id="rId5"/>
              </a:rPr>
              <a:t>mcupit@cassville.k12.mo.us</a:t>
            </a:r>
            <a:endParaRPr sz="3000" b="0" i="0" u="none" strike="noStrike" cap="none">
              <a:solidFill>
                <a:srgbClr val="000000"/>
              </a:solidFill>
              <a:latin typeface="Arial"/>
              <a:ea typeface="Arial"/>
              <a:cs typeface="Arial"/>
              <a:sym typeface="Arial"/>
            </a:endParaRPr>
          </a:p>
          <a:p>
            <a:pPr marL="0" marR="0" lvl="0" indent="0" algn="ctr" rtl="0">
              <a:spcBef>
                <a:spcPts val="0"/>
              </a:spcBef>
              <a:spcAft>
                <a:spcPts val="0"/>
              </a:spcAft>
              <a:buNone/>
            </a:pPr>
            <a:endParaRPr sz="3000" b="0" i="0" u="none" strike="noStrike" cap="none">
              <a:solidFill>
                <a:srgbClr val="000000"/>
              </a:solidFill>
              <a:latin typeface="Arial"/>
              <a:ea typeface="Arial"/>
              <a:cs typeface="Arial"/>
              <a:sym typeface="Arial"/>
            </a:endParaRPr>
          </a:p>
          <a:p>
            <a:pPr marL="0" marR="0" lvl="0" indent="0" algn="ctr" rtl="0">
              <a:spcBef>
                <a:spcPts val="0"/>
              </a:spcBef>
              <a:spcAft>
                <a:spcPts val="0"/>
              </a:spcAft>
              <a:buNone/>
            </a:pPr>
            <a:r>
              <a:rPr lang="en-US" sz="3000" b="0" i="0" u="none" strike="noStrike" cap="none">
                <a:solidFill>
                  <a:srgbClr val="000000"/>
                </a:solidFill>
                <a:latin typeface="Arial"/>
                <a:ea typeface="Arial"/>
                <a:cs typeface="Arial"/>
                <a:sym typeface="Arial"/>
              </a:rPr>
              <a:t>Phone: (417) 847-4010</a:t>
            </a:r>
            <a:endParaRPr sz="3000" b="0" i="0" u="none" strike="noStrike" cap="none">
              <a:solidFill>
                <a:srgbClr val="000000"/>
              </a:solidFill>
              <a:latin typeface="Arial"/>
              <a:ea typeface="Arial"/>
              <a:cs typeface="Arial"/>
              <a:sym typeface="Arial"/>
            </a:endParaRPr>
          </a:p>
        </p:txBody>
      </p:sp>
    </p:spTree>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32"/>
          <p:cNvSpPr txBox="1"/>
          <p:nvPr/>
        </p:nvSpPr>
        <p:spPr>
          <a:xfrm>
            <a:off x="913200" y="214875"/>
            <a:ext cx="9024600" cy="1164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4800">
                <a:latin typeface="Calibri"/>
                <a:ea typeface="Calibri"/>
                <a:cs typeface="Calibri"/>
                <a:sym typeface="Calibri"/>
              </a:rPr>
              <a:t>Strategies Used In Our Classrooms</a:t>
            </a:r>
            <a:endParaRPr sz="4800">
              <a:latin typeface="Calibri"/>
              <a:ea typeface="Calibri"/>
              <a:cs typeface="Calibri"/>
              <a:sym typeface="Calibri"/>
            </a:endParaRPr>
          </a:p>
        </p:txBody>
      </p:sp>
      <p:sp>
        <p:nvSpPr>
          <p:cNvPr id="217" name="Google Shape;217;p32"/>
          <p:cNvSpPr txBox="1"/>
          <p:nvPr/>
        </p:nvSpPr>
        <p:spPr>
          <a:xfrm>
            <a:off x="805775" y="1253425"/>
            <a:ext cx="9687000" cy="5407500"/>
          </a:xfrm>
          <a:prstGeom prst="rect">
            <a:avLst/>
          </a:prstGeom>
          <a:noFill/>
          <a:ln>
            <a:noFill/>
          </a:ln>
        </p:spPr>
        <p:txBody>
          <a:bodyPr spcFirstLastPara="1" wrap="square" lIns="91425" tIns="91425" rIns="91425" bIns="91425" anchor="t" anchorCtr="0">
            <a:noAutofit/>
          </a:bodyPr>
          <a:lstStyle/>
          <a:p>
            <a:pPr marL="457200" lvl="0" indent="-533400" algn="l" rtl="0">
              <a:spcBef>
                <a:spcPts val="0"/>
              </a:spcBef>
              <a:spcAft>
                <a:spcPts val="0"/>
              </a:spcAft>
              <a:buSzPts val="4800"/>
              <a:buFont typeface="Calibri"/>
              <a:buChar char="●"/>
            </a:pPr>
            <a:r>
              <a:rPr lang="en-US" sz="4800">
                <a:latin typeface="Calibri"/>
                <a:ea typeface="Calibri"/>
                <a:cs typeface="Calibri"/>
                <a:sym typeface="Calibri"/>
              </a:rPr>
              <a:t>Repetition of letters and sounds</a:t>
            </a:r>
            <a:endParaRPr sz="4800">
              <a:latin typeface="Calibri"/>
              <a:ea typeface="Calibri"/>
              <a:cs typeface="Calibri"/>
              <a:sym typeface="Calibri"/>
            </a:endParaRPr>
          </a:p>
          <a:p>
            <a:pPr marL="457200" lvl="0" indent="-533400" algn="l" rtl="0">
              <a:spcBef>
                <a:spcPts val="0"/>
              </a:spcBef>
              <a:spcAft>
                <a:spcPts val="0"/>
              </a:spcAft>
              <a:buSzPts val="4800"/>
              <a:buFont typeface="Calibri"/>
              <a:buChar char="●"/>
            </a:pPr>
            <a:r>
              <a:rPr lang="en-US" sz="4800">
                <a:latin typeface="Calibri"/>
                <a:ea typeface="Calibri"/>
                <a:cs typeface="Calibri"/>
                <a:sym typeface="Calibri"/>
              </a:rPr>
              <a:t>Syllabication Folders</a:t>
            </a:r>
            <a:endParaRPr sz="4800">
              <a:latin typeface="Calibri"/>
              <a:ea typeface="Calibri"/>
              <a:cs typeface="Calibri"/>
              <a:sym typeface="Calibri"/>
            </a:endParaRPr>
          </a:p>
          <a:p>
            <a:pPr marL="457200" lvl="0" indent="-533400" algn="l" rtl="0">
              <a:spcBef>
                <a:spcPts val="0"/>
              </a:spcBef>
              <a:spcAft>
                <a:spcPts val="0"/>
              </a:spcAft>
              <a:buSzPts val="4800"/>
              <a:buFont typeface="Calibri"/>
              <a:buChar char="●"/>
            </a:pPr>
            <a:r>
              <a:rPr lang="en-US" sz="4800">
                <a:latin typeface="Calibri"/>
                <a:ea typeface="Calibri"/>
                <a:cs typeface="Calibri"/>
                <a:sym typeface="Calibri"/>
              </a:rPr>
              <a:t>Creating Sentences &amp; Sequencing  </a:t>
            </a:r>
            <a:endParaRPr sz="4800">
              <a:latin typeface="Calibri"/>
              <a:ea typeface="Calibri"/>
              <a:cs typeface="Calibri"/>
              <a:sym typeface="Calibri"/>
            </a:endParaRPr>
          </a:p>
          <a:p>
            <a:pPr marL="457200" lvl="0" indent="-533400" algn="l" rtl="0">
              <a:spcBef>
                <a:spcPts val="0"/>
              </a:spcBef>
              <a:spcAft>
                <a:spcPts val="0"/>
              </a:spcAft>
              <a:buSzPts val="4800"/>
              <a:buFont typeface="Calibri"/>
              <a:buChar char="●"/>
            </a:pPr>
            <a:r>
              <a:rPr lang="en-US" sz="4800">
                <a:latin typeface="Calibri"/>
                <a:ea typeface="Calibri"/>
                <a:cs typeface="Calibri"/>
                <a:sym typeface="Calibri"/>
              </a:rPr>
              <a:t>Multisensory Activities </a:t>
            </a:r>
            <a:endParaRPr sz="4800">
              <a:latin typeface="Calibri"/>
              <a:ea typeface="Calibri"/>
              <a:cs typeface="Calibri"/>
              <a:sym typeface="Calibri"/>
            </a:endParaRPr>
          </a:p>
          <a:p>
            <a:pPr marL="457200" lvl="0" indent="-533400" algn="l" rtl="0">
              <a:spcBef>
                <a:spcPts val="0"/>
              </a:spcBef>
              <a:spcAft>
                <a:spcPts val="0"/>
              </a:spcAft>
              <a:buSzPts val="4800"/>
              <a:buFont typeface="Calibri"/>
              <a:buChar char="●"/>
            </a:pPr>
            <a:r>
              <a:rPr lang="en-US" sz="4800">
                <a:latin typeface="Calibri"/>
                <a:ea typeface="Calibri"/>
                <a:cs typeface="Calibri"/>
                <a:sym typeface="Calibri"/>
              </a:rPr>
              <a:t>Lexical Matrix </a:t>
            </a:r>
            <a:endParaRPr sz="4800">
              <a:latin typeface="Calibri"/>
              <a:ea typeface="Calibri"/>
              <a:cs typeface="Calibri"/>
              <a:sym typeface="Calibri"/>
            </a:endParaRPr>
          </a:p>
          <a:p>
            <a:pPr marL="457200" lvl="0" indent="-533400" algn="l" rtl="0">
              <a:spcBef>
                <a:spcPts val="0"/>
              </a:spcBef>
              <a:spcAft>
                <a:spcPts val="0"/>
              </a:spcAft>
              <a:buSzPts val="4800"/>
              <a:buFont typeface="Calibri"/>
              <a:buChar char="●"/>
            </a:pPr>
            <a:r>
              <a:rPr lang="en-US" sz="4800">
                <a:latin typeface="Calibri"/>
                <a:ea typeface="Calibri"/>
                <a:cs typeface="Calibri"/>
                <a:sym typeface="Calibri"/>
              </a:rPr>
              <a:t>Partially completed graphic organizers</a:t>
            </a:r>
            <a:endParaRPr sz="4800">
              <a:latin typeface="Calibri"/>
              <a:ea typeface="Calibri"/>
              <a:cs typeface="Calibri"/>
              <a:sym typeface="Calibri"/>
            </a:endParaRPr>
          </a:p>
        </p:txBody>
      </p:sp>
    </p:spTree>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pic>
        <p:nvPicPr>
          <p:cNvPr id="222" name="Google Shape;222;p33"/>
          <p:cNvPicPr preferRelativeResize="0"/>
          <p:nvPr/>
        </p:nvPicPr>
        <p:blipFill>
          <a:blip r:embed="rId3">
            <a:alphaModFix/>
          </a:blip>
          <a:stretch>
            <a:fillRect/>
          </a:stretch>
        </p:blipFill>
        <p:spPr>
          <a:xfrm>
            <a:off x="3352800" y="4049437"/>
            <a:ext cx="3599118" cy="2773825"/>
          </a:xfrm>
          <a:prstGeom prst="rect">
            <a:avLst/>
          </a:prstGeom>
          <a:noFill/>
          <a:ln>
            <a:noFill/>
          </a:ln>
        </p:spPr>
      </p:pic>
      <p:pic>
        <p:nvPicPr>
          <p:cNvPr id="223" name="Google Shape;223;p33"/>
          <p:cNvPicPr preferRelativeResize="0"/>
          <p:nvPr/>
        </p:nvPicPr>
        <p:blipFill>
          <a:blip r:embed="rId4">
            <a:alphaModFix/>
          </a:blip>
          <a:stretch>
            <a:fillRect/>
          </a:stretch>
        </p:blipFill>
        <p:spPr>
          <a:xfrm>
            <a:off x="7160750" y="595745"/>
            <a:ext cx="4410075" cy="4840605"/>
          </a:xfrm>
          <a:prstGeom prst="rect">
            <a:avLst/>
          </a:prstGeom>
          <a:noFill/>
          <a:ln>
            <a:noFill/>
          </a:ln>
        </p:spPr>
      </p:pic>
      <p:pic>
        <p:nvPicPr>
          <p:cNvPr id="224" name="Google Shape;224;p33"/>
          <p:cNvPicPr preferRelativeResize="0"/>
          <p:nvPr/>
        </p:nvPicPr>
        <p:blipFill>
          <a:blip r:embed="rId5">
            <a:alphaModFix/>
          </a:blip>
          <a:stretch>
            <a:fillRect/>
          </a:stretch>
        </p:blipFill>
        <p:spPr>
          <a:xfrm>
            <a:off x="360218" y="102316"/>
            <a:ext cx="4890655" cy="3804665"/>
          </a:xfrm>
          <a:prstGeom prst="rect">
            <a:avLst/>
          </a:prstGeom>
          <a:noFill/>
          <a:ln>
            <a:noFill/>
          </a:ln>
        </p:spPr>
      </p:pic>
    </p:spTree>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580735" y="2605808"/>
            <a:ext cx="4117109" cy="3643747"/>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7133937" y="1899229"/>
            <a:ext cx="4435761" cy="3851563"/>
          </a:xfrm>
          <a:prstGeom prst="rect">
            <a:avLst/>
          </a:prstGeom>
        </p:spPr>
      </p:pic>
      <p:sp>
        <p:nvSpPr>
          <p:cNvPr id="4" name="TextBox 3"/>
          <p:cNvSpPr txBox="1"/>
          <p:nvPr/>
        </p:nvSpPr>
        <p:spPr>
          <a:xfrm>
            <a:off x="1953492" y="1022355"/>
            <a:ext cx="5735781" cy="584775"/>
          </a:xfrm>
          <a:prstGeom prst="rect">
            <a:avLst/>
          </a:prstGeom>
          <a:noFill/>
        </p:spPr>
        <p:txBody>
          <a:bodyPr wrap="square" rtlCol="0">
            <a:spAutoFit/>
          </a:bodyPr>
          <a:lstStyle/>
          <a:p>
            <a:r>
              <a:rPr lang="en-US" sz="3200" dirty="0" smtClean="0"/>
              <a:t>Writing sight words in rice</a:t>
            </a:r>
            <a:endParaRPr lang="en-US" sz="3200" dirty="0"/>
          </a:p>
        </p:txBody>
      </p:sp>
    </p:spTree>
    <p:extLst>
      <p:ext uri="{BB962C8B-B14F-4D97-AF65-F5344CB8AC3E}">
        <p14:creationId xmlns:p14="http://schemas.microsoft.com/office/powerpoint/2010/main" val="39110496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34"/>
          <p:cNvSpPr txBox="1"/>
          <p:nvPr/>
        </p:nvSpPr>
        <p:spPr>
          <a:xfrm>
            <a:off x="896977" y="2044060"/>
            <a:ext cx="7760400" cy="4309200"/>
          </a:xfrm>
          <a:prstGeom prst="rect">
            <a:avLst/>
          </a:prstGeom>
          <a:noFill/>
          <a:ln>
            <a:noFill/>
          </a:ln>
        </p:spPr>
        <p:txBody>
          <a:bodyPr spcFirstLastPara="1" wrap="square" lIns="91425" tIns="91425" rIns="91425" bIns="91425" anchor="t" anchorCtr="0">
            <a:noAutofit/>
          </a:bodyPr>
          <a:lstStyle/>
          <a:p>
            <a:pPr marL="457200" lvl="0" indent="-457200" algn="l" rtl="0">
              <a:spcBef>
                <a:spcPts val="0"/>
              </a:spcBef>
              <a:spcAft>
                <a:spcPts val="0"/>
              </a:spcAft>
              <a:buFont typeface="Arial" panose="020B0604020202020204" pitchFamily="34" charset="0"/>
              <a:buChar char="•"/>
            </a:pPr>
            <a:r>
              <a:rPr lang="en-US" sz="2600" dirty="0" smtClean="0">
                <a:latin typeface="Calibri"/>
                <a:ea typeface="Calibri"/>
                <a:cs typeface="Calibri"/>
                <a:sym typeface="Calibri"/>
              </a:rPr>
              <a:t>What </a:t>
            </a:r>
            <a:r>
              <a:rPr lang="en-US" sz="2600" dirty="0">
                <a:latin typeface="Calibri"/>
                <a:ea typeface="Calibri"/>
                <a:cs typeface="Calibri"/>
                <a:sym typeface="Calibri"/>
              </a:rPr>
              <a:t>does your </a:t>
            </a:r>
            <a:r>
              <a:rPr lang="en-US" sz="2600" dirty="0" smtClean="0">
                <a:latin typeface="Calibri"/>
                <a:ea typeface="Calibri"/>
                <a:cs typeface="Calibri"/>
                <a:sym typeface="Calibri"/>
              </a:rPr>
              <a:t>district </a:t>
            </a:r>
            <a:r>
              <a:rPr lang="en-US" sz="2600" dirty="0">
                <a:latin typeface="Calibri"/>
                <a:ea typeface="Calibri"/>
                <a:cs typeface="Calibri"/>
                <a:sym typeface="Calibri"/>
              </a:rPr>
              <a:t>use to screen for dyslexia</a:t>
            </a:r>
            <a:r>
              <a:rPr lang="en-US" sz="2600" dirty="0" smtClean="0">
                <a:latin typeface="Calibri"/>
                <a:ea typeface="Calibri"/>
                <a:cs typeface="Calibri"/>
                <a:sym typeface="Calibri"/>
              </a:rPr>
              <a:t>?</a:t>
            </a:r>
            <a:endParaRPr sz="2600" dirty="0">
              <a:latin typeface="Calibri"/>
              <a:ea typeface="Calibri"/>
              <a:cs typeface="Calibri"/>
              <a:sym typeface="Calibri"/>
            </a:endParaRPr>
          </a:p>
          <a:p>
            <a:pPr marL="457200" lvl="0" indent="-457200" algn="l" rtl="0">
              <a:spcBef>
                <a:spcPts val="0"/>
              </a:spcBef>
              <a:spcAft>
                <a:spcPts val="0"/>
              </a:spcAft>
              <a:buFont typeface="Arial" panose="020B0604020202020204" pitchFamily="34" charset="0"/>
              <a:buChar char="•"/>
            </a:pPr>
            <a:r>
              <a:rPr lang="en-US" sz="2600" dirty="0">
                <a:latin typeface="Calibri"/>
                <a:ea typeface="Calibri"/>
                <a:cs typeface="Calibri"/>
                <a:sym typeface="Calibri"/>
              </a:rPr>
              <a:t>How did you communicate the results with your parents</a:t>
            </a:r>
            <a:r>
              <a:rPr lang="en-US" sz="2600" dirty="0" smtClean="0">
                <a:latin typeface="Calibri"/>
                <a:ea typeface="Calibri"/>
                <a:cs typeface="Calibri"/>
                <a:sym typeface="Calibri"/>
              </a:rPr>
              <a:t>?</a:t>
            </a:r>
            <a:endParaRPr sz="2600" dirty="0">
              <a:latin typeface="Calibri"/>
              <a:ea typeface="Calibri"/>
              <a:cs typeface="Calibri"/>
              <a:sym typeface="Calibri"/>
            </a:endParaRPr>
          </a:p>
          <a:p>
            <a:pPr marL="457200" lvl="0" indent="-457200" algn="l" rtl="0">
              <a:spcBef>
                <a:spcPts val="0"/>
              </a:spcBef>
              <a:spcAft>
                <a:spcPts val="0"/>
              </a:spcAft>
              <a:buFont typeface="Arial" panose="020B0604020202020204" pitchFamily="34" charset="0"/>
              <a:buChar char="•"/>
            </a:pPr>
            <a:r>
              <a:rPr lang="en-US" sz="2600" dirty="0">
                <a:latin typeface="Calibri"/>
                <a:ea typeface="Calibri"/>
                <a:cs typeface="Calibri"/>
                <a:sym typeface="Calibri"/>
              </a:rPr>
              <a:t>What great resources have you found</a:t>
            </a:r>
            <a:r>
              <a:rPr lang="en-US" sz="2600" dirty="0" smtClean="0">
                <a:latin typeface="Calibri"/>
                <a:ea typeface="Calibri"/>
                <a:cs typeface="Calibri"/>
                <a:sym typeface="Calibri"/>
              </a:rPr>
              <a:t>?</a:t>
            </a:r>
          </a:p>
          <a:p>
            <a:pPr marL="457200" lvl="0" indent="-457200" algn="l" rtl="0">
              <a:spcBef>
                <a:spcPts val="0"/>
              </a:spcBef>
              <a:spcAft>
                <a:spcPts val="0"/>
              </a:spcAft>
              <a:buFont typeface="Arial" panose="020B0604020202020204" pitchFamily="34" charset="0"/>
              <a:buChar char="•"/>
            </a:pPr>
            <a:r>
              <a:rPr lang="en-US" sz="2600" dirty="0" smtClean="0">
                <a:latin typeface="Calibri"/>
                <a:ea typeface="Calibri"/>
                <a:cs typeface="Calibri"/>
                <a:sym typeface="Calibri"/>
              </a:rPr>
              <a:t>What strategies have you found to be successful in your classroom or district?</a:t>
            </a:r>
          </a:p>
          <a:p>
            <a:pPr marL="457200" lvl="0" indent="-457200" algn="l" rtl="0">
              <a:spcBef>
                <a:spcPts val="0"/>
              </a:spcBef>
              <a:spcAft>
                <a:spcPts val="0"/>
              </a:spcAft>
              <a:buFont typeface="Arial" panose="020B0604020202020204" pitchFamily="34" charset="0"/>
              <a:buChar char="•"/>
            </a:pPr>
            <a:r>
              <a:rPr lang="en-US" sz="2600" dirty="0" smtClean="0">
                <a:latin typeface="Calibri"/>
                <a:ea typeface="Calibri"/>
                <a:cs typeface="Calibri"/>
                <a:sym typeface="Calibri"/>
              </a:rPr>
              <a:t>Do you have a phonics curriculum?</a:t>
            </a:r>
            <a:endParaRPr sz="2600" dirty="0">
              <a:latin typeface="Calibri"/>
              <a:ea typeface="Calibri"/>
              <a:cs typeface="Calibri"/>
              <a:sym typeface="Calibri"/>
            </a:endParaRPr>
          </a:p>
        </p:txBody>
      </p:sp>
      <p:sp>
        <p:nvSpPr>
          <p:cNvPr id="2" name="TextBox 1"/>
          <p:cNvSpPr txBox="1"/>
          <p:nvPr/>
        </p:nvSpPr>
        <p:spPr>
          <a:xfrm>
            <a:off x="3297382" y="332509"/>
            <a:ext cx="4752109" cy="861774"/>
          </a:xfrm>
          <a:prstGeom prst="rect">
            <a:avLst/>
          </a:prstGeom>
          <a:noFill/>
        </p:spPr>
        <p:txBody>
          <a:bodyPr wrap="square" rtlCol="0">
            <a:spAutoFit/>
          </a:bodyPr>
          <a:lstStyle/>
          <a:p>
            <a:pPr algn="ctr"/>
            <a:r>
              <a:rPr lang="en-US" sz="5000" dirty="0" smtClean="0"/>
              <a:t>Time To Share</a:t>
            </a:r>
            <a:endParaRPr lang="en-US" sz="5000" dirty="0"/>
          </a:p>
        </p:txBody>
      </p:sp>
    </p:spTree>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35"/>
          <p:cNvSpPr txBox="1"/>
          <p:nvPr/>
        </p:nvSpPr>
        <p:spPr>
          <a:xfrm>
            <a:off x="110837" y="1011381"/>
            <a:ext cx="11804072" cy="6082146"/>
          </a:xfrm>
          <a:prstGeom prst="rect">
            <a:avLst/>
          </a:prstGeom>
          <a:noFill/>
          <a:ln>
            <a:noFill/>
          </a:ln>
        </p:spPr>
        <p:txBody>
          <a:bodyPr spcFirstLastPara="1" wrap="square" lIns="91425" tIns="91425" rIns="91425" bIns="91425" anchor="t" anchorCtr="0">
            <a:noAutofit/>
          </a:bodyPr>
          <a:lstStyle/>
          <a:p>
            <a:pPr marL="0" lvl="0" indent="0" algn="l" rtl="0">
              <a:lnSpc>
                <a:spcPct val="150000"/>
              </a:lnSpc>
              <a:spcBef>
                <a:spcPts val="1400"/>
              </a:spcBef>
              <a:spcAft>
                <a:spcPts val="0"/>
              </a:spcAft>
              <a:buClr>
                <a:schemeClr val="dk1"/>
              </a:buClr>
              <a:buSzPts val="1100"/>
              <a:buFont typeface="Arial"/>
              <a:buNone/>
            </a:pPr>
            <a:r>
              <a:rPr lang="en-US" sz="2000" u="sng" dirty="0">
                <a:solidFill>
                  <a:srgbClr val="444444"/>
                </a:solidFill>
              </a:rPr>
              <a:t>R</a:t>
            </a:r>
            <a:r>
              <a:rPr lang="en-US" sz="2000" u="sng" dirty="0" smtClean="0">
                <a:solidFill>
                  <a:srgbClr val="444444"/>
                </a:solidFill>
              </a:rPr>
              <a:t>esources</a:t>
            </a:r>
            <a:r>
              <a:rPr lang="en-US" sz="2000" u="sng" dirty="0">
                <a:solidFill>
                  <a:srgbClr val="444444"/>
                </a:solidFill>
              </a:rPr>
              <a:t>:</a:t>
            </a:r>
            <a:endParaRPr sz="2000" u="sng" dirty="0">
              <a:solidFill>
                <a:srgbClr val="444444"/>
              </a:solidFill>
            </a:endParaRPr>
          </a:p>
          <a:p>
            <a:pPr marL="647700" lvl="0" indent="-295275" algn="l" rtl="0">
              <a:lnSpc>
                <a:spcPct val="115000"/>
              </a:lnSpc>
              <a:spcBef>
                <a:spcPts val="200"/>
              </a:spcBef>
              <a:spcAft>
                <a:spcPts val="0"/>
              </a:spcAft>
              <a:buClr>
                <a:srgbClr val="444444"/>
              </a:buClr>
              <a:buSzPts val="1050"/>
              <a:buChar char="●"/>
            </a:pPr>
            <a:r>
              <a:rPr lang="en-US" sz="2000" dirty="0">
                <a:solidFill>
                  <a:srgbClr val="444444"/>
                </a:solidFill>
              </a:rPr>
              <a:t>Florida Center for Reading Research </a:t>
            </a:r>
            <a:r>
              <a:rPr lang="en-US" sz="2000" b="1" u="sng" dirty="0">
                <a:solidFill>
                  <a:srgbClr val="024771"/>
                </a:solidFill>
                <a:hlinkClick r:id="rId3"/>
              </a:rPr>
              <a:t>http://fcrr.org</a:t>
            </a:r>
            <a:endParaRPr sz="2000" b="1" u="sng" dirty="0">
              <a:solidFill>
                <a:srgbClr val="024771"/>
              </a:solidFill>
              <a:hlinkClick r:id="rId3"/>
            </a:endParaRPr>
          </a:p>
          <a:p>
            <a:pPr marL="647700" lvl="0" indent="-295275" algn="l" rtl="0">
              <a:lnSpc>
                <a:spcPct val="115000"/>
              </a:lnSpc>
              <a:spcBef>
                <a:spcPts val="0"/>
              </a:spcBef>
              <a:spcAft>
                <a:spcPts val="0"/>
              </a:spcAft>
              <a:buClr>
                <a:srgbClr val="444444"/>
              </a:buClr>
              <a:buSzPts val="1050"/>
              <a:buChar char="●"/>
            </a:pPr>
            <a:r>
              <a:rPr lang="en-US" sz="2000" dirty="0">
                <a:solidFill>
                  <a:srgbClr val="444444"/>
                </a:solidFill>
              </a:rPr>
              <a:t>National Center for Improving Literacy  </a:t>
            </a:r>
            <a:r>
              <a:rPr lang="en-US" sz="2000" b="1" u="sng" dirty="0">
                <a:solidFill>
                  <a:srgbClr val="024771"/>
                </a:solidFill>
                <a:hlinkClick r:id="rId4"/>
              </a:rPr>
              <a:t>http://improvingliteracy.org</a:t>
            </a:r>
            <a:endParaRPr sz="2000" b="1" u="sng" dirty="0">
              <a:solidFill>
                <a:srgbClr val="024771"/>
              </a:solidFill>
              <a:hlinkClick r:id="rId4"/>
            </a:endParaRPr>
          </a:p>
          <a:p>
            <a:pPr marL="647700" lvl="0" indent="-295275" algn="l" rtl="0">
              <a:lnSpc>
                <a:spcPct val="115000"/>
              </a:lnSpc>
              <a:spcBef>
                <a:spcPts val="0"/>
              </a:spcBef>
              <a:spcAft>
                <a:spcPts val="0"/>
              </a:spcAft>
              <a:buClr>
                <a:srgbClr val="444444"/>
              </a:buClr>
              <a:buSzPts val="1050"/>
              <a:buChar char="●"/>
            </a:pPr>
            <a:r>
              <a:rPr lang="en-US" sz="2000" dirty="0">
                <a:solidFill>
                  <a:srgbClr val="444444"/>
                </a:solidFill>
              </a:rPr>
              <a:t>Intervention Central  </a:t>
            </a:r>
            <a:r>
              <a:rPr lang="en-US" sz="2000" b="1" u="sng" dirty="0">
                <a:solidFill>
                  <a:srgbClr val="024771"/>
                </a:solidFill>
                <a:hlinkClick r:id="rId5"/>
              </a:rPr>
              <a:t>https://www.interventioncentral.org/</a:t>
            </a:r>
            <a:endParaRPr sz="2000" b="1" u="sng" dirty="0">
              <a:solidFill>
                <a:srgbClr val="024771"/>
              </a:solidFill>
              <a:hlinkClick r:id="rId5"/>
            </a:endParaRPr>
          </a:p>
          <a:p>
            <a:pPr marL="647700" lvl="0" indent="-295275" algn="l" rtl="0">
              <a:lnSpc>
                <a:spcPct val="115000"/>
              </a:lnSpc>
              <a:spcBef>
                <a:spcPts val="0"/>
              </a:spcBef>
              <a:spcAft>
                <a:spcPts val="0"/>
              </a:spcAft>
              <a:buClr>
                <a:srgbClr val="444444"/>
              </a:buClr>
              <a:buSzPts val="1050"/>
              <a:buChar char="●"/>
            </a:pPr>
            <a:r>
              <a:rPr lang="en-US" sz="2000" dirty="0" err="1">
                <a:solidFill>
                  <a:srgbClr val="444444"/>
                </a:solidFill>
              </a:rPr>
              <a:t>RtI</a:t>
            </a:r>
            <a:r>
              <a:rPr lang="en-US" sz="2000" dirty="0">
                <a:solidFill>
                  <a:srgbClr val="444444"/>
                </a:solidFill>
              </a:rPr>
              <a:t> Action Network </a:t>
            </a:r>
            <a:r>
              <a:rPr lang="en-US" sz="2000" b="1" u="sng" dirty="0">
                <a:solidFill>
                  <a:srgbClr val="024771"/>
                </a:solidFill>
                <a:hlinkClick r:id="rId6"/>
              </a:rPr>
              <a:t>http://www.rtinetwork.org/</a:t>
            </a:r>
            <a:endParaRPr sz="2000" b="1" u="sng" dirty="0">
              <a:solidFill>
                <a:srgbClr val="024771"/>
              </a:solidFill>
              <a:hlinkClick r:id="rId6"/>
            </a:endParaRPr>
          </a:p>
          <a:p>
            <a:pPr marL="647700" lvl="0" indent="-295275" algn="l" rtl="0">
              <a:lnSpc>
                <a:spcPct val="115000"/>
              </a:lnSpc>
              <a:spcBef>
                <a:spcPts val="0"/>
              </a:spcBef>
              <a:spcAft>
                <a:spcPts val="0"/>
              </a:spcAft>
              <a:buClr>
                <a:srgbClr val="444444"/>
              </a:buClr>
              <a:buSzPts val="1050"/>
              <a:buChar char="●"/>
            </a:pPr>
            <a:r>
              <a:rPr lang="en-US" sz="2000" dirty="0">
                <a:solidFill>
                  <a:srgbClr val="444444"/>
                </a:solidFill>
              </a:rPr>
              <a:t>National Center for Intensive Intervention </a:t>
            </a:r>
            <a:r>
              <a:rPr lang="en-US" sz="2000" b="1" u="sng" dirty="0">
                <a:solidFill>
                  <a:srgbClr val="024771"/>
                </a:solidFill>
                <a:hlinkClick r:id="rId7"/>
              </a:rPr>
              <a:t>http://intensiveintervention.org</a:t>
            </a:r>
            <a:endParaRPr sz="2000" b="1" u="sng" dirty="0">
              <a:solidFill>
                <a:srgbClr val="024771"/>
              </a:solidFill>
              <a:hlinkClick r:id="rId7"/>
            </a:endParaRPr>
          </a:p>
          <a:p>
            <a:pPr marL="0" lvl="0" indent="0" algn="l" rtl="0">
              <a:lnSpc>
                <a:spcPct val="150000"/>
              </a:lnSpc>
              <a:spcBef>
                <a:spcPts val="3000"/>
              </a:spcBef>
              <a:spcAft>
                <a:spcPts val="0"/>
              </a:spcAft>
              <a:buClr>
                <a:schemeClr val="dk1"/>
              </a:buClr>
              <a:buSzPts val="1100"/>
              <a:buFont typeface="Arial"/>
              <a:buNone/>
            </a:pPr>
            <a:r>
              <a:rPr lang="en-US" sz="2000" u="sng" dirty="0">
                <a:solidFill>
                  <a:srgbClr val="444444"/>
                </a:solidFill>
              </a:rPr>
              <a:t>Resources for families:</a:t>
            </a:r>
            <a:endParaRPr sz="2000" u="sng" dirty="0">
              <a:solidFill>
                <a:srgbClr val="444444"/>
              </a:solidFill>
            </a:endParaRPr>
          </a:p>
          <a:p>
            <a:pPr marL="647700" lvl="0" indent="-295275" algn="l" rtl="0">
              <a:lnSpc>
                <a:spcPct val="115000"/>
              </a:lnSpc>
              <a:spcBef>
                <a:spcPts val="200"/>
              </a:spcBef>
              <a:spcAft>
                <a:spcPts val="0"/>
              </a:spcAft>
              <a:buClr>
                <a:srgbClr val="444444"/>
              </a:buClr>
              <a:buSzPts val="1050"/>
              <a:buChar char="●"/>
            </a:pPr>
            <a:r>
              <a:rPr lang="en-US" sz="2000" dirty="0">
                <a:solidFill>
                  <a:srgbClr val="444444"/>
                </a:solidFill>
              </a:rPr>
              <a:t>International Dyslexia Association </a:t>
            </a:r>
            <a:r>
              <a:rPr lang="en-US" sz="2000" b="1" u="sng" dirty="0">
                <a:solidFill>
                  <a:srgbClr val="024771"/>
                </a:solidFill>
                <a:hlinkClick r:id="rId8"/>
              </a:rPr>
              <a:t>http://www.eida.org</a:t>
            </a:r>
            <a:endParaRPr sz="2000" b="1" u="sng" dirty="0">
              <a:solidFill>
                <a:srgbClr val="024771"/>
              </a:solidFill>
              <a:hlinkClick r:id="rId8"/>
            </a:endParaRPr>
          </a:p>
          <a:p>
            <a:pPr marL="647700" lvl="0" indent="-295275" algn="l" rtl="0">
              <a:lnSpc>
                <a:spcPct val="115000"/>
              </a:lnSpc>
              <a:spcBef>
                <a:spcPts val="0"/>
              </a:spcBef>
              <a:spcAft>
                <a:spcPts val="0"/>
              </a:spcAft>
              <a:buClr>
                <a:srgbClr val="444444"/>
              </a:buClr>
              <a:buSzPts val="1050"/>
              <a:buChar char="●"/>
            </a:pPr>
            <a:r>
              <a:rPr lang="en-US" sz="2000" dirty="0">
                <a:solidFill>
                  <a:srgbClr val="444444"/>
                </a:solidFill>
              </a:rPr>
              <a:t>National Center for Learning Disabilities </a:t>
            </a:r>
            <a:r>
              <a:rPr lang="en-US" sz="2000" b="1" u="sng" dirty="0">
                <a:solidFill>
                  <a:srgbClr val="024771"/>
                </a:solidFill>
                <a:hlinkClick r:id="rId9"/>
              </a:rPr>
              <a:t>http://www.ncld.org</a:t>
            </a:r>
            <a:endParaRPr sz="2000" b="1" u="sng" dirty="0">
              <a:solidFill>
                <a:srgbClr val="024771"/>
              </a:solidFill>
              <a:hlinkClick r:id="rId9"/>
            </a:endParaRPr>
          </a:p>
          <a:p>
            <a:pPr marL="647700" lvl="0" indent="-295275" algn="l" rtl="0">
              <a:lnSpc>
                <a:spcPct val="115000"/>
              </a:lnSpc>
              <a:spcBef>
                <a:spcPts val="0"/>
              </a:spcBef>
              <a:spcAft>
                <a:spcPts val="0"/>
              </a:spcAft>
              <a:buClr>
                <a:srgbClr val="444444"/>
              </a:buClr>
              <a:buSzPts val="1050"/>
              <a:buChar char="●"/>
            </a:pPr>
            <a:r>
              <a:rPr lang="en-US" sz="2000" dirty="0">
                <a:solidFill>
                  <a:srgbClr val="444444"/>
                </a:solidFill>
              </a:rPr>
              <a:t>For Families; </a:t>
            </a:r>
            <a:r>
              <a:rPr lang="en-US" sz="2000" b="1" u="sng" dirty="0">
                <a:solidFill>
                  <a:srgbClr val="024771"/>
                </a:solidFill>
                <a:hlinkClick r:id="rId10"/>
              </a:rPr>
              <a:t>http://www.understood.org</a:t>
            </a:r>
            <a:endParaRPr sz="2000" b="1" u="sng" dirty="0">
              <a:solidFill>
                <a:srgbClr val="024771"/>
              </a:solidFill>
              <a:hlinkClick r:id="rId10"/>
            </a:endParaRPr>
          </a:p>
          <a:p>
            <a:pPr marL="647700" lvl="0" indent="-295275" algn="l" rtl="0">
              <a:lnSpc>
                <a:spcPct val="115000"/>
              </a:lnSpc>
              <a:spcBef>
                <a:spcPts val="0"/>
              </a:spcBef>
              <a:spcAft>
                <a:spcPts val="0"/>
              </a:spcAft>
              <a:buClr>
                <a:srgbClr val="444444"/>
              </a:buClr>
              <a:buSzPts val="1050"/>
              <a:buChar char="●"/>
            </a:pPr>
            <a:r>
              <a:rPr lang="en-US" sz="2000" dirty="0">
                <a:solidFill>
                  <a:srgbClr val="444444"/>
                </a:solidFill>
              </a:rPr>
              <a:t>Yale Center for Dyslexia and Creativity </a:t>
            </a:r>
            <a:r>
              <a:rPr lang="en-US" sz="2000" b="1" u="sng" dirty="0">
                <a:solidFill>
                  <a:srgbClr val="024771"/>
                </a:solidFill>
                <a:hlinkClick r:id="rId11"/>
              </a:rPr>
              <a:t>http://www.dyslexia.yale.edu</a:t>
            </a:r>
            <a:endParaRPr sz="2000" b="1" u="sng" dirty="0">
              <a:solidFill>
                <a:srgbClr val="024771"/>
              </a:solidFill>
              <a:hlinkClick r:id="rId11"/>
            </a:endParaRPr>
          </a:p>
          <a:p>
            <a:pPr marL="647700" lvl="0" indent="-295275" algn="l" rtl="0">
              <a:lnSpc>
                <a:spcPct val="115000"/>
              </a:lnSpc>
              <a:spcBef>
                <a:spcPts val="0"/>
              </a:spcBef>
              <a:spcAft>
                <a:spcPts val="0"/>
              </a:spcAft>
              <a:buClr>
                <a:srgbClr val="444444"/>
              </a:buClr>
              <a:buSzPts val="1050"/>
              <a:buChar char="●"/>
            </a:pPr>
            <a:r>
              <a:rPr lang="en-US" sz="2000" dirty="0">
                <a:solidFill>
                  <a:srgbClr val="444444"/>
                </a:solidFill>
              </a:rPr>
              <a:t>Reading Rockets </a:t>
            </a:r>
            <a:r>
              <a:rPr lang="en-US" sz="2000" b="1" u="sng" dirty="0">
                <a:solidFill>
                  <a:srgbClr val="024771"/>
                </a:solidFill>
                <a:hlinkClick r:id="rId12"/>
              </a:rPr>
              <a:t>http://www.readingrockets.org</a:t>
            </a:r>
            <a:endParaRPr sz="2000" b="1" u="sng" dirty="0">
              <a:solidFill>
                <a:srgbClr val="024771"/>
              </a:solidFill>
              <a:hlinkClick r:id="rId12"/>
            </a:endParaRPr>
          </a:p>
          <a:p>
            <a:pPr marL="647700" lvl="0" indent="-295275" algn="l" rtl="0">
              <a:lnSpc>
                <a:spcPct val="115000"/>
              </a:lnSpc>
              <a:spcBef>
                <a:spcPts val="0"/>
              </a:spcBef>
              <a:spcAft>
                <a:spcPts val="0"/>
              </a:spcAft>
              <a:buClr>
                <a:srgbClr val="444444"/>
              </a:buClr>
              <a:buSzPts val="1050"/>
              <a:buChar char="●"/>
            </a:pPr>
            <a:r>
              <a:rPr lang="en-US" sz="2000" dirty="0">
                <a:solidFill>
                  <a:srgbClr val="444444"/>
                </a:solidFill>
              </a:rPr>
              <a:t>Decoding Dyslexia-Missouri  </a:t>
            </a:r>
            <a:r>
              <a:rPr lang="en-US" sz="2000" b="1" u="sng" dirty="0">
                <a:solidFill>
                  <a:srgbClr val="024771"/>
                </a:solidFill>
                <a:hlinkClick r:id="rId13"/>
              </a:rPr>
              <a:t>http://decodingdyslexia-mo.org/</a:t>
            </a:r>
            <a:endParaRPr sz="2000" b="1" u="sng" dirty="0">
              <a:solidFill>
                <a:srgbClr val="024771"/>
              </a:solidFill>
              <a:hlinkClick r:id="rId13"/>
            </a:endParaRPr>
          </a:p>
          <a:p>
            <a:pPr marL="0" lvl="0" indent="0" algn="l" rtl="0">
              <a:spcBef>
                <a:spcPts val="3000"/>
              </a:spcBef>
              <a:spcAft>
                <a:spcPts val="0"/>
              </a:spcAft>
              <a:buNone/>
            </a:pPr>
            <a:endParaRPr dirty="0">
              <a:latin typeface="Calibri"/>
              <a:ea typeface="Calibri"/>
              <a:cs typeface="Calibri"/>
              <a:sym typeface="Calibri"/>
            </a:endParaRPr>
          </a:p>
        </p:txBody>
      </p:sp>
      <p:sp>
        <p:nvSpPr>
          <p:cNvPr id="2" name="TextBox 1"/>
          <p:cNvSpPr txBox="1"/>
          <p:nvPr/>
        </p:nvSpPr>
        <p:spPr>
          <a:xfrm>
            <a:off x="3255818" y="290945"/>
            <a:ext cx="6248400" cy="861774"/>
          </a:xfrm>
          <a:prstGeom prst="rect">
            <a:avLst/>
          </a:prstGeom>
          <a:noFill/>
        </p:spPr>
        <p:txBody>
          <a:bodyPr wrap="square" rtlCol="0">
            <a:spAutoFit/>
          </a:bodyPr>
          <a:lstStyle/>
          <a:p>
            <a:pPr algn="ctr"/>
            <a:r>
              <a:rPr lang="en-US" sz="5000" dirty="0" smtClean="0"/>
              <a:t>Resources </a:t>
            </a:r>
            <a:endParaRPr lang="en-US" sz="5000" dirty="0"/>
          </a:p>
        </p:txBody>
      </p:sp>
    </p:spTree>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5"/>
          <p:cNvSpPr txBox="1"/>
          <p:nvPr/>
        </p:nvSpPr>
        <p:spPr>
          <a:xfrm>
            <a:off x="3239589" y="378823"/>
            <a:ext cx="5042262" cy="861774"/>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5000" b="1" i="0" u="none" strike="noStrike" cap="none">
                <a:solidFill>
                  <a:schemeClr val="dk1"/>
                </a:solidFill>
                <a:latin typeface="Calibri"/>
                <a:ea typeface="Calibri"/>
                <a:cs typeface="Calibri"/>
                <a:sym typeface="Calibri"/>
              </a:rPr>
              <a:t>Demographics</a:t>
            </a:r>
            <a:r>
              <a:rPr lang="en-US" sz="4000" b="1" i="0" u="none" strike="noStrike" cap="none">
                <a:solidFill>
                  <a:schemeClr val="dk1"/>
                </a:solidFill>
                <a:latin typeface="Calibri"/>
                <a:ea typeface="Calibri"/>
                <a:cs typeface="Calibri"/>
                <a:sym typeface="Calibri"/>
              </a:rPr>
              <a:t> </a:t>
            </a:r>
            <a:endParaRPr sz="4000" b="1" i="0" u="none" strike="noStrike" cap="none">
              <a:solidFill>
                <a:schemeClr val="dk1"/>
              </a:solidFill>
              <a:latin typeface="Calibri"/>
              <a:ea typeface="Calibri"/>
              <a:cs typeface="Calibri"/>
              <a:sym typeface="Calibri"/>
            </a:endParaRPr>
          </a:p>
        </p:txBody>
      </p:sp>
      <p:sp>
        <p:nvSpPr>
          <p:cNvPr id="98" name="Google Shape;98;p15"/>
          <p:cNvSpPr/>
          <p:nvPr/>
        </p:nvSpPr>
        <p:spPr>
          <a:xfrm>
            <a:off x="1031965" y="1240597"/>
            <a:ext cx="9457509" cy="5570756"/>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rgbClr val="222222"/>
              </a:buClr>
              <a:buSzPts val="2000"/>
              <a:buFont typeface="Arial"/>
              <a:buChar char="•"/>
            </a:pPr>
            <a:r>
              <a:rPr lang="en-US" sz="2000" b="0" i="0" u="none" strike="noStrike" cap="none">
                <a:solidFill>
                  <a:srgbClr val="222222"/>
                </a:solidFill>
                <a:latin typeface="Arial"/>
                <a:ea typeface="Arial"/>
                <a:cs typeface="Arial"/>
                <a:sym typeface="Arial"/>
              </a:rPr>
              <a:t>Located in the southwest corner of the state (20 minutes from the AR line and </a:t>
            </a:r>
            <a:r>
              <a:rPr lang="en-US" sz="2000">
                <a:solidFill>
                  <a:srgbClr val="222222"/>
                </a:solidFill>
              </a:rPr>
              <a:t>one </a:t>
            </a:r>
            <a:r>
              <a:rPr lang="en-US" sz="2000" b="0" i="0" u="none" strike="noStrike" cap="none">
                <a:solidFill>
                  <a:srgbClr val="222222"/>
                </a:solidFill>
                <a:latin typeface="Arial"/>
                <a:ea typeface="Arial"/>
                <a:cs typeface="Arial"/>
                <a:sym typeface="Arial"/>
              </a:rPr>
              <a:t>hour from OK or KS</a:t>
            </a:r>
            <a:br>
              <a:rPr lang="en-US" sz="2000" b="0" i="0" u="none" strike="noStrike" cap="none">
                <a:solidFill>
                  <a:srgbClr val="222222"/>
                </a:solidFill>
                <a:latin typeface="Arial"/>
                <a:ea typeface="Arial"/>
                <a:cs typeface="Arial"/>
                <a:sym typeface="Arial"/>
              </a:rPr>
            </a:br>
            <a:endParaRPr sz="2000" b="0" i="0" u="none" strike="noStrike" cap="none">
              <a:solidFill>
                <a:srgbClr val="222222"/>
              </a:solidFill>
              <a:latin typeface="Arial"/>
              <a:ea typeface="Arial"/>
              <a:cs typeface="Arial"/>
              <a:sym typeface="Arial"/>
            </a:endParaRPr>
          </a:p>
          <a:p>
            <a:pPr marL="342900" marR="0" lvl="0" indent="-342900" algn="l" rtl="0">
              <a:spcBef>
                <a:spcPts val="0"/>
              </a:spcBef>
              <a:spcAft>
                <a:spcPts val="0"/>
              </a:spcAft>
              <a:buClr>
                <a:srgbClr val="222222"/>
              </a:buClr>
              <a:buSzPts val="2000"/>
              <a:buFont typeface="Arial"/>
              <a:buChar char="•"/>
            </a:pPr>
            <a:r>
              <a:rPr lang="en-US" sz="2000" b="0" i="0" u="none" strike="noStrike" cap="none">
                <a:solidFill>
                  <a:srgbClr val="222222"/>
                </a:solidFill>
                <a:latin typeface="Arial"/>
                <a:ea typeface="Arial"/>
                <a:cs typeface="Arial"/>
                <a:sym typeface="Arial"/>
              </a:rPr>
              <a:t>Rural school that comprises approximately 350 square miles, with 19 bus routes</a:t>
            </a:r>
            <a:endParaRPr/>
          </a:p>
          <a:p>
            <a:pPr marL="342900" marR="0" lvl="0" indent="-215900" algn="l" rtl="0">
              <a:spcBef>
                <a:spcPts val="0"/>
              </a:spcBef>
              <a:spcAft>
                <a:spcPts val="0"/>
              </a:spcAft>
              <a:buClr>
                <a:schemeClr val="dk1"/>
              </a:buClr>
              <a:buSzPts val="2000"/>
              <a:buFont typeface="Arial"/>
              <a:buNone/>
            </a:pPr>
            <a:endParaRPr sz="2000" b="0" i="0" u="none" strike="noStrike" cap="none">
              <a:solidFill>
                <a:srgbClr val="222222"/>
              </a:solidFill>
              <a:latin typeface="Arial"/>
              <a:ea typeface="Arial"/>
              <a:cs typeface="Arial"/>
              <a:sym typeface="Arial"/>
            </a:endParaRPr>
          </a:p>
          <a:p>
            <a:pPr marL="342900" marR="0" lvl="0" indent="-342900" algn="l" rtl="0">
              <a:spcBef>
                <a:spcPts val="0"/>
              </a:spcBef>
              <a:spcAft>
                <a:spcPts val="0"/>
              </a:spcAft>
              <a:buClr>
                <a:srgbClr val="222222"/>
              </a:buClr>
              <a:buSzPts val="2000"/>
              <a:buFont typeface="Arial"/>
              <a:buChar char="•"/>
            </a:pPr>
            <a:r>
              <a:rPr lang="en-US" sz="2000" b="0" i="0" u="none" strike="noStrike" cap="none">
                <a:solidFill>
                  <a:srgbClr val="222222"/>
                </a:solidFill>
                <a:latin typeface="Arial"/>
                <a:ea typeface="Arial"/>
                <a:cs typeface="Arial"/>
                <a:sym typeface="Arial"/>
              </a:rPr>
              <a:t>Approximately 1,800 students PK-12 </a:t>
            </a:r>
            <a:endParaRPr/>
          </a:p>
          <a:p>
            <a:pPr marL="342900" marR="0" lvl="0" indent="-215900" algn="l" rtl="0">
              <a:spcBef>
                <a:spcPts val="0"/>
              </a:spcBef>
              <a:spcAft>
                <a:spcPts val="0"/>
              </a:spcAft>
              <a:buClr>
                <a:schemeClr val="dk1"/>
              </a:buClr>
              <a:buSzPts val="2000"/>
              <a:buFont typeface="Arial"/>
              <a:buNone/>
            </a:pPr>
            <a:endParaRPr sz="2000" b="0" i="0" u="none" strike="noStrike" cap="none">
              <a:solidFill>
                <a:srgbClr val="222222"/>
              </a:solidFill>
              <a:latin typeface="Arial"/>
              <a:ea typeface="Arial"/>
              <a:cs typeface="Arial"/>
              <a:sym typeface="Arial"/>
            </a:endParaRPr>
          </a:p>
          <a:p>
            <a:pPr marL="342900" marR="0" lvl="0" indent="-342900" algn="l" rtl="0">
              <a:spcBef>
                <a:spcPts val="0"/>
              </a:spcBef>
              <a:spcAft>
                <a:spcPts val="0"/>
              </a:spcAft>
              <a:buClr>
                <a:srgbClr val="222222"/>
              </a:buClr>
              <a:buSzPts val="2000"/>
              <a:buFont typeface="Arial"/>
              <a:buChar char="•"/>
            </a:pPr>
            <a:r>
              <a:rPr lang="en-US" sz="2000" b="0" i="0" u="none" strike="noStrike" cap="none">
                <a:solidFill>
                  <a:srgbClr val="222222"/>
                </a:solidFill>
                <a:latin typeface="Arial"/>
                <a:ea typeface="Arial"/>
                <a:cs typeface="Arial"/>
                <a:sym typeface="Arial"/>
              </a:rPr>
              <a:t>K-5 has 6 base rooms per grade level and 2 classes of Kinder Academy</a:t>
            </a:r>
            <a:endParaRPr/>
          </a:p>
          <a:p>
            <a:pPr marL="342900" marR="0" lvl="0" indent="-215900" algn="l" rtl="0">
              <a:spcBef>
                <a:spcPts val="0"/>
              </a:spcBef>
              <a:spcAft>
                <a:spcPts val="0"/>
              </a:spcAft>
              <a:buClr>
                <a:schemeClr val="dk1"/>
              </a:buClr>
              <a:buSzPts val="2000"/>
              <a:buFont typeface="Arial"/>
              <a:buNone/>
            </a:pPr>
            <a:endParaRPr sz="2000" b="0" i="0" u="none" strike="noStrike" cap="none">
              <a:solidFill>
                <a:srgbClr val="222222"/>
              </a:solidFill>
              <a:latin typeface="Arial"/>
              <a:ea typeface="Arial"/>
              <a:cs typeface="Arial"/>
              <a:sym typeface="Arial"/>
            </a:endParaRPr>
          </a:p>
          <a:p>
            <a:pPr marL="342900" marR="0" lvl="0" indent="-342900" algn="l" rtl="0">
              <a:spcBef>
                <a:spcPts val="0"/>
              </a:spcBef>
              <a:spcAft>
                <a:spcPts val="0"/>
              </a:spcAft>
              <a:buClr>
                <a:srgbClr val="222222"/>
              </a:buClr>
              <a:buSzPts val="2000"/>
              <a:buFont typeface="Arial"/>
              <a:buChar char="•"/>
            </a:pPr>
            <a:r>
              <a:rPr lang="en-US" sz="2000" b="0" i="0" u="none" strike="noStrike" cap="none">
                <a:solidFill>
                  <a:srgbClr val="222222"/>
                </a:solidFill>
                <a:latin typeface="Arial"/>
                <a:ea typeface="Arial"/>
                <a:cs typeface="Arial"/>
                <a:sym typeface="Arial"/>
              </a:rPr>
              <a:t>PK-5 is a Title 1 school </a:t>
            </a:r>
            <a:endParaRPr/>
          </a:p>
          <a:p>
            <a:pPr marL="0" marR="0" lvl="0" indent="0" algn="l" rtl="0">
              <a:spcBef>
                <a:spcPts val="0"/>
              </a:spcBef>
              <a:spcAft>
                <a:spcPts val="0"/>
              </a:spcAft>
              <a:buNone/>
            </a:pPr>
            <a:endParaRPr sz="2000">
              <a:solidFill>
                <a:srgbClr val="222222"/>
              </a:solidFill>
              <a:latin typeface="Arial"/>
              <a:ea typeface="Arial"/>
              <a:cs typeface="Arial"/>
              <a:sym typeface="Arial"/>
            </a:endParaRPr>
          </a:p>
          <a:p>
            <a:pPr marL="342900" marR="0" lvl="0" indent="-342900" algn="l" rtl="0">
              <a:spcBef>
                <a:spcPts val="0"/>
              </a:spcBef>
              <a:spcAft>
                <a:spcPts val="0"/>
              </a:spcAft>
              <a:buClr>
                <a:srgbClr val="222222"/>
              </a:buClr>
              <a:buSzPts val="2000"/>
              <a:buFont typeface="Arial"/>
              <a:buChar char="•"/>
            </a:pPr>
            <a:r>
              <a:rPr lang="en-US" sz="2000">
                <a:solidFill>
                  <a:srgbClr val="222222"/>
                </a:solidFill>
                <a:latin typeface="Arial"/>
                <a:ea typeface="Arial"/>
                <a:cs typeface="Arial"/>
                <a:sym typeface="Arial"/>
              </a:rPr>
              <a:t>Free &amp; Reduced rate is 61%</a:t>
            </a:r>
            <a:endParaRPr/>
          </a:p>
          <a:p>
            <a:pPr marL="342900" marR="0" lvl="0" indent="-215900" algn="l" rtl="0">
              <a:spcBef>
                <a:spcPts val="0"/>
              </a:spcBef>
              <a:spcAft>
                <a:spcPts val="0"/>
              </a:spcAft>
              <a:buClr>
                <a:schemeClr val="dk1"/>
              </a:buClr>
              <a:buSzPts val="2000"/>
              <a:buFont typeface="Arial"/>
              <a:buNone/>
            </a:pPr>
            <a:endParaRPr sz="2000">
              <a:solidFill>
                <a:srgbClr val="222222"/>
              </a:solidFill>
              <a:latin typeface="Arial"/>
              <a:ea typeface="Arial"/>
              <a:cs typeface="Arial"/>
              <a:sym typeface="Arial"/>
            </a:endParaRPr>
          </a:p>
          <a:p>
            <a:pPr marL="342900" marR="0" lvl="0" indent="-342900" algn="l" rtl="0">
              <a:spcBef>
                <a:spcPts val="0"/>
              </a:spcBef>
              <a:spcAft>
                <a:spcPts val="0"/>
              </a:spcAft>
              <a:buClr>
                <a:srgbClr val="222222"/>
              </a:buClr>
              <a:buSzPts val="2000"/>
              <a:buFont typeface="Arial"/>
              <a:buChar char="•"/>
            </a:pPr>
            <a:r>
              <a:rPr lang="en-US" sz="2000">
                <a:solidFill>
                  <a:srgbClr val="222222"/>
                </a:solidFill>
                <a:latin typeface="Arial"/>
                <a:ea typeface="Arial"/>
                <a:cs typeface="Arial"/>
                <a:sym typeface="Arial"/>
              </a:rPr>
              <a:t>Predominately white with Hispanic as our second highest ethnicity</a:t>
            </a:r>
            <a:br>
              <a:rPr lang="en-US" sz="2000">
                <a:solidFill>
                  <a:srgbClr val="222222"/>
                </a:solidFill>
                <a:latin typeface="Arial"/>
                <a:ea typeface="Arial"/>
                <a:cs typeface="Arial"/>
                <a:sym typeface="Arial"/>
              </a:rPr>
            </a:br>
            <a:endParaRPr sz="2000">
              <a:solidFill>
                <a:srgbClr val="222222"/>
              </a:solidFill>
              <a:latin typeface="Arial"/>
              <a:ea typeface="Arial"/>
              <a:cs typeface="Arial"/>
              <a:sym typeface="Arial"/>
            </a:endParaRPr>
          </a:p>
          <a:p>
            <a:pPr marL="342900" marR="0" lvl="0" indent="-342900" algn="l" rtl="0">
              <a:spcBef>
                <a:spcPts val="0"/>
              </a:spcBef>
              <a:spcAft>
                <a:spcPts val="0"/>
              </a:spcAft>
              <a:buClr>
                <a:srgbClr val="222222"/>
              </a:buClr>
              <a:buSzPts val="2000"/>
              <a:buFont typeface="Arial"/>
              <a:buChar char="•"/>
            </a:pPr>
            <a:r>
              <a:rPr lang="en-US" sz="2000">
                <a:solidFill>
                  <a:srgbClr val="222222"/>
                </a:solidFill>
                <a:latin typeface="Arial"/>
                <a:ea typeface="Arial"/>
                <a:cs typeface="Arial"/>
                <a:sym typeface="Arial"/>
              </a:rPr>
              <a:t>10% IEP and ELL is about 4% </a:t>
            </a:r>
            <a:endParaRPr/>
          </a:p>
          <a:p>
            <a:pPr marL="0" marR="0" lvl="0" indent="0" algn="l" rtl="0">
              <a:spcBef>
                <a:spcPts val="0"/>
              </a:spcBef>
              <a:spcAft>
                <a:spcPts val="0"/>
              </a:spcAft>
              <a:buNone/>
            </a:pPr>
            <a:endParaRPr sz="1800" b="0" i="0">
              <a:solidFill>
                <a:srgbClr val="222222"/>
              </a:solidFill>
              <a:latin typeface="Arial"/>
              <a:ea typeface="Arial"/>
              <a:cs typeface="Arial"/>
              <a:sym typeface="Arial"/>
            </a:endParaRPr>
          </a:p>
        </p:txBody>
      </p:sp>
    </p:spTree>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6"/>
          <p:cNvSpPr txBox="1"/>
          <p:nvPr/>
        </p:nvSpPr>
        <p:spPr>
          <a:xfrm>
            <a:off x="2756263" y="287383"/>
            <a:ext cx="6766560" cy="861774"/>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5000">
                <a:solidFill>
                  <a:schemeClr val="dk1"/>
                </a:solidFill>
                <a:latin typeface="Calibri"/>
                <a:ea typeface="Calibri"/>
                <a:cs typeface="Calibri"/>
                <a:sym typeface="Calibri"/>
              </a:rPr>
              <a:t>What is Dyslexia?</a:t>
            </a:r>
            <a:endParaRPr sz="5000">
              <a:solidFill>
                <a:schemeClr val="dk1"/>
              </a:solidFill>
              <a:latin typeface="Calibri"/>
              <a:ea typeface="Calibri"/>
              <a:cs typeface="Calibri"/>
              <a:sym typeface="Calibri"/>
            </a:endParaRPr>
          </a:p>
        </p:txBody>
      </p:sp>
      <p:sp>
        <p:nvSpPr>
          <p:cNvPr id="104" name="Google Shape;104;p16"/>
          <p:cNvSpPr txBox="1"/>
          <p:nvPr/>
        </p:nvSpPr>
        <p:spPr>
          <a:xfrm>
            <a:off x="393925" y="1243625"/>
            <a:ext cx="11101800" cy="4692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3000">
                <a:latin typeface="Calibri"/>
                <a:ea typeface="Calibri"/>
                <a:cs typeface="Calibri"/>
                <a:sym typeface="Calibri"/>
              </a:rPr>
              <a:t>Dyslexia is a language-based learning disability. Dyslexia refers to a cluster of symptoms, which result in people having difficulties with specific language skills, particularly reading. Students with dyslexia usually experience difficulties with other language skills such as spelling, writing, and pronouncing words. Dyslexia affects individuals throughout their lives; however, its impact can change at different stages in a person's life. It is referred to as a learning disability because dyslexia can make it very difficult for a student to succeed academically in the typical instructional environment, and in its more severe forms, will qualify a student for special education, special accommodations, or extra support services.   </a:t>
            </a:r>
            <a:r>
              <a:rPr lang="en-US" sz="1800">
                <a:latin typeface="Calibri"/>
                <a:ea typeface="Calibri"/>
                <a:cs typeface="Calibri"/>
                <a:sym typeface="Calibri"/>
              </a:rPr>
              <a:t>Taken from Reading Rockets</a:t>
            </a:r>
            <a:endParaRPr sz="1800">
              <a:latin typeface="Calibri"/>
              <a:ea typeface="Calibri"/>
              <a:cs typeface="Calibri"/>
              <a:sym typeface="Calibri"/>
            </a:endParaRPr>
          </a:p>
        </p:txBody>
      </p:sp>
    </p:spTree>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7"/>
          <p:cNvSpPr txBox="1"/>
          <p:nvPr/>
        </p:nvSpPr>
        <p:spPr>
          <a:xfrm>
            <a:off x="1002725" y="2256125"/>
            <a:ext cx="9866100" cy="3312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6000" b="1" dirty="0">
                <a:latin typeface="Calibri"/>
                <a:ea typeface="Calibri"/>
                <a:cs typeface="Calibri"/>
                <a:sym typeface="Calibri"/>
              </a:rPr>
              <a:t>1-800-931-4371</a:t>
            </a:r>
            <a:endParaRPr sz="6000" b="1" dirty="0">
              <a:latin typeface="Calibri"/>
              <a:ea typeface="Calibri"/>
              <a:cs typeface="Calibri"/>
              <a:sym typeface="Calibri"/>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10000"/>
                                  </p:stCondLst>
                                  <p:childTnLst>
                                    <p:set>
                                      <p:cBhvr>
                                        <p:cTn id="6" dur="1" fill="hold">
                                          <p:stCondLst>
                                            <p:cond delay="9"/>
                                          </p:stCondLst>
                                        </p:cTn>
                                        <p:tgtEl>
                                          <p:spTgt spid="10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8"/>
          <p:cNvSpPr txBox="1"/>
          <p:nvPr/>
        </p:nvSpPr>
        <p:spPr>
          <a:xfrm>
            <a:off x="609600" y="1425182"/>
            <a:ext cx="10945091" cy="3507035"/>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4800" dirty="0" smtClean="0">
                <a:latin typeface="Calibri"/>
                <a:ea typeface="Calibri"/>
                <a:cs typeface="Calibri"/>
                <a:sym typeface="Calibri"/>
              </a:rPr>
              <a:t>ERC           GLW              MKC                  CXN</a:t>
            </a:r>
          </a:p>
          <a:p>
            <a:pPr marL="0" lvl="0" indent="0" algn="l" rtl="0">
              <a:spcBef>
                <a:spcPts val="0"/>
              </a:spcBef>
              <a:spcAft>
                <a:spcPts val="0"/>
              </a:spcAft>
              <a:buNone/>
            </a:pPr>
            <a:endParaRPr lang="en-US" sz="4800" dirty="0" smtClean="0">
              <a:latin typeface="Calibri"/>
              <a:ea typeface="Calibri"/>
              <a:cs typeface="Calibri"/>
              <a:sym typeface="Calibri"/>
            </a:endParaRPr>
          </a:p>
          <a:p>
            <a:pPr marL="0" lvl="0" indent="0" algn="l" rtl="0">
              <a:spcBef>
                <a:spcPts val="0"/>
              </a:spcBef>
              <a:spcAft>
                <a:spcPts val="0"/>
              </a:spcAft>
              <a:buNone/>
            </a:pPr>
            <a:r>
              <a:rPr lang="en-US" sz="4800" dirty="0" smtClean="0">
                <a:latin typeface="Calibri"/>
                <a:ea typeface="Calibri"/>
                <a:cs typeface="Calibri"/>
                <a:sym typeface="Calibri"/>
              </a:rPr>
              <a:t>CMC	      JAF                CSK                   YSR</a:t>
            </a:r>
          </a:p>
          <a:p>
            <a:pPr marL="0" lvl="0" indent="0" algn="l" rtl="0">
              <a:spcBef>
                <a:spcPts val="0"/>
              </a:spcBef>
              <a:spcAft>
                <a:spcPts val="0"/>
              </a:spcAft>
              <a:buNone/>
            </a:pPr>
            <a:endParaRPr lang="en-US" sz="4800" dirty="0" smtClean="0">
              <a:latin typeface="Calibri"/>
              <a:ea typeface="Calibri"/>
              <a:cs typeface="Calibri"/>
              <a:sym typeface="Calibri"/>
            </a:endParaRPr>
          </a:p>
          <a:p>
            <a:pPr marL="0" lvl="0" indent="0" algn="l" rtl="0">
              <a:spcBef>
                <a:spcPts val="0"/>
              </a:spcBef>
              <a:spcAft>
                <a:spcPts val="0"/>
              </a:spcAft>
              <a:buNone/>
            </a:pPr>
            <a:r>
              <a:rPr lang="en-US" sz="4800" dirty="0" smtClean="0">
                <a:latin typeface="Calibri"/>
                <a:ea typeface="Calibri"/>
                <a:cs typeface="Calibri"/>
                <a:sym typeface="Calibri"/>
              </a:rPr>
              <a:t>MKKW       HGLY		 NBDS                TPLK</a:t>
            </a:r>
            <a:endParaRPr sz="4800" dirty="0">
              <a:latin typeface="Calibri"/>
              <a:ea typeface="Calibri"/>
              <a:cs typeface="Calibri"/>
              <a:sym typeface="Calibri"/>
            </a:endParaRPr>
          </a:p>
        </p:txBody>
      </p:sp>
      <p:sp>
        <p:nvSpPr>
          <p:cNvPr id="118" name="Google Shape;118;p18"/>
          <p:cNvSpPr txBox="1"/>
          <p:nvPr/>
        </p:nvSpPr>
        <p:spPr>
          <a:xfrm>
            <a:off x="8308375" y="1307150"/>
            <a:ext cx="1342800" cy="1164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4800">
              <a:latin typeface="Calibri"/>
              <a:ea typeface="Calibri"/>
              <a:cs typeface="Calibri"/>
              <a:sym typeface="Calibri"/>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10000"/>
                                  </p:stCondLst>
                                  <p:childTnLst>
                                    <p:set>
                                      <p:cBhvr>
                                        <p:cTn id="6" dur="1" fill="hold">
                                          <p:stCondLst>
                                            <p:cond delay="0"/>
                                          </p:stCondLst>
                                        </p:cTn>
                                        <p:tgtEl>
                                          <p:spTgt spid="114">
                                            <p:txEl>
                                              <p:pRg st="0" end="0"/>
                                            </p:txEl>
                                          </p:spTgt>
                                        </p:tgtEl>
                                        <p:attrNameLst>
                                          <p:attrName>style.visibility</p:attrName>
                                        </p:attrNameLst>
                                      </p:cBhvr>
                                      <p:to>
                                        <p:strVal val="hidden"/>
                                      </p:to>
                                    </p:set>
                                  </p:childTnLst>
                                </p:cTn>
                              </p:par>
                              <p:par>
                                <p:cTn id="7" presetID="1" presetClass="exit" presetSubtype="0" fill="hold" grpId="0" nodeType="withEffect">
                                  <p:stCondLst>
                                    <p:cond delay="10000"/>
                                  </p:stCondLst>
                                  <p:childTnLst>
                                    <p:set>
                                      <p:cBhvr>
                                        <p:cTn id="8" dur="1" fill="hold">
                                          <p:stCondLst>
                                            <p:cond delay="0"/>
                                          </p:stCondLst>
                                        </p:cTn>
                                        <p:tgtEl>
                                          <p:spTgt spid="114">
                                            <p:txEl>
                                              <p:pRg st="2" end="2"/>
                                            </p:txEl>
                                          </p:spTgt>
                                        </p:tgtEl>
                                        <p:attrNameLst>
                                          <p:attrName>style.visibility</p:attrName>
                                        </p:attrNameLst>
                                      </p:cBhvr>
                                      <p:to>
                                        <p:strVal val="hidden"/>
                                      </p:to>
                                    </p:set>
                                  </p:childTnLst>
                                </p:cTn>
                              </p:par>
                              <p:par>
                                <p:cTn id="9" presetID="1" presetClass="exit" presetSubtype="0" fill="hold" grpId="0" nodeType="withEffect">
                                  <p:stCondLst>
                                    <p:cond delay="10000"/>
                                  </p:stCondLst>
                                  <p:childTnLst>
                                    <p:set>
                                      <p:cBhvr>
                                        <p:cTn id="10" dur="1" fill="hold">
                                          <p:stCondLst>
                                            <p:cond delay="0"/>
                                          </p:stCondLst>
                                        </p:cTn>
                                        <p:tgtEl>
                                          <p:spTgt spid="114">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 grpId="0" uiExpand="1"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19"/>
          <p:cNvSpPr txBox="1"/>
          <p:nvPr/>
        </p:nvSpPr>
        <p:spPr>
          <a:xfrm>
            <a:off x="304799" y="686186"/>
            <a:ext cx="10460182" cy="4416863"/>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4800" dirty="0" smtClean="0">
                <a:latin typeface="Calibri"/>
                <a:ea typeface="Calibri"/>
                <a:cs typeface="Calibri"/>
                <a:sym typeface="Calibri"/>
              </a:rPr>
              <a:t>NBC		ABC		CNN		NCAA</a:t>
            </a:r>
          </a:p>
          <a:p>
            <a:pPr marL="0" lvl="0" indent="0" algn="l" rtl="0">
              <a:spcBef>
                <a:spcPts val="0"/>
              </a:spcBef>
              <a:spcAft>
                <a:spcPts val="0"/>
              </a:spcAft>
              <a:buNone/>
            </a:pPr>
            <a:endParaRPr lang="en-US" sz="4800" dirty="0">
              <a:latin typeface="Calibri"/>
              <a:ea typeface="Calibri"/>
              <a:cs typeface="Calibri"/>
              <a:sym typeface="Calibri"/>
            </a:endParaRPr>
          </a:p>
          <a:p>
            <a:pPr marL="0" lvl="0" indent="0" algn="l" rtl="0">
              <a:spcBef>
                <a:spcPts val="0"/>
              </a:spcBef>
              <a:spcAft>
                <a:spcPts val="0"/>
              </a:spcAft>
              <a:buNone/>
            </a:pPr>
            <a:r>
              <a:rPr lang="en-US" sz="4800" dirty="0" smtClean="0">
                <a:latin typeface="Calibri"/>
                <a:ea typeface="Calibri"/>
                <a:cs typeface="Calibri"/>
                <a:sym typeface="Calibri"/>
              </a:rPr>
              <a:t>ESPN		MLB		PBS		NFL</a:t>
            </a:r>
          </a:p>
          <a:p>
            <a:pPr marL="0" lvl="0" indent="0" algn="l" rtl="0">
              <a:spcBef>
                <a:spcPts val="0"/>
              </a:spcBef>
              <a:spcAft>
                <a:spcPts val="0"/>
              </a:spcAft>
              <a:buNone/>
            </a:pPr>
            <a:endParaRPr lang="en-US" sz="4800" dirty="0" smtClean="0">
              <a:latin typeface="Calibri"/>
              <a:ea typeface="Calibri"/>
              <a:cs typeface="Calibri"/>
              <a:sym typeface="Calibri"/>
            </a:endParaRPr>
          </a:p>
          <a:p>
            <a:pPr marL="0" lvl="0" indent="0" algn="l" rtl="0">
              <a:spcBef>
                <a:spcPts val="0"/>
              </a:spcBef>
              <a:spcAft>
                <a:spcPts val="0"/>
              </a:spcAft>
              <a:buNone/>
            </a:pPr>
            <a:r>
              <a:rPr lang="en-US" sz="4800" dirty="0" smtClean="0">
                <a:latin typeface="Calibri"/>
                <a:ea typeface="Calibri"/>
                <a:cs typeface="Calibri"/>
                <a:sym typeface="Calibri"/>
              </a:rPr>
              <a:t>HBO		KTTS		ACL		CMT		</a:t>
            </a:r>
            <a:endParaRPr lang="en-US" sz="4800" dirty="0">
              <a:latin typeface="Calibri"/>
              <a:ea typeface="Calibri"/>
              <a:cs typeface="Calibri"/>
              <a:sym typeface="Calibri"/>
            </a:endParaRPr>
          </a:p>
          <a:p>
            <a:pPr marL="0" lvl="0" indent="0" algn="l" rtl="0">
              <a:spcBef>
                <a:spcPts val="0"/>
              </a:spcBef>
              <a:spcAft>
                <a:spcPts val="0"/>
              </a:spcAft>
              <a:buNone/>
            </a:pPr>
            <a:r>
              <a:rPr lang="en-US" sz="4800" dirty="0" smtClean="0">
                <a:latin typeface="Calibri"/>
                <a:ea typeface="Calibri"/>
                <a:cs typeface="Calibri"/>
                <a:sym typeface="Calibri"/>
              </a:rPr>
              <a:t>					</a:t>
            </a:r>
            <a:endParaRPr sz="4800" dirty="0">
              <a:latin typeface="Calibri"/>
              <a:ea typeface="Calibri"/>
              <a:cs typeface="Calibri"/>
              <a:sym typeface="Calibri"/>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10000"/>
                                  </p:stCondLst>
                                  <p:childTnLst>
                                    <p:set>
                                      <p:cBhvr>
                                        <p:cTn id="6" dur="1" fill="hold">
                                          <p:stCondLst>
                                            <p:cond delay="0"/>
                                          </p:stCondLst>
                                        </p:cTn>
                                        <p:tgtEl>
                                          <p:spTgt spid="13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0"/>
          <p:cNvSpPr txBox="1"/>
          <p:nvPr/>
        </p:nvSpPr>
        <p:spPr>
          <a:xfrm>
            <a:off x="110836" y="1221993"/>
            <a:ext cx="11804073" cy="5317352"/>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400" dirty="0" smtClean="0"/>
              <a:t>Dyslexia </a:t>
            </a:r>
            <a:r>
              <a:rPr lang="en-US" sz="2400" dirty="0"/>
              <a:t>is a lifelong condition. With proper help, many people with dyslexia can learn to read and write well. Early identification and treatment is the key to helping individuals with dyslexia achieve in school and in life. Most people with dyslexia need help from a teacher, tutor, or therapist specially trained in using a multi-sensory, structured language approach. It is important for these individuals to be taught by a systematic and explicit method that involves several senses (hearing, seeing, touching) at the same time. Many individuals with dyslexia need one-on-one help so that they can move forward at their own pace. In addition, students with dyslexia often need a great deal of structured practice and immediate, corrective feedback to develop automatic word recognition skills. For students with dyslexia, it is helpful if their outside academic therapists work closely with classroom teachers.</a:t>
            </a:r>
            <a:br>
              <a:rPr lang="en-US" sz="2400" dirty="0"/>
            </a:br>
            <a:endParaRPr lang="en-US" sz="2400" dirty="0" smtClean="0"/>
          </a:p>
          <a:p>
            <a:pPr marL="0" lvl="0" indent="0" algn="l" rtl="0">
              <a:spcBef>
                <a:spcPts val="0"/>
              </a:spcBef>
              <a:spcAft>
                <a:spcPts val="0"/>
              </a:spcAft>
              <a:buNone/>
            </a:pPr>
            <a:r>
              <a:rPr lang="en-US" sz="1800" dirty="0" smtClean="0"/>
              <a:t>Retrieved </a:t>
            </a:r>
            <a:r>
              <a:rPr lang="en-US" sz="1800" dirty="0"/>
              <a:t>from www.interdys.org</a:t>
            </a:r>
            <a:r>
              <a:rPr lang="en-US" dirty="0"/>
              <a:t/>
            </a:r>
            <a:br>
              <a:rPr lang="en-US" dirty="0"/>
            </a:br>
            <a:endParaRPr dirty="0"/>
          </a:p>
        </p:txBody>
      </p:sp>
      <p:sp>
        <p:nvSpPr>
          <p:cNvPr id="2" name="TextBox 1"/>
          <p:cNvSpPr txBox="1"/>
          <p:nvPr/>
        </p:nvSpPr>
        <p:spPr>
          <a:xfrm>
            <a:off x="1551709" y="360219"/>
            <a:ext cx="9809018" cy="861774"/>
          </a:xfrm>
          <a:prstGeom prst="rect">
            <a:avLst/>
          </a:prstGeom>
          <a:noFill/>
        </p:spPr>
        <p:txBody>
          <a:bodyPr wrap="square" rtlCol="0">
            <a:spAutoFit/>
          </a:bodyPr>
          <a:lstStyle/>
          <a:p>
            <a:pPr algn="ctr"/>
            <a:r>
              <a:rPr lang="en-US" sz="5000" dirty="0" smtClean="0"/>
              <a:t>How is Dyslexia Treated?</a:t>
            </a:r>
            <a:endParaRPr lang="en-US" sz="5000" dirty="0"/>
          </a:p>
        </p:txBody>
      </p:sp>
    </p:spTree>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1"/>
          <p:cNvSpPr txBox="1"/>
          <p:nvPr/>
        </p:nvSpPr>
        <p:spPr>
          <a:xfrm>
            <a:off x="187050" y="1163900"/>
            <a:ext cx="11817900" cy="4172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100"/>
              <a:t>167.950. (1) By December 31, 2017, the department of elementary and secondary education shall develop guidelines for the appropriate screening of students for dyslexia and related disorders and the necessary classroom support for students with dyslexia and related disorders. Such guidelines shall be consistent with the findings and recommendations of the task force created under section 633.420. (2) In the 2018-19 school year and subsequent years, each public school, including each charter school, shall conduct dyslexia screenings for students in the appropriate year consistent with the findings and recommendations of the task force created under section 633.420. (3) In the 2018-19 school year and subsequent years, the school board of each district and the governing board of each charter school shall provide reasonable classroom support consistent with the findings and recommendations of the task force created under section 633.420. In the 2018-19 school year and subsequent years, the practicing teacher assistance programs established under section 168.400 shall include two hours of in-service training provided by each local school district for all practicing teachers in such district regarding dyslexia and related disorders. Each charter school shall also offer all of its teachers two hours of training on dyslexia and related disorders. HCS HB 2379 Schools may seek assistance from the department of elementary and secondary education in developing and providing such training. Completion of such training shall count as two contact hours of professional development.</a:t>
            </a:r>
            <a:r>
              <a:rPr lang="en-US" sz="2000"/>
              <a:t/>
            </a:r>
            <a:br>
              <a:rPr lang="en-US" sz="2000"/>
            </a:br>
            <a:endParaRPr sz="2000"/>
          </a:p>
        </p:txBody>
      </p:sp>
      <p:sp>
        <p:nvSpPr>
          <p:cNvPr id="151" name="Google Shape;151;p21"/>
          <p:cNvSpPr txBox="1"/>
          <p:nvPr/>
        </p:nvSpPr>
        <p:spPr>
          <a:xfrm>
            <a:off x="2256150" y="243125"/>
            <a:ext cx="8218800" cy="920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5000">
                <a:latin typeface="Calibri"/>
                <a:ea typeface="Calibri"/>
                <a:cs typeface="Calibri"/>
                <a:sym typeface="Calibri"/>
              </a:rPr>
              <a:t>Legislation</a:t>
            </a:r>
            <a:endParaRPr sz="5000">
              <a:latin typeface="Calibri"/>
              <a:ea typeface="Calibri"/>
              <a:cs typeface="Calibri"/>
              <a:sym typeface="Calibri"/>
            </a:endParaRPr>
          </a:p>
        </p:txBody>
      </p:sp>
    </p:spTree>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507</TotalTime>
  <Words>1322</Words>
  <Application>Microsoft Office PowerPoint</Application>
  <PresentationFormat>Widescreen</PresentationFormat>
  <Paragraphs>131</Paragraphs>
  <Slides>24</Slides>
  <Notes>23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Cupit, Miranda</dc:creator>
  <cp:lastModifiedBy>Cupit, Miranda</cp:lastModifiedBy>
  <cp:revision>15</cp:revision>
  <dcterms:modified xsi:type="dcterms:W3CDTF">2019-02-24T15:38:25Z</dcterms:modified>
</cp:coreProperties>
</file>