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  <p:sldMasterId id="2147483691" r:id="rId2"/>
    <p:sldMasterId id="2147483694" r:id="rId3"/>
    <p:sldMasterId id="2147483692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8" r:id="rId6"/>
    <p:sldId id="257" r:id="rId7"/>
    <p:sldId id="259" r:id="rId8"/>
    <p:sldId id="264" r:id="rId9"/>
    <p:sldId id="438" r:id="rId10"/>
    <p:sldId id="473" r:id="rId11"/>
    <p:sldId id="474" r:id="rId12"/>
    <p:sldId id="441" r:id="rId13"/>
    <p:sldId id="469" r:id="rId14"/>
    <p:sldId id="475" r:id="rId15"/>
    <p:sldId id="476" r:id="rId16"/>
    <p:sldId id="477" r:id="rId17"/>
    <p:sldId id="478" r:id="rId18"/>
    <p:sldId id="449" r:id="rId19"/>
    <p:sldId id="471" r:id="rId20"/>
    <p:sldId id="472" r:id="rId21"/>
    <p:sldId id="479" r:id="rId22"/>
    <p:sldId id="454" r:id="rId23"/>
    <p:sldId id="480" r:id="rId24"/>
    <p:sldId id="462" r:id="rId25"/>
    <p:sldId id="461" r:id="rId26"/>
    <p:sldId id="482" r:id="rId27"/>
    <p:sldId id="483" r:id="rId28"/>
    <p:sldId id="481" r:id="rId29"/>
    <p:sldId id="465" r:id="rId30"/>
    <p:sldId id="468" r:id="rId31"/>
    <p:sldId id="267" r:id="rId32"/>
    <p:sldId id="484" r:id="rId33"/>
    <p:sldId id="26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FF"/>
    <a:srgbClr val="0083A9"/>
    <a:srgbClr val="000099"/>
    <a:srgbClr val="0033CC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4953" autoAdjust="0"/>
  </p:normalViewPr>
  <p:slideViewPr>
    <p:cSldViewPr>
      <p:cViewPr varScale="1">
        <p:scale>
          <a:sx n="115" d="100"/>
          <a:sy n="115" d="100"/>
        </p:scale>
        <p:origin x="978" y="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12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B3549-48AF-4A47-A563-37BCF58341F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6766F-B39D-42FD-ACBC-1002D1306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27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CF8AA-71CD-48AE-96C2-778BE54C3BBB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4A2F3-949C-4DF8-B8FE-27C48E8E5C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57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4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3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65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4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5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01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18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54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Janet starts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35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07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03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24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2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971550"/>
            <a:ext cx="5943600" cy="1560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aseline="0"/>
            </a:lvl1pPr>
          </a:lstStyle>
          <a:p>
            <a:r>
              <a:rPr lang="en-US" dirty="0"/>
              <a:t>Got Foundation Formula for Preschool Children?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005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March 2019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" y="0"/>
            <a:ext cx="4629150" cy="8953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400" i="1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Janet Rinehart, Director of Missouri Learning Communities</a:t>
            </a:r>
          </a:p>
          <a:p>
            <a:pPr lvl="0"/>
            <a:r>
              <a:rPr lang="en-US" dirty="0"/>
              <a:t>Lana Brooks, Director of Early Learning, DESE</a:t>
            </a:r>
          </a:p>
        </p:txBody>
      </p:sp>
    </p:spTree>
    <p:extLst>
      <p:ext uri="{BB962C8B-B14F-4D97-AF65-F5344CB8AC3E}">
        <p14:creationId xmlns:p14="http://schemas.microsoft.com/office/powerpoint/2010/main" val="81193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COM\COMM\Branding\PPT Templates\widescreen\Widescreen Powerpoint 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28600" y="666750"/>
            <a:ext cx="669607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581150"/>
            <a:ext cx="861059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02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:\COM\COMM\Branding\PPT Templates\widescreen\Widescreen Powerpoint 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672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COM\COMM\Branding\PPT Templates\widescreen\Widescreen Powerpoint 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52400" y="1333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649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COM\COMM\Branding\PPT Templates\widescreen\Widescreen Powerpoint 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600200" y="685800"/>
            <a:ext cx="53340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600200" y="1485900"/>
            <a:ext cx="7315200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11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26, 2019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9255608"/>
              </p:ext>
            </p:extLst>
          </p:nvPr>
        </p:nvGraphicFramePr>
        <p:xfrm>
          <a:off x="1600200" y="196215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1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26, 2019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31242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88324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26, 2019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83288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D464-8F08-443D-B8EE-A73F94C2529A}" type="datetime4">
              <a:rPr lang="en-US" smtClean="0"/>
              <a:t>February 26, 2019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100735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733062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3243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3434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717445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COM\COMM\Branding\PPT Templates\widescreen\Widescreen Powerpoint 2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52800" y="1123950"/>
            <a:ext cx="5715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289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6275" y="57150"/>
            <a:ext cx="462915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423049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96340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3649022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855511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COM\COMM\Branding\PPT Templates\widescreen\Widescreen Powerpoint 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438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71500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98120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69516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58165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60198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75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4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295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90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3895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2343150"/>
            <a:ext cx="2667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2004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1722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14375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81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COM\COMM\Branding\PPT Templates\widescreen\Widescreen Powerpoint 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81425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62600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971508" y="1933575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34050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1031773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:\COM\COMM\Branding\PPT Templates\widescreen\Widescreen Powerpoint 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4553366" y="1504950"/>
            <a:ext cx="4362034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</a:pPr>
            <a:r>
              <a:rPr lang="en-US" dirty="0"/>
              <a:t>Click to enter 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819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39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COM\COMM\Branding\PPT Templates\widescreen\Widescreen Powerpoint 8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90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5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590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Click to enter Content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idx="27"/>
          </p:nvPr>
        </p:nvSpPr>
        <p:spPr>
          <a:xfrm>
            <a:off x="67056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Click to enter Content</a:t>
            </a:r>
          </a:p>
        </p:txBody>
      </p:sp>
      <p:sp>
        <p:nvSpPr>
          <p:cNvPr id="12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2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COM\COMM\Branding\PPT Templates\widescreen\Widescreen Powerpoint 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497223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1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124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242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6388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116330"/>
            <a:ext cx="89916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3147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7150"/>
            <a:ext cx="4876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41368157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:\COM\COMM\Branding\PPT Templates\widescreen\Widescreen Powerpoint 1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35757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2390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78989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781554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722300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16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6580887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3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76357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38254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3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668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12461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:\COM\COMM\Branding\PPT Templates\widescreen\Widescreen Powerpoint 1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2514600" y="895350"/>
            <a:ext cx="4419600" cy="373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Chart/Text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9144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19812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0670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338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33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ou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COM\COMM\Branding\PPT Templates\widescreen\Widescreen Powerpoint 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0858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1076325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676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2903825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82040" y="1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665632"/>
            <a:ext cx="6781800" cy="1885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8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2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16573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"/>
            <a:ext cx="4038600" cy="152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485146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3000" y="3590925"/>
            <a:ext cx="6762333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3095625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567268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3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416" y="3181350"/>
            <a:ext cx="7010399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148131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3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999453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" y="3175"/>
            <a:ext cx="9146900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930514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" y="3175"/>
            <a:ext cx="9146900" cy="5148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406392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9050"/>
            <a:ext cx="9146898" cy="5148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00" y="1962150"/>
            <a:ext cx="38862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76800" y="895350"/>
            <a:ext cx="3886200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424179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121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72078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3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1047750"/>
            <a:ext cx="8305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" y="3714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9616" y="0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342911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6900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2400" y="104775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76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9525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31291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3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40689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3867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29017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3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50214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248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51734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1" r:id="rId2"/>
    <p:sldLayoutId id="2147483652" r:id="rId3"/>
    <p:sldLayoutId id="2147483654" r:id="rId4"/>
    <p:sldLayoutId id="2147483653" r:id="rId5"/>
    <p:sldLayoutId id="2147483713" r:id="rId6"/>
    <p:sldLayoutId id="2147483732" r:id="rId7"/>
    <p:sldLayoutId id="2147483715" r:id="rId8"/>
    <p:sldLayoutId id="214748371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26,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6" r:id="rId3"/>
    <p:sldLayoutId id="2147483650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57351"/>
            <a:ext cx="82296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D464-8F08-443D-B8EE-A73F94C2529A}" type="datetime4">
              <a:rPr lang="en-US" smtClean="0"/>
              <a:t>February 26, 2019</a:t>
            </a:fld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57200" y="1118509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34448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60000"/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38" indent="-347663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63" indent="-33972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8733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indent="0" algn="ctr">
              <a:buNone/>
            </a:pPr>
            <a:r>
              <a:rPr lang="en-US" dirty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6474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2" r:id="rId2"/>
    <p:sldLayoutId id="2147483723" r:id="rId3"/>
    <p:sldLayoutId id="2147483724" r:id="rId4"/>
    <p:sldLayoutId id="2147483725" r:id="rId5"/>
    <p:sldLayoutId id="2147483727" r:id="rId6"/>
    <p:sldLayoutId id="2147483728" r:id="rId7"/>
    <p:sldLayoutId id="2147483729" r:id="rId8"/>
    <p:sldLayoutId id="2147483726" r:id="rId9"/>
    <p:sldLayoutId id="2147483697" r:id="rId10"/>
    <p:sldLayoutId id="2147483708" r:id="rId11"/>
    <p:sldLayoutId id="2147483698" r:id="rId12"/>
    <p:sldLayoutId id="2147483707" r:id="rId13"/>
    <p:sldLayoutId id="2147483710" r:id="rId14"/>
    <p:sldLayoutId id="2147483699" r:id="rId15"/>
    <p:sldLayoutId id="2147483709" r:id="rId16"/>
    <p:sldLayoutId id="2147483700" r:id="rId17"/>
    <p:sldLayoutId id="2147483701" r:id="rId18"/>
    <p:sldLayoutId id="2147483719" r:id="rId19"/>
    <p:sldLayoutId id="2147483712" r:id="rId20"/>
    <p:sldLayoutId id="2147483718" r:id="rId21"/>
    <p:sldLayoutId id="2147483702" r:id="rId22"/>
    <p:sldLayoutId id="2147483720" r:id="rId23"/>
    <p:sldLayoutId id="2147483703" r:id="rId24"/>
    <p:sldLayoutId id="2147483705" r:id="rId2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87360229"/>
              </p:ext>
            </p:extLst>
          </p:nvPr>
        </p:nvGraphicFramePr>
        <p:xfrm>
          <a:off x="1676400" y="203835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8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6" r:id="rId2"/>
    <p:sldLayoutId id="2147483716" r:id="rId3"/>
    <p:sldLayoutId id="2147483717" r:id="rId4"/>
    <p:sldLayoutId id="2147483734" r:id="rId5"/>
    <p:sldLayoutId id="2147483735" r:id="rId6"/>
    <p:sldLayoutId id="2147483736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71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0" algn="ctr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0" algn="ctr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74million.org/article/a-new-push-for-play-based-learning-why-districts-say-its-leading-to-more-engaged-students-collaborative-classmates-and-better-grade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washingtonpost.com/news/answer-sheet/wp/2015/08/17/why-pushing-kids-to-learn-too-much-too-soon-is-counterproductive/?noredirect=on&amp;utm_term=.d25cbe78741a" TargetMode="External"/><Relationship Id="rId5" Type="http://schemas.openxmlformats.org/officeDocument/2006/relationships/hyperlink" Target="http://www.jneurosci.org/content/38/36/7870" TargetMode="External"/><Relationship Id="rId4" Type="http://schemas.openxmlformats.org/officeDocument/2006/relationships/hyperlink" Target="https://wehavekids.com/education/Choosing-a-Preschool-Five-Idiotic-Things-Children-Are-Taught-in-Early-Educatio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Lana.Brooks@dese.mo.gov" TargetMode="External"/><Relationship Id="rId2" Type="http://schemas.openxmlformats.org/officeDocument/2006/relationships/hyperlink" Target="mailto:jrinehart@cpsk12.org" TargetMode="Externa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Got Foundation Formula for Preschool Children?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March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200" y="57150"/>
            <a:ext cx="4495800" cy="762000"/>
          </a:xfrm>
        </p:spPr>
        <p:txBody>
          <a:bodyPr>
            <a:noAutofit/>
          </a:bodyPr>
          <a:lstStyle/>
          <a:p>
            <a:r>
              <a:rPr lang="en-US" sz="1400" dirty="0"/>
              <a:t>Janet Rinehart, Director of Missouri Learning Communities</a:t>
            </a:r>
          </a:p>
          <a:p>
            <a:r>
              <a:rPr lang="en-US" sz="1400" dirty="0"/>
              <a:t>Lana Brooks, Director of Early Learning, DESE</a:t>
            </a:r>
          </a:p>
        </p:txBody>
      </p:sp>
    </p:spTree>
    <p:extLst>
      <p:ext uri="{BB962C8B-B14F-4D97-AF65-F5344CB8AC3E}">
        <p14:creationId xmlns:p14="http://schemas.microsoft.com/office/powerpoint/2010/main" val="353739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577D-075A-4567-8537-F6F37466DB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Begins to think logically</a:t>
            </a:r>
          </a:p>
          <a:p>
            <a:r>
              <a:rPr lang="en-US" dirty="0"/>
              <a:t>Understand conservation</a:t>
            </a:r>
          </a:p>
          <a:p>
            <a:r>
              <a:rPr lang="en-US" dirty="0"/>
              <a:t>Thinking more organized</a:t>
            </a:r>
          </a:p>
          <a:p>
            <a:r>
              <a:rPr lang="en-US" dirty="0"/>
              <a:t>Develops friends</a:t>
            </a:r>
          </a:p>
          <a:p>
            <a:r>
              <a:rPr lang="en-US" dirty="0"/>
              <a:t>Struggles with abstract thinking</a:t>
            </a:r>
          </a:p>
          <a:p>
            <a:r>
              <a:rPr lang="en-US" dirty="0"/>
              <a:t>The job of wiring is almost completed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0F3C4-C500-47C4-AB2E-5D869128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Concrete Operational Stage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E16D-41FA-426F-A9D6-9724BCE6E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3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577D-075A-4567-8537-F6F37466DB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Thinks abstractly</a:t>
            </a:r>
          </a:p>
          <a:p>
            <a:r>
              <a:rPr lang="en-US" dirty="0"/>
              <a:t>Thinks morally, philosophically, ethically, socially, politically</a:t>
            </a:r>
          </a:p>
          <a:p>
            <a:r>
              <a:rPr lang="en-US" dirty="0"/>
              <a:t>Deductive thinking</a:t>
            </a:r>
          </a:p>
          <a:p>
            <a:r>
              <a:rPr lang="en-US" dirty="0"/>
              <a:t>Can find multiple solutions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0F3C4-C500-47C4-AB2E-5D869128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Operational Stage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E16D-41FA-426F-A9D6-9724BCE6E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577D-075A-4567-8537-F6F37466DB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112712" indent="0" algn="ctr">
              <a:buNone/>
            </a:pPr>
            <a:r>
              <a:rPr lang="en-US" dirty="0"/>
              <a:t>“We are not passive recipients of knowledge, but actively involved in investigating and experimenting as we build understanding of how our world works….”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Jean Piaget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0F3C4-C500-47C4-AB2E-5D869128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E16D-41FA-426F-A9D6-9724BCE6E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6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577D-075A-4567-8537-F6F37466DB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</a:t>
            </a:r>
            <a:r>
              <a:rPr lang="en-US" dirty="0" smtClean="0"/>
              <a:t>can’t change development</a:t>
            </a:r>
            <a:r>
              <a:rPr lang="en-US" dirty="0"/>
              <a:t>, BUT </a:t>
            </a:r>
            <a:r>
              <a:rPr lang="en-US" dirty="0" smtClean="0"/>
              <a:t>we can </a:t>
            </a:r>
            <a:r>
              <a:rPr lang="en-US" b="1" dirty="0" smtClean="0"/>
              <a:t>change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b="1" dirty="0" smtClean="0"/>
              <a:t>quality</a:t>
            </a:r>
            <a:r>
              <a:rPr lang="en-US" dirty="0" smtClean="0"/>
              <a:t> </a:t>
            </a:r>
            <a:r>
              <a:rPr lang="en-US" dirty="0"/>
              <a:t>of the </a:t>
            </a:r>
            <a:r>
              <a:rPr lang="en-US" dirty="0" smtClean="0"/>
              <a:t>experiences that children receive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 smtClean="0"/>
              <a:t>quality </a:t>
            </a:r>
            <a:r>
              <a:rPr lang="en-US" dirty="0"/>
              <a:t>of the </a:t>
            </a:r>
            <a:r>
              <a:rPr lang="en-US" dirty="0" smtClean="0"/>
              <a:t>child’s experiences </a:t>
            </a:r>
            <a:r>
              <a:rPr lang="en-US" dirty="0"/>
              <a:t>determines how well and how thoroughly the wiring in the brain is complete.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0F3C4-C500-47C4-AB2E-5D869128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All This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E16D-41FA-426F-A9D6-9724BCE6E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7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577D-075A-4567-8537-F6F37466DB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Missouri Early Learning Goals – A tool to guide teacher practice</a:t>
            </a:r>
          </a:p>
          <a:p>
            <a:r>
              <a:rPr lang="en-US" dirty="0"/>
              <a:t>Desired Results Developmental Profile - An assessment the looks at child outcomes</a:t>
            </a:r>
          </a:p>
          <a:p>
            <a:r>
              <a:rPr lang="en-US" dirty="0"/>
              <a:t>Early Childhood Environmental Rating Scale - A tool used nationally and internationally 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0F3C4-C500-47C4-AB2E-5D869128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Components </a:t>
            </a:r>
            <a:r>
              <a:rPr lang="en-US" dirty="0" smtClean="0"/>
              <a:t>of Quality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E16D-41FA-426F-A9D6-9724BCE6E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17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7B7ACE-343E-42D7-90D3-DC20A674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42950"/>
            <a:ext cx="8839200" cy="1295400"/>
          </a:xfrm>
        </p:spPr>
        <p:txBody>
          <a:bodyPr>
            <a:normAutofit fontScale="90000"/>
          </a:bodyPr>
          <a:lstStyle/>
          <a:p>
            <a:r>
              <a:rPr lang="en-US" dirty="0"/>
              <a:t>Quality is </a:t>
            </a:r>
            <a:r>
              <a:rPr lang="en-US" dirty="0" smtClean="0"/>
              <a:t>Children Participating </a:t>
            </a:r>
            <a:r>
              <a:rPr lang="en-US" dirty="0"/>
              <a:t>in </a:t>
            </a:r>
            <a:r>
              <a:rPr lang="en-US" dirty="0" smtClean="0"/>
              <a:t>PLAY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651B4-D125-414D-BAB7-CA08970A4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F45CA-7A8B-46EF-981D-BCF3E1DD9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617439"/>
            <a:ext cx="358140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3953-3ADF-417F-B8C0-2E1A85A78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DD1EA0F-0357-4C1B-AEDA-C023641C802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00150"/>
            <a:ext cx="4419600" cy="3314700"/>
          </a:xfrm>
        </p:spPr>
      </p:pic>
      <p:sp>
        <p:nvSpPr>
          <p:cNvPr id="6" name="TextBox 5"/>
          <p:cNvSpPr txBox="1"/>
          <p:nvPr/>
        </p:nvSpPr>
        <p:spPr>
          <a:xfrm>
            <a:off x="4724400" y="1198306"/>
            <a:ext cx="4114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“Guided play (purposeful) requires a skilled teacher to analyze and steer students through their play to spontaneous learning.”</a:t>
            </a:r>
          </a:p>
          <a:p>
            <a:endParaRPr lang="en-US" sz="2800" dirty="0" smtClean="0"/>
          </a:p>
          <a:p>
            <a:r>
              <a:rPr lang="en-US" dirty="0" smtClean="0"/>
              <a:t>Kate Stringer, Senior Writer for The 74.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99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3953-3ADF-417F-B8C0-2E1A85A78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981200" y="895350"/>
            <a:ext cx="511032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82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8F577D-075A-4567-8537-F6F37466DB9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1328738" lvl="3" indent="-385763">
              <a:buFont typeface="+mj-lt"/>
              <a:buAutoNum type="arabicPeriod"/>
            </a:pPr>
            <a:r>
              <a:rPr lang="en-US" sz="2700" dirty="0"/>
              <a:t>Space and Furnishings</a:t>
            </a:r>
          </a:p>
          <a:p>
            <a:pPr marL="1328738" lvl="3" indent="-385763">
              <a:buFont typeface="+mj-lt"/>
              <a:buAutoNum type="arabicPeriod"/>
            </a:pPr>
            <a:r>
              <a:rPr lang="en-US" sz="2700" dirty="0"/>
              <a:t>Personal Care Routines</a:t>
            </a:r>
          </a:p>
          <a:p>
            <a:pPr marL="1328738" lvl="3" indent="-385763">
              <a:buFont typeface="+mj-lt"/>
              <a:buAutoNum type="arabicPeriod"/>
            </a:pPr>
            <a:r>
              <a:rPr lang="en-US" sz="2700" dirty="0"/>
              <a:t>Language and Literacy</a:t>
            </a:r>
          </a:p>
          <a:p>
            <a:pPr marL="1328738" lvl="3" indent="-385763">
              <a:buFont typeface="+mj-lt"/>
              <a:buAutoNum type="arabicPeriod"/>
            </a:pPr>
            <a:r>
              <a:rPr lang="en-US" sz="2700" dirty="0"/>
              <a:t>Learning Activities</a:t>
            </a:r>
          </a:p>
          <a:p>
            <a:pPr marL="1328738" lvl="3" indent="-385763">
              <a:buFont typeface="+mj-lt"/>
              <a:buAutoNum type="arabicPeriod"/>
            </a:pPr>
            <a:r>
              <a:rPr lang="en-US" sz="2700" dirty="0"/>
              <a:t>Interaction</a:t>
            </a:r>
          </a:p>
          <a:p>
            <a:pPr marL="1328738" lvl="3" indent="-385763">
              <a:buFont typeface="+mj-lt"/>
              <a:buAutoNum type="arabicPeriod"/>
            </a:pPr>
            <a:r>
              <a:rPr lang="en-US" sz="2700" dirty="0"/>
              <a:t>Program Structure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0F3C4-C500-47C4-AB2E-5D869128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Six Overarching </a:t>
            </a:r>
            <a:r>
              <a:rPr lang="en-US" i="1" u="sng" dirty="0"/>
              <a:t>Subscales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ECERS-3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BE16D-41FA-426F-A9D6-9724BCE6E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10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9D1A56-2A88-49D2-A96E-087D6386A9A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/>
            <a:endParaRPr lang="en-US" dirty="0"/>
          </a:p>
          <a:p>
            <a:pPr marL="342900" indent="-342900"/>
            <a:endParaRPr lang="en-US" sz="2400" dirty="0"/>
          </a:p>
          <a:p>
            <a:pPr marL="342900" indent="-342900" algn="ctr"/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Space influences the number and types of activities children can engage in at the same time.</a:t>
            </a:r>
          </a:p>
          <a:p>
            <a:pPr marL="0" indent="0" algn="ctr">
              <a:buNone/>
            </a:pPr>
            <a:r>
              <a:rPr lang="en-US" sz="2400" dirty="0"/>
              <a:t>Insufficient space can lead to conflicts due to crowding.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D375-347F-4335-9DF6-BF5C874D4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D9D6C-A0FC-473A-ADFC-490724215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15430"/>
            <a:ext cx="3886200" cy="24865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B2543-5CE3-4C1D-9504-277F8B9B0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26" y="815430"/>
            <a:ext cx="3689074" cy="2595356"/>
          </a:xfrm>
          <a:prstGeom prst="rect">
            <a:avLst/>
          </a:prstGeom>
          <a:ln w="57150" cmpd="sng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25561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42950"/>
            <a:ext cx="8839200" cy="4267200"/>
          </a:xfrm>
        </p:spPr>
        <p:txBody>
          <a:bodyPr/>
          <a:lstStyle/>
          <a:p>
            <a:r>
              <a:rPr lang="en-US" dirty="0"/>
              <a:t>What is your purpose for </a:t>
            </a:r>
            <a:br>
              <a:rPr lang="en-US" dirty="0"/>
            </a:br>
            <a:r>
              <a:rPr lang="en-US" dirty="0"/>
              <a:t>attending this presentation?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9D1A56-2A88-49D2-A96E-087D6386A9A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/>
            <a:endParaRPr lang="en-US" dirty="0"/>
          </a:p>
          <a:p>
            <a:pPr marL="342900" indent="-342900"/>
            <a:endParaRPr lang="en-US" sz="2400" dirty="0"/>
          </a:p>
          <a:p>
            <a:pPr marL="342900" indent="-342900" algn="ctr"/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1D375-347F-4335-9DF6-BF5C874D4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EE51E81-C58C-465D-9CE0-955B06C6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50206"/>
            <a:ext cx="3962743" cy="2969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C01A6-AC72-4F26-980D-9B84332A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50206"/>
            <a:ext cx="4206605" cy="2962913"/>
          </a:xfrm>
          <a:prstGeom prst="rect">
            <a:avLst/>
          </a:prstGeom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0C80DBB-170C-40C6-8478-69154E3F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66750"/>
            <a:ext cx="8763000" cy="800100"/>
          </a:xfrm>
        </p:spPr>
        <p:txBody>
          <a:bodyPr/>
          <a:lstStyle/>
          <a:p>
            <a:r>
              <a:rPr lang="en-US" sz="2000" dirty="0"/>
              <a:t>The starkest contrast between </a:t>
            </a:r>
            <a:r>
              <a:rPr lang="en-US" sz="2000" dirty="0" smtClean="0"/>
              <a:t>poor </a:t>
            </a:r>
            <a:r>
              <a:rPr lang="en-US" sz="2000" dirty="0"/>
              <a:t>and </a:t>
            </a:r>
            <a:r>
              <a:rPr lang="en-US" sz="2000" dirty="0" smtClean="0"/>
              <a:t>affluent children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is experience in hearing and using </a:t>
            </a:r>
            <a:r>
              <a:rPr lang="en-US" sz="2000" dirty="0" smtClean="0"/>
              <a:t>language.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1982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37FC3E-7A61-426E-8019-1ACC40DEE2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112712" indent="0">
              <a:buNone/>
            </a:pPr>
            <a:r>
              <a:rPr lang="en-US" dirty="0"/>
              <a:t>“Preschool children-and in particular the children of poverty-do not need lessons in decoding: they need exposure to rich discourse….”     </a:t>
            </a:r>
            <a:r>
              <a:rPr lang="en-US" sz="1200" dirty="0"/>
              <a:t>(Tabors, 1997)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EF30F-7004-47DA-B221-DE0F35D7A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6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5A00-34E7-4B7A-B9EC-0BEDC4812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13EE5-52D6-4FA1-B846-3331CEB0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324101"/>
            <a:ext cx="5032271" cy="21717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6F06EA-C23F-4384-9C5C-3ADEA4E6E86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381001" y="895351"/>
            <a:ext cx="335854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14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5A00-34E7-4B7A-B9EC-0BEDC4812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1_Magic Box_feathers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084" y="895350"/>
            <a:ext cx="5385832" cy="4038600"/>
          </a:xfrm>
        </p:spPr>
      </p:pic>
    </p:spTree>
    <p:extLst>
      <p:ext uri="{BB962C8B-B14F-4D97-AF65-F5344CB8AC3E}">
        <p14:creationId xmlns:p14="http://schemas.microsoft.com/office/powerpoint/2010/main" val="333215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35A00-34E7-4B7A-B9EC-0BEDC4812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2_Feather Measuring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895349"/>
            <a:ext cx="5309544" cy="3981395"/>
          </a:xfrm>
        </p:spPr>
      </p:pic>
    </p:spTree>
    <p:extLst>
      <p:ext uri="{BB962C8B-B14F-4D97-AF65-F5344CB8AC3E}">
        <p14:creationId xmlns:p14="http://schemas.microsoft.com/office/powerpoint/2010/main" val="100532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B915E-2532-4779-951A-7F7717C4B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E37A4-5D3A-421C-AF5D-5B9F5FBCABF2}"/>
              </a:ext>
            </a:extLst>
          </p:cNvPr>
          <p:cNvSpPr txBox="1"/>
          <p:nvPr/>
        </p:nvSpPr>
        <p:spPr>
          <a:xfrm>
            <a:off x="5257800" y="2343150"/>
            <a:ext cx="350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Children should spend most of their day in free play.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7C00AAD-93E5-4682-85A1-63C72B7179B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7200" y="1504950"/>
            <a:ext cx="4419983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1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EB150-47A1-4CD9-84A9-CE7873EA3D2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14400" y="1516892"/>
            <a:ext cx="4038600" cy="288365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978DA-4E2A-466C-AD4F-5AE41CFDF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126CE-6455-4132-B10A-522CC7177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90" y="1733550"/>
            <a:ext cx="2267909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1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514785-2391-4642-9772-2485BBB7C8D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85800" y="1200150"/>
            <a:ext cx="2975493" cy="33147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B915E-2532-4779-951A-7F7717C4B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2E37A4-5D3A-421C-AF5D-5B9F5FBCABF2}"/>
              </a:ext>
            </a:extLst>
          </p:cNvPr>
          <p:cNvSpPr txBox="1"/>
          <p:nvPr/>
        </p:nvSpPr>
        <p:spPr>
          <a:xfrm>
            <a:off x="4191000" y="2241947"/>
            <a:ext cx="4343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Whole Group Time should be limited.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73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962150"/>
            <a:ext cx="8839200" cy="3314700"/>
          </a:xfrm>
        </p:spPr>
        <p:txBody>
          <a:bodyPr>
            <a:normAutofit/>
          </a:bodyPr>
          <a:lstStyle/>
          <a:p>
            <a:r>
              <a:rPr lang="en-US" dirty="0"/>
              <a:t>Just having a program does not prepare children for success.</a:t>
            </a:r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Providing Leadership for a Quality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1962150"/>
            <a:ext cx="8839200" cy="33147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>
                <a:hlinkClick r:id="rId3"/>
              </a:rPr>
              <a:t>A New Push for Play-Based Learning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>
                <a:hlinkClick r:id="rId4"/>
              </a:rPr>
              <a:t>5 Things Children Learn at Preschool that are a Waste of Time and Not Developmentally Appropriate</a:t>
            </a:r>
            <a:endParaRPr lang="en-US" sz="2800" dirty="0" smtClean="0"/>
          </a:p>
          <a:p>
            <a:pPr marL="112712" indent="0">
              <a:buNone/>
            </a:pPr>
            <a:endParaRPr lang="en-US" sz="2800" dirty="0" smtClean="0"/>
          </a:p>
          <a:p>
            <a:r>
              <a:rPr lang="en-US" sz="2800" dirty="0" smtClean="0">
                <a:hlinkClick r:id="rId5"/>
              </a:rPr>
              <a:t>Language Exposure Relates to Structural Neural Connectivity in Childhood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>
                <a:hlinkClick r:id="rId6"/>
              </a:rPr>
              <a:t>Why Pushing Kids to Learn Too Much Too Soon is Counterproductive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Child Care Subsidy Program </a:t>
            </a:r>
          </a:p>
          <a:p>
            <a:r>
              <a:rPr lang="en-US" dirty="0"/>
              <a:t>Early Childhood Special Education</a:t>
            </a:r>
          </a:p>
          <a:p>
            <a:r>
              <a:rPr lang="en-US" dirty="0" smtClean="0"/>
              <a:t>Foundation </a:t>
            </a:r>
            <a:r>
              <a:rPr lang="en-US" dirty="0"/>
              <a:t>Formula</a:t>
            </a:r>
          </a:p>
          <a:p>
            <a:r>
              <a:rPr lang="en-US" dirty="0"/>
              <a:t>Local Funding</a:t>
            </a:r>
          </a:p>
          <a:p>
            <a:r>
              <a:rPr lang="en-US" dirty="0"/>
              <a:t>Missouri Preschool Program</a:t>
            </a:r>
          </a:p>
          <a:p>
            <a:r>
              <a:rPr lang="en-US" dirty="0"/>
              <a:t>Parent Fee/Scholarship</a:t>
            </a:r>
          </a:p>
          <a:p>
            <a:r>
              <a:rPr lang="en-US" dirty="0"/>
              <a:t>School Lunch Program/Child and Adult Care Food Program</a:t>
            </a:r>
          </a:p>
          <a:p>
            <a:r>
              <a:rPr lang="en-US" dirty="0" smtClean="0"/>
              <a:t>Title I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Learning Funding Streams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05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numCol="2"/>
          <a:lstStyle/>
          <a:p>
            <a:endParaRPr lang="en-US" sz="1600" dirty="0"/>
          </a:p>
          <a:p>
            <a:pPr algn="l"/>
            <a:r>
              <a:rPr lang="en-US" sz="1600" dirty="0"/>
              <a:t>Janet Rinehart, Director </a:t>
            </a:r>
          </a:p>
          <a:p>
            <a:pPr algn="l"/>
            <a:r>
              <a:rPr lang="en-US" sz="1600" dirty="0"/>
              <a:t>Missouri Learning Communities Project</a:t>
            </a:r>
          </a:p>
          <a:p>
            <a:pPr algn="l"/>
            <a:r>
              <a:rPr lang="en-US" sz="1600" dirty="0"/>
              <a:t>(573) 445-7457</a:t>
            </a:r>
          </a:p>
          <a:p>
            <a:pPr algn="l"/>
            <a:r>
              <a:rPr lang="en-US" sz="1600" dirty="0">
                <a:hlinkClick r:id="rId2"/>
              </a:rPr>
              <a:t>jrinehart@cpsk12.org</a:t>
            </a:r>
            <a:endParaRPr lang="en-US" sz="1600" dirty="0"/>
          </a:p>
          <a:p>
            <a:endParaRPr lang="en-US" sz="1600" dirty="0"/>
          </a:p>
          <a:p>
            <a:pPr marL="914400" algn="l"/>
            <a:r>
              <a:rPr lang="en-US" sz="1600" dirty="0"/>
              <a:t>Lana Brooks, Director</a:t>
            </a:r>
          </a:p>
          <a:p>
            <a:pPr marL="914400" algn="l"/>
            <a:r>
              <a:rPr lang="en-US" sz="1600" dirty="0"/>
              <a:t>Early Learning, DESE</a:t>
            </a:r>
          </a:p>
          <a:p>
            <a:pPr marL="914400" algn="l"/>
            <a:r>
              <a:rPr lang="en-US" sz="1600" dirty="0"/>
              <a:t>(573) 751-2095</a:t>
            </a:r>
          </a:p>
          <a:p>
            <a:pPr marL="914400" algn="l"/>
            <a:r>
              <a:rPr lang="en-US" sz="1600" dirty="0">
                <a:hlinkClick r:id="rId3"/>
              </a:rPr>
              <a:t>Lana.Brooks@dese.mo.gov</a:t>
            </a:r>
            <a:r>
              <a:rPr lang="en-US" sz="16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Contact/Questions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62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Early Learning Program Standards (Missouri)</a:t>
            </a:r>
          </a:p>
          <a:p>
            <a:r>
              <a:rPr lang="en-US" dirty="0"/>
              <a:t>Quality Assurance Report (Missouri)</a:t>
            </a:r>
          </a:p>
          <a:p>
            <a:r>
              <a:rPr lang="en-US" dirty="0"/>
              <a:t>Desired Results Developmental </a:t>
            </a:r>
            <a:r>
              <a:rPr lang="en-US" dirty="0" smtClean="0"/>
              <a:t>Profile </a:t>
            </a:r>
            <a:r>
              <a:rPr lang="en-US" dirty="0"/>
              <a:t>(National)</a:t>
            </a:r>
          </a:p>
          <a:p>
            <a:r>
              <a:rPr lang="en-US" dirty="0" smtClean="0"/>
              <a:t>Early </a:t>
            </a:r>
            <a:r>
              <a:rPr lang="en-US" dirty="0"/>
              <a:t>Childhood Environmental Rating Scale (National)</a:t>
            </a:r>
          </a:p>
          <a:p>
            <a:r>
              <a:rPr lang="en-US" dirty="0"/>
              <a:t>National Institute for Early Education Research (National)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for Indicators of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9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2400" y="2095500"/>
            <a:ext cx="8839200" cy="3048000"/>
          </a:xfrm>
        </p:spPr>
        <p:txBody>
          <a:bodyPr/>
          <a:lstStyle/>
          <a:p>
            <a:pPr marL="112712" indent="0">
              <a:buNone/>
            </a:pPr>
            <a:r>
              <a:rPr lang="en-US" sz="3000" dirty="0"/>
              <a:t>How Do We Get There?</a:t>
            </a:r>
          </a:p>
          <a:p>
            <a:r>
              <a:rPr lang="en-US" sz="3000" dirty="0"/>
              <a:t>Understanding Child Development</a:t>
            </a:r>
          </a:p>
          <a:p>
            <a:r>
              <a:rPr lang="en-US" sz="3000" dirty="0"/>
              <a:t>Quality Programing</a:t>
            </a:r>
          </a:p>
          <a:p>
            <a:pPr marL="112712" indent="0">
              <a:buNone/>
            </a:pPr>
            <a:endParaRPr lang="en-US" dirty="0"/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4295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All Students Enter Kindergarten </a:t>
            </a:r>
            <a:br>
              <a:rPr lang="en-US" dirty="0"/>
            </a:br>
            <a:r>
              <a:rPr lang="en-US" dirty="0"/>
              <a:t>Prepared to be Successful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5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4005B6-8D9D-477D-A154-113EFF05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Development Made Easy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5C799-645A-4588-A94C-11DE68A4D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20C7EB-B9C7-4437-BF78-10625318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492141"/>
            <a:ext cx="1944793" cy="121320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Children think and process information significantly different than an </a:t>
            </a:r>
            <a:r>
              <a:rPr lang="en-US" sz="3000" dirty="0" smtClean="0"/>
              <a:t>adult.</a:t>
            </a:r>
            <a:endParaRPr lang="en-US" sz="3000" dirty="0"/>
          </a:p>
          <a:p>
            <a:r>
              <a:rPr lang="en-US" sz="3000" dirty="0"/>
              <a:t>Children move through their development at their own </a:t>
            </a:r>
            <a:r>
              <a:rPr lang="en-US" sz="3000" dirty="0" smtClean="0"/>
              <a:t>pace.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37395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5026" y="1657350"/>
            <a:ext cx="8839200" cy="3048000"/>
          </a:xfrm>
        </p:spPr>
        <p:txBody>
          <a:bodyPr/>
          <a:lstStyle/>
          <a:p>
            <a:r>
              <a:rPr lang="en-US" sz="2800" dirty="0"/>
              <a:t>Sensorimotor Stage - </a:t>
            </a:r>
            <a:r>
              <a:rPr lang="en-US" sz="2800" dirty="0" smtClean="0"/>
              <a:t>Birth-2 </a:t>
            </a:r>
            <a:r>
              <a:rPr lang="en-US" sz="2800" dirty="0"/>
              <a:t>years</a:t>
            </a:r>
          </a:p>
          <a:p>
            <a:r>
              <a:rPr lang="en-US" sz="2800" dirty="0"/>
              <a:t>Preoperational Stage - 2 years-7 years</a:t>
            </a:r>
          </a:p>
          <a:p>
            <a:r>
              <a:rPr lang="en-US" sz="2800" dirty="0"/>
              <a:t>Concrete Operational Stage - 7-11 years</a:t>
            </a:r>
          </a:p>
          <a:p>
            <a:r>
              <a:rPr lang="en-US" sz="2800" dirty="0"/>
              <a:t>Formal Operational Stage - 12 and up</a:t>
            </a:r>
          </a:p>
          <a:p>
            <a:pPr marL="112712" indent="0">
              <a:buNone/>
            </a:pPr>
            <a:endParaRPr lang="en-US" dirty="0"/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4295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Stages of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2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5026" y="1657350"/>
            <a:ext cx="8839200" cy="3048000"/>
          </a:xfrm>
        </p:spPr>
        <p:txBody>
          <a:bodyPr/>
          <a:lstStyle/>
          <a:p>
            <a:pPr marL="112712" indent="0">
              <a:buNone/>
            </a:pPr>
            <a:endParaRPr lang="en-US" dirty="0"/>
          </a:p>
          <a:p>
            <a:pPr marL="112712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4295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Sensorimotor Stage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7E933-8C82-426A-A3DF-EF7976F06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64506"/>
            <a:ext cx="8610600" cy="23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2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BA4140-6221-420C-8DB9-917CD0BFF20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Language Emerging</a:t>
            </a:r>
          </a:p>
          <a:p>
            <a:r>
              <a:rPr lang="en-US" dirty="0"/>
              <a:t>Egocentric</a:t>
            </a:r>
          </a:p>
          <a:p>
            <a:r>
              <a:rPr lang="en-US" dirty="0"/>
              <a:t>Learns through pretend play, but struggles with logic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9085FE-BD12-4C00-9C69-F17F044B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Preoperational Stage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3953-3ADF-417F-B8C0-2E1A85A78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71172"/>
      </p:ext>
    </p:extLst>
  </p:cSld>
  <p:clrMapOvr>
    <a:masterClrMapping/>
  </p:clrMapOvr>
</p:sld>
</file>

<file path=ppt/theme/theme1.xml><?xml version="1.0" encoding="utf-8"?>
<a:theme xmlns:a="http://schemas.openxmlformats.org/drawingml/2006/main" name="DESE PPT Template Widescreen 2017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Layout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Breakout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losing 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DESE PPT Template 2017</Template>
  <TotalTime>1647</TotalTime>
  <Words>605</Words>
  <Application>Microsoft Office PowerPoint</Application>
  <PresentationFormat>On-screen Show (16:9)</PresentationFormat>
  <Paragraphs>133</Paragraphs>
  <Slides>30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Courier New</vt:lpstr>
      <vt:lpstr>Wingdings</vt:lpstr>
      <vt:lpstr>DESE PPT Template Widescreen 2017</vt:lpstr>
      <vt:lpstr>Content Layouts</vt:lpstr>
      <vt:lpstr>Content Breakout</vt:lpstr>
      <vt:lpstr>Closing </vt:lpstr>
      <vt:lpstr>Got Foundation Formula for Preschool Children?</vt:lpstr>
      <vt:lpstr>What is your purpose for  attending this presentation?</vt:lpstr>
      <vt:lpstr>Early Learning Funding Streams</vt:lpstr>
      <vt:lpstr>Sources for Indicators of Quality</vt:lpstr>
      <vt:lpstr>All Students Enter Kindergarten  Prepared to be Successful</vt:lpstr>
      <vt:lpstr>Child Development Made Easy</vt:lpstr>
      <vt:lpstr>Stages of Development</vt:lpstr>
      <vt:lpstr>Sensorimotor Stage</vt:lpstr>
      <vt:lpstr>Preoperational Stage</vt:lpstr>
      <vt:lpstr>Concrete Operational Stage</vt:lpstr>
      <vt:lpstr>Formal Operational Stage</vt:lpstr>
      <vt:lpstr>Active Process</vt:lpstr>
      <vt:lpstr>What Does All This Mean?</vt:lpstr>
      <vt:lpstr>What Are the Components of Quality?</vt:lpstr>
      <vt:lpstr>Quality is Children Participating in PLAY  </vt:lpstr>
      <vt:lpstr>PowerPoint Presentation</vt:lpstr>
      <vt:lpstr>PowerPoint Presentation</vt:lpstr>
      <vt:lpstr>Six Overarching Subscales on the ECERS-3 </vt:lpstr>
      <vt:lpstr>PowerPoint Presentation</vt:lpstr>
      <vt:lpstr>The starkest contrast between poor and affluent children is experience in hearing and using language.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Providing Leadership for a Quality Program</vt:lpstr>
      <vt:lpstr>Additional Resources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Brooks, Lana</dc:creator>
  <cp:lastModifiedBy>Koetting, Angie</cp:lastModifiedBy>
  <cp:revision>73</cp:revision>
  <dcterms:created xsi:type="dcterms:W3CDTF">2018-11-27T15:57:14Z</dcterms:created>
  <dcterms:modified xsi:type="dcterms:W3CDTF">2019-02-26T16:12:05Z</dcterms:modified>
</cp:coreProperties>
</file>