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70" r:id="rId3"/>
    <p:sldId id="281" r:id="rId4"/>
    <p:sldId id="296" r:id="rId5"/>
    <p:sldId id="277" r:id="rId6"/>
    <p:sldId id="275" r:id="rId7"/>
    <p:sldId id="282" r:id="rId8"/>
    <p:sldId id="258" r:id="rId9"/>
    <p:sldId id="264" r:id="rId10"/>
    <p:sldId id="269" r:id="rId11"/>
    <p:sldId id="273" r:id="rId12"/>
    <p:sldId id="257" r:id="rId13"/>
    <p:sldId id="295" r:id="rId14"/>
    <p:sldId id="274" r:id="rId15"/>
    <p:sldId id="280" r:id="rId16"/>
    <p:sldId id="279" r:id="rId17"/>
    <p:sldId id="294" r:id="rId18"/>
    <p:sldId id="283" r:id="rId19"/>
    <p:sldId id="276" r:id="rId20"/>
    <p:sldId id="262" r:id="rId21"/>
    <p:sldId id="288" r:id="rId22"/>
    <p:sldId id="289" r:id="rId23"/>
    <p:sldId id="290" r:id="rId24"/>
    <p:sldId id="291" r:id="rId25"/>
    <p:sldId id="285" r:id="rId26"/>
    <p:sldId id="292" r:id="rId27"/>
    <p:sldId id="267" r:id="rId28"/>
    <p:sldId id="268" r:id="rId29"/>
    <p:sldId id="266" r:id="rId30"/>
    <p:sldId id="272" r:id="rId31"/>
    <p:sldId id="284" r:id="rId32"/>
    <p:sldId id="263" r:id="rId33"/>
    <p:sldId id="300" r:id="rId34"/>
    <p:sldId id="299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224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1" d="100"/>
          <a:sy n="61" d="100"/>
        </p:scale>
        <p:origin x="3168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ru-RU" smtClean="0"/>
              <a:t>25.02.2019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676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909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023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93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379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301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71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942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794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693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348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5250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0733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4825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1628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8236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0020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2905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8214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0963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560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500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9503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5017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2562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5411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1472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705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189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642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33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3904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229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44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endParaRPr lang="ru-RU" dirty="0"/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</a:t>
            </a:r>
            <a:br>
              <a:rPr lang="en-US" dirty="0"/>
            </a:br>
            <a:r>
              <a:rPr lang="en-US" dirty="0"/>
              <a:t>20XX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How to use this template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1</a:t>
            </a:r>
            <a:endParaRPr lang="ru-RU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2</a:t>
            </a:r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Chart Slide</a:t>
            </a:r>
            <a:endParaRPr lang="ru-RU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chart</a:t>
            </a:r>
            <a:endParaRPr lang="ru-RU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table</a:t>
            </a:r>
            <a:endParaRPr lang="ru-RU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dirty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media</a:t>
            </a:r>
            <a:endParaRPr lang="ru-RU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o.microsoft.com/fwlink/?linkid=2006808&amp;clcid=0x409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o.microsoft.com/fwlink/?linkid=2006808&amp;clcid=0x409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mentimeter.com/s/7e1c391e867aaa231b233dfd97639ed4/6425ebcc07f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iteachkinderkids.blogspot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openclipart.org/detail/194097/grey-bird-with-question-mark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openclipart.org/detail/194097/grey-bird-with-question-mark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openclipart.org/detail/194097/grey-bird-with-question-mark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openclipart.org/detail/194097/grey-bird-with-question-marks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o.microsoft.com/fwlink/?linkid=2006808&amp;clcid=0x409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JPG"/><Relationship Id="rId7" Type="http://schemas.openxmlformats.org/officeDocument/2006/relationships/hyperlink" Target="mailto:3goldengoats@gmail.com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laurawatkins2002@gmail.com" TargetMode="External"/><Relationship Id="rId5" Type="http://schemas.openxmlformats.org/officeDocument/2006/relationships/hyperlink" Target="mailto:treneecummins@gmail.com" TargetMode="External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o.microsoft.com/fwlink/?linkid=2006808&amp;clcid=0x40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MAESP 2019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/>
              <a:t>Raise Student Achievement Tomorrow</a:t>
            </a:r>
            <a:endParaRPr lang="ru-RU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z="2000" i="1" dirty="0"/>
              <a:t>Real-Time PD </a:t>
            </a:r>
            <a:r>
              <a:rPr lang="en-US" sz="2000" dirty="0"/>
              <a:t>with </a:t>
            </a:r>
          </a:p>
          <a:p>
            <a:pPr algn="ctr"/>
            <a:r>
              <a:rPr lang="en-US" sz="2000" dirty="0"/>
              <a:t>Renee Cummins and Laura Watkins</a:t>
            </a:r>
            <a:endParaRPr lang="ru-RU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0632A2-F378-2847-9605-E3E072881F8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343" y="5704546"/>
            <a:ext cx="1612377" cy="1075247"/>
          </a:xfrm>
          <a:prstGeom prst="rect">
            <a:avLst/>
          </a:prstGeo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583A4F4E-B2A6-4FFC-9A55-2170B5DD885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6037" r="6037"/>
          <a:stretch>
            <a:fillRect/>
          </a:stretch>
        </p:blipFill>
        <p:spPr>
          <a:xfrm>
            <a:off x="0" y="1074687"/>
            <a:ext cx="6230657" cy="5314602"/>
          </a:xfr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B88B04-E64A-451C-9AFA-5678CFA3D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44804">
            <a:off x="-90811" y="163827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Additional Silent Signals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D09B21-C14D-4862-9EC7-CD67898C5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072" y="3429000"/>
            <a:ext cx="5120113" cy="346222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I’m thinking.</a:t>
            </a:r>
          </a:p>
          <a:p>
            <a:r>
              <a:rPr lang="en-US" sz="4800" b="1" dirty="0">
                <a:solidFill>
                  <a:schemeClr val="tx1"/>
                </a:solidFill>
              </a:rPr>
              <a:t>I need clarification.</a:t>
            </a:r>
          </a:p>
          <a:p>
            <a:r>
              <a:rPr lang="en-US" sz="4800" b="1" dirty="0">
                <a:solidFill>
                  <a:schemeClr val="tx1"/>
                </a:solidFill>
              </a:rPr>
              <a:t>Conjecture or AHA!</a:t>
            </a:r>
          </a:p>
          <a:p>
            <a:r>
              <a:rPr lang="en-US" sz="4800" b="1" dirty="0">
                <a:solidFill>
                  <a:schemeClr val="tx1"/>
                </a:solidFill>
              </a:rPr>
              <a:t>Where’s your bridge?</a:t>
            </a:r>
          </a:p>
          <a:p>
            <a:pPr marL="0"/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6A6184-E126-4BB1-B166-E92A571013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3645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7870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B88B04-E64A-451C-9AFA-5678CFA3D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526699" y="290828"/>
            <a:ext cx="351481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Not-So-Silent Signals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D09B21-C14D-4862-9EC7-CD67898C5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accent1"/>
                </a:solidFill>
              </a:rPr>
              <a:t>_______ has the floor.</a:t>
            </a:r>
          </a:p>
          <a:p>
            <a:r>
              <a:rPr lang="en-US" sz="6600" dirty="0">
                <a:solidFill>
                  <a:schemeClr val="accent1"/>
                </a:solidFill>
              </a:rPr>
              <a:t>Stand and answer in a complete sentence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9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 and Talk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995D73E-8026-4463-9C00-2C10B20298F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6865" b="41902"/>
          <a:stretch/>
        </p:blipFill>
        <p:spPr>
          <a:xfrm>
            <a:off x="3314240" y="790952"/>
            <a:ext cx="8877760" cy="6064783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111FFD-0B8A-4AE7-93E3-2BF8A75D552D}"/>
              </a:ext>
            </a:extLst>
          </p:cNvPr>
          <p:cNvSpPr txBox="1"/>
          <p:nvPr/>
        </p:nvSpPr>
        <p:spPr>
          <a:xfrm rot="20316052">
            <a:off x="-172047" y="2556118"/>
            <a:ext cx="3639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Door side/window side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B1FDFD-B5E9-4A0F-BA30-56DC618AE31D}"/>
              </a:ext>
            </a:extLst>
          </p:cNvPr>
          <p:cNvSpPr txBox="1"/>
          <p:nvPr/>
        </p:nvSpPr>
        <p:spPr>
          <a:xfrm rot="932221">
            <a:off x="7455881" y="420936"/>
            <a:ext cx="1984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C side/W side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831A73-30FD-432D-9C51-01684089505A}"/>
              </a:ext>
            </a:extLst>
          </p:cNvPr>
          <p:cNvSpPr txBox="1"/>
          <p:nvPr/>
        </p:nvSpPr>
        <p:spPr>
          <a:xfrm rot="21144754">
            <a:off x="612873" y="5714991"/>
            <a:ext cx="2866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Black side/Gold side</a:t>
            </a:r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52F298-375F-4D8C-B3CC-1D15A5382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HELP!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8C41A8-1FE5-4927-9073-FFE1D2F46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4824" y="484852"/>
            <a:ext cx="3489110" cy="46521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E71A5F-5C53-4AFF-8645-B5751F649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745" y="1983912"/>
            <a:ext cx="3169513" cy="42260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6486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43499" y="1041320"/>
            <a:ext cx="4827164" cy="700842"/>
          </a:xfrm>
        </p:spPr>
        <p:txBody>
          <a:bodyPr>
            <a:normAutofit fontScale="90000"/>
          </a:bodyPr>
          <a:lstStyle/>
          <a:p>
            <a:r>
              <a:rPr lang="en-US" dirty="0"/>
              <a:t>The 4L’s of Academic Discourse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3972FDB-F844-41FB-8A69-A87248BF82A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4383" b="24383"/>
          <a:stretch>
            <a:fillRect/>
          </a:stretch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10F0E7-096A-4915-A46D-31090DD02823}"/>
              </a:ext>
            </a:extLst>
          </p:cNvPr>
          <p:cNvSpPr txBox="1"/>
          <p:nvPr/>
        </p:nvSpPr>
        <p:spPr>
          <a:xfrm>
            <a:off x="665826" y="2070775"/>
            <a:ext cx="583243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</a:rPr>
              <a:t>Look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</a:rPr>
              <a:t>Lean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</a:rPr>
              <a:t>Listen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</a:rPr>
              <a:t>Lower your voice</a:t>
            </a:r>
          </a:p>
        </p:txBody>
      </p:sp>
    </p:spTree>
    <p:extLst>
      <p:ext uri="{BB962C8B-B14F-4D97-AF65-F5344CB8AC3E}">
        <p14:creationId xmlns:p14="http://schemas.microsoft.com/office/powerpoint/2010/main" val="301944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240191"/>
            <a:ext cx="4391191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Words matter!</a:t>
            </a:r>
          </a:p>
        </p:txBody>
      </p:sp>
      <p:sp>
        <p:nvSpPr>
          <p:cNvPr id="8" name="TextBox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547813" y="2459504"/>
            <a:ext cx="90963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u="sng" dirty="0">
                <a:solidFill>
                  <a:srgbClr val="0070C0"/>
                </a:solidFill>
              </a:rPr>
              <a:t>Academic Language</a:t>
            </a:r>
          </a:p>
        </p:txBody>
      </p:sp>
    </p:spTree>
    <p:extLst>
      <p:ext uri="{BB962C8B-B14F-4D97-AF65-F5344CB8AC3E}">
        <p14:creationId xmlns:p14="http://schemas.microsoft.com/office/powerpoint/2010/main" val="50325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BAD6B5-4B1A-4A9D-8498-F61EB985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5546" y="882133"/>
            <a:ext cx="4715102" cy="1061509"/>
          </a:xfrm>
        </p:spPr>
        <p:txBody>
          <a:bodyPr/>
          <a:lstStyle/>
          <a:p>
            <a:r>
              <a:rPr lang="en-US" dirty="0"/>
              <a:t>Non-negotiables</a:t>
            </a:r>
          </a:p>
        </p:txBody>
      </p:sp>
      <p:sp>
        <p:nvSpPr>
          <p:cNvPr id="7" name="Rectangle: Beveled 6">
            <a:extLst>
              <a:ext uri="{FF2B5EF4-FFF2-40B4-BE49-F238E27FC236}">
                <a16:creationId xmlns:a16="http://schemas.microsoft.com/office/drawing/2014/main" id="{A04A91A5-A997-49E0-A48C-2D2C79B724F0}"/>
              </a:ext>
            </a:extLst>
          </p:cNvPr>
          <p:cNvSpPr/>
          <p:nvPr/>
        </p:nvSpPr>
        <p:spPr>
          <a:xfrm>
            <a:off x="42981" y="3908487"/>
            <a:ext cx="3619500" cy="2181225"/>
          </a:xfrm>
          <a:prstGeom prst="bevel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Greek and Latin Root Instruction</a:t>
            </a:r>
          </a:p>
        </p:txBody>
      </p:sp>
      <p:sp>
        <p:nvSpPr>
          <p:cNvPr id="8" name="Rectangle: Beveled 7">
            <a:extLst>
              <a:ext uri="{FF2B5EF4-FFF2-40B4-BE49-F238E27FC236}">
                <a16:creationId xmlns:a16="http://schemas.microsoft.com/office/drawing/2014/main" id="{4E3BA363-F1AE-4408-B030-4851DEFE2805}"/>
              </a:ext>
            </a:extLst>
          </p:cNvPr>
          <p:cNvSpPr/>
          <p:nvPr/>
        </p:nvSpPr>
        <p:spPr>
          <a:xfrm>
            <a:off x="8162925" y="781484"/>
            <a:ext cx="3619500" cy="2181225"/>
          </a:xfrm>
          <a:prstGeom prst="bevel">
            <a:avLst/>
          </a:prstGeom>
          <a:gradFill>
            <a:gsLst>
              <a:gs pos="0">
                <a:schemeClr val="accent5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Explicit Academic Vocabulary Instruction/Tiered Vocabulary</a:t>
            </a:r>
          </a:p>
        </p:txBody>
      </p:sp>
      <p:sp>
        <p:nvSpPr>
          <p:cNvPr id="9" name="Rectangle: Beveled 8">
            <a:extLst>
              <a:ext uri="{FF2B5EF4-FFF2-40B4-BE49-F238E27FC236}">
                <a16:creationId xmlns:a16="http://schemas.microsoft.com/office/drawing/2014/main" id="{A4F3E35D-3BED-40CB-8D07-7064CDB7C607}"/>
              </a:ext>
            </a:extLst>
          </p:cNvPr>
          <p:cNvSpPr/>
          <p:nvPr/>
        </p:nvSpPr>
        <p:spPr>
          <a:xfrm>
            <a:off x="8162925" y="4214812"/>
            <a:ext cx="3619500" cy="2181225"/>
          </a:xfrm>
          <a:prstGeom prst="bevel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Frayer Models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E6670B-5DCB-49C0-8CB7-0507BDC4E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375" y="2187166"/>
            <a:ext cx="3567131" cy="2675348"/>
          </a:xfrm>
          <a:prstGeom prst="rect">
            <a:avLst/>
          </a:prstGeom>
          <a:ln w="228600" cap="sq" cmpd="thickThin">
            <a:solidFill>
              <a:srgbClr val="AE224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5678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E662A0-D8DF-439C-BB81-733171CA6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67607" y="877833"/>
            <a:ext cx="4632815" cy="1061509"/>
          </a:xfrm>
        </p:spPr>
        <p:txBody>
          <a:bodyPr>
            <a:normAutofit fontScale="90000"/>
          </a:bodyPr>
          <a:lstStyle/>
          <a:p>
            <a:r>
              <a:rPr lang="en-US" dirty="0"/>
              <a:t>Academic Language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08954E-A0D1-4533-A6C4-517E71E87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1210674">
            <a:off x="748030" y="2755778"/>
            <a:ext cx="2724912" cy="226771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Up the ante with explicit vocabulary instruction!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8BE631-6EDF-4D28-AA54-436011903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182" y="1687195"/>
            <a:ext cx="4819126" cy="410518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466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B43D2B-3178-4755-8814-C0585FAF3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417F30-98F2-41D1-9E55-83E6CB4BB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450407" y="262636"/>
            <a:ext cx="4391191" cy="1325563"/>
          </a:xfrm>
        </p:spPr>
        <p:txBody>
          <a:bodyPr/>
          <a:lstStyle/>
          <a:p>
            <a:r>
              <a:rPr lang="en-US" dirty="0"/>
              <a:t>Examples of Frayer Models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95E372C-0583-456E-B106-6D1D28AC77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000" y="2551411"/>
            <a:ext cx="5181600" cy="37595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69B9ACA-B63E-4701-B0E4-31605F2003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15100" y="1380512"/>
            <a:ext cx="5181600" cy="34762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715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240191"/>
            <a:ext cx="4391191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Going Deeper!</a:t>
            </a:r>
          </a:p>
        </p:txBody>
      </p:sp>
      <p:sp>
        <p:nvSpPr>
          <p:cNvPr id="8" name="TextBox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547813" y="2110565"/>
            <a:ext cx="90963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u="sng" dirty="0">
                <a:solidFill>
                  <a:srgbClr val="0070C0"/>
                </a:solidFill>
              </a:rPr>
              <a:t>Critical Thinking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1DA001-EC80-48B8-8F95-836CA5E12454}"/>
              </a:ext>
            </a:extLst>
          </p:cNvPr>
          <p:cNvSpPr txBox="1"/>
          <p:nvPr/>
        </p:nvSpPr>
        <p:spPr>
          <a:xfrm>
            <a:off x="2962275" y="3962400"/>
            <a:ext cx="697877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400" b="1" dirty="0">
                <a:solidFill>
                  <a:srgbClr val="FF0000"/>
                </a:solidFill>
                <a:hlinkClick r:id="rId4"/>
              </a:rPr>
              <a:t>Wait Time</a:t>
            </a:r>
            <a:endParaRPr lang="en-US" sz="4400" b="1" dirty="0">
              <a:solidFill>
                <a:srgbClr val="FF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4400" b="1" dirty="0">
                <a:solidFill>
                  <a:srgbClr val="FF0000"/>
                </a:solidFill>
              </a:rPr>
              <a:t>(Help Option)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400" b="1" dirty="0">
                <a:solidFill>
                  <a:srgbClr val="FF0000"/>
                </a:solidFill>
              </a:rPr>
              <a:t>Types of Questions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400" b="1" dirty="0">
                <a:solidFill>
                  <a:srgbClr val="FF0000"/>
                </a:solidFill>
              </a:rPr>
              <a:t>Depth of Knowledge </a:t>
            </a:r>
            <a:r>
              <a:rPr lang="en-US" sz="4400" dirty="0">
                <a:solidFill>
                  <a:srgbClr val="FF0000"/>
                </a:solidFill>
              </a:rPr>
              <a:t>(DOK)</a:t>
            </a:r>
          </a:p>
        </p:txBody>
      </p:sp>
    </p:spTree>
    <p:extLst>
      <p:ext uri="{BB962C8B-B14F-4D97-AF65-F5344CB8AC3E}">
        <p14:creationId xmlns:p14="http://schemas.microsoft.com/office/powerpoint/2010/main" val="389961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240191"/>
            <a:ext cx="4391191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Expectations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5BEC9D-AE2A-4959-818F-05A9D640A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624" y="2265551"/>
            <a:ext cx="7806105" cy="29636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CB8146-1BCD-4E53-9D38-286341137EE8}"/>
              </a:ext>
            </a:extLst>
          </p:cNvPr>
          <p:cNvSpPr txBox="1"/>
          <p:nvPr/>
        </p:nvSpPr>
        <p:spPr>
          <a:xfrm>
            <a:off x="636794" y="5591175"/>
            <a:ext cx="98809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Students will rise to your level of expectation.</a:t>
            </a:r>
          </a:p>
        </p:txBody>
      </p:sp>
    </p:spTree>
    <p:extLst>
      <p:ext uri="{BB962C8B-B14F-4D97-AF65-F5344CB8AC3E}">
        <p14:creationId xmlns:p14="http://schemas.microsoft.com/office/powerpoint/2010/main" val="285714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solidFill>
            <a:schemeClr val="accent5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Time</a:t>
            </a:r>
            <a:endParaRPr lang="ru-RU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0E5C7741-13D7-4CF5-9DFC-F783D568194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994" r="1994"/>
          <a:stretch>
            <a:fillRect/>
          </a:stretch>
        </p:blipFill>
        <p:spPr>
          <a:xfrm rot="159427">
            <a:off x="533212" y="2878101"/>
            <a:ext cx="2553559" cy="1709082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A3C67C-6F11-43C3-9078-D1113298233B}"/>
              </a:ext>
            </a:extLst>
          </p:cNvPr>
          <p:cNvSpPr txBox="1"/>
          <p:nvPr/>
        </p:nvSpPr>
        <p:spPr>
          <a:xfrm rot="21310926">
            <a:off x="120494" y="4363043"/>
            <a:ext cx="3732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Tic Tock Tic Tock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B4D34E-C1FB-4A28-9334-6E8DDC9C5BFC}"/>
              </a:ext>
            </a:extLst>
          </p:cNvPr>
          <p:cNvSpPr txBox="1"/>
          <p:nvPr/>
        </p:nvSpPr>
        <p:spPr>
          <a:xfrm>
            <a:off x="4273412" y="361950"/>
            <a:ext cx="753443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4">
                    <a:lumMod val="50000"/>
                  </a:schemeClr>
                </a:solidFill>
              </a:rPr>
              <a:t>Typical ___________________</a:t>
            </a:r>
          </a:p>
          <a:p>
            <a:endParaRPr lang="en-US" sz="44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4400" dirty="0">
                <a:solidFill>
                  <a:schemeClr val="accent4">
                    <a:lumMod val="50000"/>
                  </a:schemeClr>
                </a:solidFill>
              </a:rPr>
              <a:t>Causational _______________</a:t>
            </a:r>
          </a:p>
          <a:p>
            <a:endParaRPr lang="en-US" sz="44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4400" dirty="0">
                <a:solidFill>
                  <a:schemeClr val="accent4">
                    <a:lumMod val="50000"/>
                  </a:schemeClr>
                </a:solidFill>
              </a:rPr>
              <a:t>Optimal  __________________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8DBA6E-6205-4A48-B1E4-F7DDB8FFF194}"/>
              </a:ext>
            </a:extLst>
          </p:cNvPr>
          <p:cNvSpPr txBox="1"/>
          <p:nvPr/>
        </p:nvSpPr>
        <p:spPr>
          <a:xfrm>
            <a:off x="7321520" y="364836"/>
            <a:ext cx="3460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000" dirty="0">
                <a:solidFill>
                  <a:schemeClr val="bg1"/>
                </a:solidFill>
              </a:rPr>
              <a:t>1.5 seconds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F87548-3235-402F-8745-1286C7D6DA25}"/>
              </a:ext>
            </a:extLst>
          </p:cNvPr>
          <p:cNvSpPr txBox="1"/>
          <p:nvPr/>
        </p:nvSpPr>
        <p:spPr>
          <a:xfrm>
            <a:off x="7674888" y="1575065"/>
            <a:ext cx="3460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000" dirty="0">
                <a:solidFill>
                  <a:schemeClr val="bg1"/>
                </a:solidFill>
              </a:rPr>
              <a:t>3-5 seconds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1DA6D2-217D-4525-B0BE-008F1FC8BCB3}"/>
              </a:ext>
            </a:extLst>
          </p:cNvPr>
          <p:cNvSpPr txBox="1"/>
          <p:nvPr/>
        </p:nvSpPr>
        <p:spPr>
          <a:xfrm>
            <a:off x="7321520" y="2819829"/>
            <a:ext cx="3460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000" dirty="0">
                <a:solidFill>
                  <a:schemeClr val="bg1"/>
                </a:solidFill>
              </a:rPr>
              <a:t>45 seconds</a:t>
            </a: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solidFill>
            <a:schemeClr val="accent5"/>
          </a:solidFill>
        </p:spPr>
        <p:txBody>
          <a:bodyPr/>
          <a:lstStyle/>
          <a:p>
            <a:endParaRPr lang="ru-RU" i="1" dirty="0">
              <a:solidFill>
                <a:schemeClr val="bg1">
                  <a:alpha val="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Questions</a:t>
            </a:r>
            <a:endParaRPr lang="ru-RU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85895F0-6DE4-4167-96AE-C2F8BAD3111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32" r="1232"/>
          <a:stretch>
            <a:fillRect/>
          </a:stretch>
        </p:blipFill>
        <p:spPr>
          <a:xfrm>
            <a:off x="448041" y="2902104"/>
            <a:ext cx="3022647" cy="202304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EAE8F3-27CA-451B-ADE9-F038D23D5596}"/>
              </a:ext>
            </a:extLst>
          </p:cNvPr>
          <p:cNvSpPr txBox="1"/>
          <p:nvPr/>
        </p:nvSpPr>
        <p:spPr>
          <a:xfrm rot="21335146">
            <a:off x="4067780" y="402816"/>
            <a:ext cx="791825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Right There</a:t>
            </a: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Text _____________________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____________ words are in the question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Usually _________ sentence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CE51F0-2C38-4310-87EF-4C3471093109}"/>
              </a:ext>
            </a:extLst>
          </p:cNvPr>
          <p:cNvSpPr txBox="1"/>
          <p:nvPr/>
        </p:nvSpPr>
        <p:spPr>
          <a:xfrm rot="21339752">
            <a:off x="5504450" y="1030687"/>
            <a:ext cx="389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explicit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4C9CCF-9481-4EFC-BEE5-9B763A1642A1}"/>
              </a:ext>
            </a:extLst>
          </p:cNvPr>
          <p:cNvSpPr txBox="1"/>
          <p:nvPr/>
        </p:nvSpPr>
        <p:spPr>
          <a:xfrm rot="21339752">
            <a:off x="5385837" y="2256102"/>
            <a:ext cx="389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E80B43-6F15-4CAC-B5A1-4E184821AE1F}"/>
              </a:ext>
            </a:extLst>
          </p:cNvPr>
          <p:cNvSpPr txBox="1"/>
          <p:nvPr/>
        </p:nvSpPr>
        <p:spPr>
          <a:xfrm rot="21339752">
            <a:off x="6710089" y="3955568"/>
            <a:ext cx="389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 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580AC5-AC20-4F3E-B3BE-C23D421EF691}"/>
              </a:ext>
            </a:extLst>
          </p:cNvPr>
          <p:cNvSpPr txBox="1"/>
          <p:nvPr/>
        </p:nvSpPr>
        <p:spPr>
          <a:xfrm rot="20918593">
            <a:off x="554974" y="4580510"/>
            <a:ext cx="3156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Berlin Sans FB" panose="020E0602020502020306" pitchFamily="34" charset="0"/>
              </a:rPr>
              <a:t>LITERAL</a:t>
            </a:r>
          </a:p>
        </p:txBody>
      </p:sp>
    </p:spTree>
    <p:extLst>
      <p:ext uri="{BB962C8B-B14F-4D97-AF65-F5344CB8AC3E}">
        <p14:creationId xmlns:p14="http://schemas.microsoft.com/office/powerpoint/2010/main" val="150673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solidFill>
            <a:schemeClr val="accent5"/>
          </a:solidFill>
        </p:spPr>
        <p:txBody>
          <a:bodyPr/>
          <a:lstStyle/>
          <a:p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Questions</a:t>
            </a:r>
            <a:endParaRPr lang="ru-RU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85895F0-6DE4-4167-96AE-C2F8BAD3111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32" r="1232"/>
          <a:stretch>
            <a:fillRect/>
          </a:stretch>
        </p:blipFill>
        <p:spPr>
          <a:xfrm>
            <a:off x="448041" y="2902104"/>
            <a:ext cx="3022647" cy="202304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EAE8F3-27CA-451B-ADE9-F038D23D5596}"/>
              </a:ext>
            </a:extLst>
          </p:cNvPr>
          <p:cNvSpPr txBox="1"/>
          <p:nvPr/>
        </p:nvSpPr>
        <p:spPr>
          <a:xfrm rot="21335146">
            <a:off x="4091020" y="297783"/>
            <a:ext cx="791825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Think and Search</a:t>
            </a: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Text ___________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Answer words ____ be in the sentence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Answer in ______________  place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37DCBA-5F64-4408-A33E-34E5234D06D4}"/>
              </a:ext>
            </a:extLst>
          </p:cNvPr>
          <p:cNvSpPr txBox="1"/>
          <p:nvPr/>
        </p:nvSpPr>
        <p:spPr>
          <a:xfrm rot="21339752">
            <a:off x="5464256" y="925321"/>
            <a:ext cx="389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explicit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90DCA6-8DB2-41F7-8C4E-5555CB2F14CD}"/>
              </a:ext>
            </a:extLst>
          </p:cNvPr>
          <p:cNvSpPr txBox="1"/>
          <p:nvPr/>
        </p:nvSpPr>
        <p:spPr>
          <a:xfrm rot="21339752">
            <a:off x="7649641" y="1991844"/>
            <a:ext cx="389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CB6074-CDDF-44CF-B75F-2DA256BD441E}"/>
              </a:ext>
            </a:extLst>
          </p:cNvPr>
          <p:cNvSpPr txBox="1"/>
          <p:nvPr/>
        </p:nvSpPr>
        <p:spPr>
          <a:xfrm rot="21339752">
            <a:off x="6957186" y="3837407"/>
            <a:ext cx="389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more than 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14FD2E-A340-4E13-9D0C-BE43D2F5DE45}"/>
              </a:ext>
            </a:extLst>
          </p:cNvPr>
          <p:cNvSpPr txBox="1"/>
          <p:nvPr/>
        </p:nvSpPr>
        <p:spPr>
          <a:xfrm rot="20918593">
            <a:off x="554974" y="4580510"/>
            <a:ext cx="3156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Berlin Sans FB" panose="020E0602020502020306" pitchFamily="34" charset="0"/>
              </a:rPr>
              <a:t>LITERAL</a:t>
            </a:r>
          </a:p>
        </p:txBody>
      </p:sp>
    </p:spTree>
    <p:extLst>
      <p:ext uri="{BB962C8B-B14F-4D97-AF65-F5344CB8AC3E}">
        <p14:creationId xmlns:p14="http://schemas.microsoft.com/office/powerpoint/2010/main" val="185461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solidFill>
            <a:schemeClr val="accent5"/>
          </a:solidFill>
        </p:spPr>
        <p:txBody>
          <a:bodyPr/>
          <a:lstStyle/>
          <a:p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Questions</a:t>
            </a:r>
            <a:endParaRPr lang="ru-RU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85895F0-6DE4-4167-96AE-C2F8BAD3111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32" r="1232"/>
          <a:stretch>
            <a:fillRect/>
          </a:stretch>
        </p:blipFill>
        <p:spPr>
          <a:xfrm>
            <a:off x="448041" y="2902104"/>
            <a:ext cx="3022647" cy="202304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EAE8F3-27CA-451B-ADE9-F038D23D5596}"/>
              </a:ext>
            </a:extLst>
          </p:cNvPr>
          <p:cNvSpPr txBox="1"/>
          <p:nvPr/>
        </p:nvSpPr>
        <p:spPr>
          <a:xfrm rot="21335146">
            <a:off x="4129148" y="402814"/>
            <a:ext cx="791825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Text and Me</a:t>
            </a: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Text _________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Answer requires            _______________________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Uses _____knowledge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377251-86EA-4D4A-B4E9-C73C83BBE934}"/>
              </a:ext>
            </a:extLst>
          </p:cNvPr>
          <p:cNvSpPr txBox="1"/>
          <p:nvPr/>
        </p:nvSpPr>
        <p:spPr>
          <a:xfrm rot="21339752">
            <a:off x="5886287" y="1046549"/>
            <a:ext cx="389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implicit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11A276-856D-4E6D-AE18-BE7B60B9A10A}"/>
              </a:ext>
            </a:extLst>
          </p:cNvPr>
          <p:cNvSpPr txBox="1"/>
          <p:nvPr/>
        </p:nvSpPr>
        <p:spPr>
          <a:xfrm rot="21339752">
            <a:off x="6037013" y="4055958"/>
            <a:ext cx="389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prior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13CA0F-7A1F-4D65-886A-32BA331E99F7}"/>
              </a:ext>
            </a:extLst>
          </p:cNvPr>
          <p:cNvSpPr txBox="1"/>
          <p:nvPr/>
        </p:nvSpPr>
        <p:spPr>
          <a:xfrm rot="21339752">
            <a:off x="4635529" y="2882408"/>
            <a:ext cx="5771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reading between the lines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BE2F92-0313-4E1D-BC6A-43E679DC1E6D}"/>
              </a:ext>
            </a:extLst>
          </p:cNvPr>
          <p:cNvSpPr txBox="1"/>
          <p:nvPr/>
        </p:nvSpPr>
        <p:spPr>
          <a:xfrm rot="20918593">
            <a:off x="-66919" y="4825705"/>
            <a:ext cx="4203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Berlin Sans FB" panose="020E0602020502020306" pitchFamily="34" charset="0"/>
              </a:rPr>
              <a:t>INFERENTIAL</a:t>
            </a:r>
          </a:p>
        </p:txBody>
      </p:sp>
    </p:spTree>
    <p:extLst>
      <p:ext uri="{BB962C8B-B14F-4D97-AF65-F5344CB8AC3E}">
        <p14:creationId xmlns:p14="http://schemas.microsoft.com/office/powerpoint/2010/main" val="154976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solidFill>
            <a:schemeClr val="accent5"/>
          </a:solidFill>
        </p:spPr>
        <p:txBody>
          <a:bodyPr/>
          <a:lstStyle/>
          <a:p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Questions</a:t>
            </a:r>
            <a:endParaRPr lang="ru-RU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85895F0-6DE4-4167-96AE-C2F8BAD3111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32" r="1232"/>
          <a:stretch>
            <a:fillRect/>
          </a:stretch>
        </p:blipFill>
        <p:spPr>
          <a:xfrm>
            <a:off x="448041" y="2902104"/>
            <a:ext cx="3022647" cy="202304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EAE8F3-27CA-451B-ADE9-F038D23D5596}"/>
              </a:ext>
            </a:extLst>
          </p:cNvPr>
          <p:cNvSpPr txBox="1"/>
          <p:nvPr/>
        </p:nvSpPr>
        <p:spPr>
          <a:xfrm rot="21335146">
            <a:off x="4067780" y="402817"/>
            <a:ext cx="791825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On My Own</a:t>
            </a: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Answers are ______ in the text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Answers go ________________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Uses _____ knowledge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8D22E4-656D-4B70-AD33-B949BF9423CE}"/>
              </a:ext>
            </a:extLst>
          </p:cNvPr>
          <p:cNvSpPr txBox="1"/>
          <p:nvPr/>
        </p:nvSpPr>
        <p:spPr>
          <a:xfrm rot="21339752">
            <a:off x="7383492" y="865061"/>
            <a:ext cx="389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not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DD7217-CB40-4CB0-83D9-87F2FDE8213D}"/>
              </a:ext>
            </a:extLst>
          </p:cNvPr>
          <p:cNvSpPr txBox="1"/>
          <p:nvPr/>
        </p:nvSpPr>
        <p:spPr>
          <a:xfrm rot="21339752">
            <a:off x="7041847" y="2109491"/>
            <a:ext cx="389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beyond the page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7ACCC4-A2B8-49AD-A22D-15E00C717101}"/>
              </a:ext>
            </a:extLst>
          </p:cNvPr>
          <p:cNvSpPr txBox="1"/>
          <p:nvPr/>
        </p:nvSpPr>
        <p:spPr>
          <a:xfrm rot="21339752">
            <a:off x="5846093" y="3452340"/>
            <a:ext cx="389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prior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79D992-0A3E-4EEB-80AB-95D1B2668A53}"/>
              </a:ext>
            </a:extLst>
          </p:cNvPr>
          <p:cNvSpPr txBox="1"/>
          <p:nvPr/>
        </p:nvSpPr>
        <p:spPr>
          <a:xfrm rot="20918593">
            <a:off x="-66919" y="4825705"/>
            <a:ext cx="4203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Berlin Sans FB" panose="020E0602020502020306" pitchFamily="34" charset="0"/>
              </a:rPr>
              <a:t>EVALUATIVE</a:t>
            </a:r>
          </a:p>
        </p:txBody>
      </p:sp>
    </p:spTree>
    <p:extLst>
      <p:ext uri="{BB962C8B-B14F-4D97-AF65-F5344CB8AC3E}">
        <p14:creationId xmlns:p14="http://schemas.microsoft.com/office/powerpoint/2010/main" val="245759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6A14B-FB03-482D-9387-D37669FFC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DOK</a:t>
            </a:r>
            <a:br>
              <a:rPr lang="en-US" dirty="0"/>
            </a:br>
            <a:r>
              <a:rPr lang="en-US" sz="4000" dirty="0"/>
              <a:t>Depth of Knowledge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EA8D4-672B-4107-804B-16C2C229C1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82398" y="4052875"/>
            <a:ext cx="3689627" cy="642938"/>
          </a:xfrm>
        </p:spPr>
        <p:txBody>
          <a:bodyPr/>
          <a:lstStyle/>
          <a:p>
            <a:r>
              <a:rPr lang="en-US" sz="4000" dirty="0"/>
              <a:t>Increase Rigor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57D955-A84A-4222-84FD-E24AA5049C64}"/>
              </a:ext>
            </a:extLst>
          </p:cNvPr>
          <p:cNvSpPr txBox="1"/>
          <p:nvPr/>
        </p:nvSpPr>
        <p:spPr>
          <a:xfrm rot="20993574">
            <a:off x="1006894" y="2204762"/>
            <a:ext cx="41801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bg1"/>
                </a:solidFill>
              </a:rPr>
              <a:t>Difficulty vs Complexity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4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bg1"/>
                </a:solidFill>
              </a:rPr>
              <a:t>Is it all about the </a:t>
            </a:r>
            <a:r>
              <a:rPr lang="en-US" sz="4000" i="1" dirty="0">
                <a:solidFill>
                  <a:schemeClr val="bg1"/>
                </a:solidFill>
              </a:rPr>
              <a:t>VERB</a:t>
            </a:r>
            <a:r>
              <a:rPr lang="en-US" sz="40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90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8C4027-B801-4792-A7B8-2D3E18138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-67928" y="160615"/>
            <a:ext cx="5651748" cy="1325563"/>
          </a:xfrm>
        </p:spPr>
        <p:txBody>
          <a:bodyPr>
            <a:normAutofit/>
          </a:bodyPr>
          <a:lstStyle/>
          <a:p>
            <a:r>
              <a:rPr lang="en-US" sz="3200" dirty="0"/>
              <a:t>Difficulty vs Complexity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977EA9-4589-40A1-9E55-0C5A4D9623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u="sng" dirty="0"/>
              <a:t>Difficult</a:t>
            </a:r>
          </a:p>
          <a:p>
            <a:pPr marL="0" indent="0">
              <a:buNone/>
            </a:pPr>
            <a:r>
              <a:rPr lang="en-US" sz="3200" dirty="0"/>
              <a:t>Read Chapter 12 in your social studies textbook.  </a:t>
            </a:r>
            <a:r>
              <a:rPr lang="en-US" sz="3200" b="1" dirty="0">
                <a:solidFill>
                  <a:srgbClr val="FF0000"/>
                </a:solidFill>
              </a:rPr>
              <a:t>Identify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and </a:t>
            </a:r>
            <a:r>
              <a:rPr lang="en-US" sz="3200" b="1" dirty="0">
                <a:solidFill>
                  <a:srgbClr val="FF0000"/>
                </a:solidFill>
              </a:rPr>
              <a:t>list</a:t>
            </a:r>
            <a:r>
              <a:rPr lang="en-US" sz="3200" dirty="0"/>
              <a:t> all the reasons Thomas Jefferson had for deploying </a:t>
            </a:r>
            <a:r>
              <a:rPr lang="en-US" sz="3200" i="1" dirty="0"/>
              <a:t>The Corps of Discovery.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C62089-2CA3-4577-AB3D-463F2CEAF9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b="1" u="sng" dirty="0"/>
              <a:t>Complex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Identify</a:t>
            </a:r>
            <a:r>
              <a:rPr lang="en-US" sz="3200" dirty="0"/>
              <a:t> one reason Thomas Jefferson sent </a:t>
            </a:r>
            <a:r>
              <a:rPr lang="en-US" sz="3200" i="1" dirty="0"/>
              <a:t>The Corps of Discovery</a:t>
            </a:r>
            <a:r>
              <a:rPr lang="en-US" sz="3200" dirty="0"/>
              <a:t> to the Louisiana Territory and </a:t>
            </a:r>
            <a:r>
              <a:rPr lang="en-US" sz="3200" dirty="0">
                <a:highlight>
                  <a:srgbClr val="FFFF00"/>
                </a:highlight>
              </a:rPr>
              <a:t>using evidence from the text</a:t>
            </a:r>
            <a:r>
              <a:rPr lang="en-US" sz="3200" dirty="0"/>
              <a:t>, </a:t>
            </a:r>
            <a:r>
              <a:rPr lang="en-US" sz="3200" b="1" dirty="0">
                <a:solidFill>
                  <a:srgbClr val="FF0000"/>
                </a:solidFill>
              </a:rPr>
              <a:t>explain</a:t>
            </a:r>
            <a:r>
              <a:rPr lang="en-US" sz="3200" dirty="0"/>
              <a:t> why he thought Meriwether Lewis was the best-suited person to lead the expedition.</a:t>
            </a: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B5D7DAD1-C756-453C-99A5-49FA181EB059}"/>
              </a:ext>
            </a:extLst>
          </p:cNvPr>
          <p:cNvSpPr/>
          <p:nvPr/>
        </p:nvSpPr>
        <p:spPr>
          <a:xfrm rot="1274772">
            <a:off x="8450516" y="-683288"/>
            <a:ext cx="4199398" cy="4300694"/>
          </a:xfrm>
          <a:prstGeom prst="irregularSeal1">
            <a:avLst/>
          </a:prstGeom>
          <a:gradFill>
            <a:gsLst>
              <a:gs pos="0">
                <a:schemeClr val="tx1">
                  <a:alpha val="31000"/>
                </a:schemeClr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Elephant" panose="02020904090505020303" pitchFamily="18" charset="0"/>
              </a:rPr>
              <a:t>Let’s look at the verbs.</a:t>
            </a:r>
          </a:p>
        </p:txBody>
      </p:sp>
    </p:spTree>
    <p:extLst>
      <p:ext uri="{BB962C8B-B14F-4D97-AF65-F5344CB8AC3E}">
        <p14:creationId xmlns:p14="http://schemas.microsoft.com/office/powerpoint/2010/main" val="174396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240191"/>
            <a:ext cx="4391191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Show me!</a:t>
            </a:r>
          </a:p>
        </p:txBody>
      </p:sp>
      <p:sp>
        <p:nvSpPr>
          <p:cNvPr id="8" name="TextBox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052730" y="2421404"/>
            <a:ext cx="104201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u="sng" dirty="0">
                <a:solidFill>
                  <a:srgbClr val="0070C0"/>
                </a:solidFill>
              </a:rPr>
              <a:t>Effective Formative Assessment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Alternatives to Worksheets</a:t>
            </a:r>
          </a:p>
        </p:txBody>
      </p:sp>
    </p:spTree>
    <p:extLst>
      <p:ext uri="{BB962C8B-B14F-4D97-AF65-F5344CB8AC3E}">
        <p14:creationId xmlns:p14="http://schemas.microsoft.com/office/powerpoint/2010/main" val="154085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55817" y="1001491"/>
            <a:ext cx="4065084" cy="700842"/>
          </a:xfrm>
        </p:spPr>
        <p:txBody>
          <a:bodyPr>
            <a:normAutofit fontScale="90000"/>
          </a:bodyPr>
          <a:lstStyle/>
          <a:p>
            <a:r>
              <a:rPr lang="en-US" dirty="0"/>
              <a:t>Self-Assessment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8DE6A2B-77BE-425A-83A1-323C087F41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8598" b="21488"/>
          <a:stretch/>
        </p:blipFill>
        <p:spPr>
          <a:xfrm>
            <a:off x="3314240" y="1351912"/>
            <a:ext cx="8877760" cy="512064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BB46CB-6F29-4E31-BAD0-71C7059C5928}"/>
              </a:ext>
            </a:extLst>
          </p:cNvPr>
          <p:cNvSpPr txBox="1"/>
          <p:nvPr/>
        </p:nvSpPr>
        <p:spPr>
          <a:xfrm>
            <a:off x="515806" y="5468626"/>
            <a:ext cx="4482124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/>
              <a:t>3-2-1 Bins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/>
              <a:t>Self-drawn score boxes</a:t>
            </a:r>
          </a:p>
        </p:txBody>
      </p:sp>
    </p:spTree>
    <p:extLst>
      <p:ext uri="{BB962C8B-B14F-4D97-AF65-F5344CB8AC3E}">
        <p14:creationId xmlns:p14="http://schemas.microsoft.com/office/powerpoint/2010/main" val="410564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46E0911-69B6-4893-B7DC-BA7AF3AF6C1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5373" b="5373"/>
          <a:stretch>
            <a:fillRect/>
          </a:stretch>
        </p:blipFill>
        <p:spPr>
          <a:xfrm rot="21192832">
            <a:off x="4887612" y="629633"/>
            <a:ext cx="5704188" cy="381778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7F1CD73-A8EF-4F66-BAAB-F1C5BDA80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62940" y="885264"/>
            <a:ext cx="4538436" cy="1091949"/>
          </a:xfrm>
        </p:spPr>
        <p:txBody>
          <a:bodyPr>
            <a:normAutofit fontScale="90000"/>
          </a:bodyPr>
          <a:lstStyle/>
          <a:p>
            <a:r>
              <a:rPr lang="en-US" dirty="0"/>
              <a:t>Post-It Notes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CCBD64-3BC8-4E8D-9515-AAE8D066B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996" y="3057525"/>
            <a:ext cx="2214563" cy="29527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696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2E794A-44EE-4C19-84E5-D834D8A5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55816" y="1039591"/>
            <a:ext cx="4065084" cy="700842"/>
          </a:xfrm>
        </p:spPr>
        <p:txBody>
          <a:bodyPr/>
          <a:lstStyle/>
          <a:p>
            <a:r>
              <a:rPr lang="en-US" dirty="0"/>
              <a:t>Session Preview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7DF80-FA1F-46F6-82CB-9A6DDC9A8891}"/>
              </a:ext>
            </a:extLst>
          </p:cNvPr>
          <p:cNvSpPr txBox="1"/>
          <p:nvPr/>
        </p:nvSpPr>
        <p:spPr>
          <a:xfrm rot="20713570">
            <a:off x="3849984" y="1712136"/>
            <a:ext cx="833912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Student Engagement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700" dirty="0"/>
              <a:t>Indicator 1.2 The teacher cognitively engages students in the content.</a:t>
            </a:r>
            <a:endParaRPr lang="en-US" sz="1700" b="1" i="1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Academic Language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700" dirty="0"/>
              <a:t>Indicator 1.1 The teacher demonstrates content knowledge through the use of academic and disciplinary language and facilitates student's accurate use of academic and disciplinary language.</a:t>
            </a:r>
            <a:endParaRPr lang="en-US" sz="1700" b="1" i="1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Critical Thinking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700" dirty="0"/>
              <a:t>Indicator 4.1 The teacher uses instructional strategies that lead students to problem-solving and critical thinking. </a:t>
            </a:r>
            <a:endParaRPr lang="en-US" sz="1700" b="1" i="1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Effective Formative Assessment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700" dirty="0"/>
              <a:t>Indicator 7.4 The teacher monitors the effect on the whole class and                                                   individual learning.</a:t>
            </a:r>
            <a:endParaRPr lang="en-US" sz="1700" b="1" i="1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r>
              <a:rPr lang="en-US" sz="6600" b="1" i="1" dirty="0">
                <a:solidFill>
                  <a:schemeClr val="accent4">
                    <a:lumMod val="50000"/>
                  </a:schemeClr>
                </a:solidFill>
              </a:rPr>
              <a:t>   </a:t>
            </a:r>
            <a:endParaRPr lang="en-US" sz="3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36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75C988-BC17-49AA-BF0D-15AE799000E3}"/>
              </a:ext>
            </a:extLst>
          </p:cNvPr>
          <p:cNvSpPr txBox="1"/>
          <p:nvPr/>
        </p:nvSpPr>
        <p:spPr>
          <a:xfrm rot="20797090">
            <a:off x="3478565" y="1097625"/>
            <a:ext cx="8226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</a:rPr>
              <a:t>NEE – Network for Educator Effectiveness</a:t>
            </a:r>
          </a:p>
        </p:txBody>
      </p:sp>
    </p:spTree>
    <p:extLst>
      <p:ext uri="{BB962C8B-B14F-4D97-AF65-F5344CB8AC3E}">
        <p14:creationId xmlns:p14="http://schemas.microsoft.com/office/powerpoint/2010/main" val="147699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3E026E-7704-44C3-AC64-5FC5F82DD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Whiteboards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520A847-E007-4EF6-B58E-39D035C533C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16887" b="16887"/>
          <a:stretch>
            <a:fillRect/>
          </a:stretch>
        </p:blipFill>
        <p:spPr>
          <a:xfrm>
            <a:off x="0" y="0"/>
            <a:ext cx="6065966" cy="53558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1F066B-44AE-4835-9B29-0CEB3DC76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475411" y="2801938"/>
            <a:ext cx="4584701" cy="3438526"/>
          </a:xfrm>
          <a:prstGeom prst="rect">
            <a:avLst/>
          </a:prstGeom>
          <a:ln w="76200" cmpd="thickThin">
            <a:solidFill>
              <a:schemeClr val="accent3"/>
            </a:solidFill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CBCB87A5-C8B3-44EE-8B0E-E45775FBC350}"/>
              </a:ext>
            </a:extLst>
          </p:cNvPr>
          <p:cNvSpPr/>
          <p:nvPr/>
        </p:nvSpPr>
        <p:spPr>
          <a:xfrm>
            <a:off x="4000500" y="5105400"/>
            <a:ext cx="4114800" cy="16383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+mj-lt"/>
              </a:rPr>
              <a:t>Games</a:t>
            </a:r>
          </a:p>
        </p:txBody>
      </p:sp>
    </p:spTree>
    <p:extLst>
      <p:ext uri="{BB962C8B-B14F-4D97-AF65-F5344CB8AC3E}">
        <p14:creationId xmlns:p14="http://schemas.microsoft.com/office/powerpoint/2010/main" val="58731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BA9E7A-8922-4285-812E-FF7763991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4624" y="2476870"/>
            <a:ext cx="3055579" cy="3533313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600" dirty="0"/>
              <a:t>Seesaw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600" dirty="0" err="1"/>
              <a:t>Flipgrid</a:t>
            </a:r>
            <a:endParaRPr lang="en-US" sz="36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600" dirty="0" err="1"/>
              <a:t>ReadWorks</a:t>
            </a:r>
            <a:endParaRPr lang="en-US" sz="36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600" dirty="0"/>
              <a:t>Socrative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600" dirty="0" err="1"/>
              <a:t>Plickers</a:t>
            </a:r>
            <a:endParaRPr lang="en-US" sz="36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600" dirty="0"/>
              <a:t>Kahoot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600" dirty="0"/>
              <a:t>Quizlet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600" dirty="0" err="1"/>
              <a:t>Xtra</a:t>
            </a:r>
            <a:r>
              <a:rPr lang="en-US" sz="3600" dirty="0"/>
              <a:t> Math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600" dirty="0" err="1"/>
              <a:t>Mentimeter</a:t>
            </a:r>
            <a:endParaRPr lang="en-US" sz="36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5F4D4AA-4CB0-4A78-A594-ED7BF74A9F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4897" b="24897"/>
          <a:stretch>
            <a:fillRect/>
          </a:stretch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CDF2F5A-5191-45CC-9C09-725B5798E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117008" y="752320"/>
            <a:ext cx="3984755" cy="1091949"/>
          </a:xfrm>
        </p:spPr>
        <p:txBody>
          <a:bodyPr>
            <a:normAutofit fontScale="90000"/>
          </a:bodyPr>
          <a:lstStyle/>
          <a:p>
            <a:r>
              <a:rPr lang="en-US" dirty="0"/>
              <a:t>Digital Alternatives</a:t>
            </a:r>
          </a:p>
        </p:txBody>
      </p:sp>
    </p:spTree>
    <p:extLst>
      <p:ext uri="{BB962C8B-B14F-4D97-AF65-F5344CB8AC3E}">
        <p14:creationId xmlns:p14="http://schemas.microsoft.com/office/powerpoint/2010/main" val="339354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A45131-508D-4AA8-9D67-9B06535A5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73139">
            <a:off x="7825797" y="375258"/>
            <a:ext cx="2036843" cy="1607255"/>
          </a:xfrm>
          <a:prstGeom prst="rect">
            <a:avLst/>
          </a:prstGeom>
        </p:spPr>
      </p:pic>
      <p:sp>
        <p:nvSpPr>
          <p:cNvPr id="14" name="Ribbon: Curved and Tilted Up 13">
            <a:extLst>
              <a:ext uri="{FF2B5EF4-FFF2-40B4-BE49-F238E27FC236}">
                <a16:creationId xmlns:a16="http://schemas.microsoft.com/office/drawing/2014/main" id="{26C07F70-323A-40EE-B34C-B36EA54DCBF4}"/>
              </a:ext>
            </a:extLst>
          </p:cNvPr>
          <p:cNvSpPr/>
          <p:nvPr/>
        </p:nvSpPr>
        <p:spPr>
          <a:xfrm>
            <a:off x="808611" y="428427"/>
            <a:ext cx="6454066" cy="1278385"/>
          </a:xfrm>
          <a:prstGeom prst="ellipseRibbon2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Real-Time PD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724E5A-90C8-408E-A4F3-3443D42DA77A}"/>
              </a:ext>
            </a:extLst>
          </p:cNvPr>
          <p:cNvSpPr txBox="1"/>
          <p:nvPr/>
        </p:nvSpPr>
        <p:spPr>
          <a:xfrm>
            <a:off x="7145786" y="775231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with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E70823-856B-4A31-B162-57B348ABB099}"/>
              </a:ext>
            </a:extLst>
          </p:cNvPr>
          <p:cNvSpPr txBox="1"/>
          <p:nvPr/>
        </p:nvSpPr>
        <p:spPr>
          <a:xfrm>
            <a:off x="1988598" y="1706810"/>
            <a:ext cx="8149410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/>
              <a:t>What topics can I choose from?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Improving student engagement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Formative assessment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Developing higher-order thinking skills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Efficient classroom management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Effective use of small groups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Specific curricular areas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New teacher workshop</a:t>
            </a:r>
          </a:p>
        </p:txBody>
      </p:sp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A45131-508D-4AA8-9D67-9B06535A5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73139">
            <a:off x="7825797" y="375258"/>
            <a:ext cx="2036843" cy="1607255"/>
          </a:xfrm>
          <a:prstGeom prst="rect">
            <a:avLst/>
          </a:prstGeom>
        </p:spPr>
      </p:pic>
      <p:sp>
        <p:nvSpPr>
          <p:cNvPr id="14" name="Ribbon: Curved and Tilted Up 13">
            <a:extLst>
              <a:ext uri="{FF2B5EF4-FFF2-40B4-BE49-F238E27FC236}">
                <a16:creationId xmlns:a16="http://schemas.microsoft.com/office/drawing/2014/main" id="{26C07F70-323A-40EE-B34C-B36EA54DCBF4}"/>
              </a:ext>
            </a:extLst>
          </p:cNvPr>
          <p:cNvSpPr/>
          <p:nvPr/>
        </p:nvSpPr>
        <p:spPr>
          <a:xfrm>
            <a:off x="808611" y="428427"/>
            <a:ext cx="6454066" cy="1278385"/>
          </a:xfrm>
          <a:prstGeom prst="ellipseRibbon2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Real-Time PD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724E5A-90C8-408E-A4F3-3443D42DA77A}"/>
              </a:ext>
            </a:extLst>
          </p:cNvPr>
          <p:cNvSpPr txBox="1"/>
          <p:nvPr/>
        </p:nvSpPr>
        <p:spPr>
          <a:xfrm>
            <a:off x="7145786" y="775231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with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E70823-856B-4A31-B162-57B348ABB099}"/>
              </a:ext>
            </a:extLst>
          </p:cNvPr>
          <p:cNvSpPr txBox="1"/>
          <p:nvPr/>
        </p:nvSpPr>
        <p:spPr>
          <a:xfrm>
            <a:off x="1988598" y="1706810"/>
            <a:ext cx="8266109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/>
              <a:t>What will this cost me?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Half days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One, two, or three - $479 per ½ day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Four or more - $379 per ½ day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Full days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One - $879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Two or three - $779 per day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Four or more - $669 per day</a:t>
            </a:r>
          </a:p>
        </p:txBody>
      </p:sp>
    </p:spTree>
    <p:extLst>
      <p:ext uri="{BB962C8B-B14F-4D97-AF65-F5344CB8AC3E}">
        <p14:creationId xmlns:p14="http://schemas.microsoft.com/office/powerpoint/2010/main" val="219308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DD4F86-2F06-456A-98D4-4DF3D4F0A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675" y="2134492"/>
            <a:ext cx="4032799" cy="31525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A45131-508D-4AA8-9D67-9B06535A5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73139">
            <a:off x="3939918" y="1484966"/>
            <a:ext cx="2036843" cy="1607255"/>
          </a:xfrm>
          <a:prstGeom prst="rect">
            <a:avLst/>
          </a:prstGeom>
        </p:spPr>
      </p:pic>
      <p:sp>
        <p:nvSpPr>
          <p:cNvPr id="14" name="Ribbon: Curved and Tilted Up 13">
            <a:extLst>
              <a:ext uri="{FF2B5EF4-FFF2-40B4-BE49-F238E27FC236}">
                <a16:creationId xmlns:a16="http://schemas.microsoft.com/office/drawing/2014/main" id="{26C07F70-323A-40EE-B34C-B36EA54DCBF4}"/>
              </a:ext>
            </a:extLst>
          </p:cNvPr>
          <p:cNvSpPr/>
          <p:nvPr/>
        </p:nvSpPr>
        <p:spPr>
          <a:xfrm>
            <a:off x="808611" y="428427"/>
            <a:ext cx="6454066" cy="1278385"/>
          </a:xfrm>
          <a:prstGeom prst="ellipseRibbon2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Real-Time PD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724E5A-90C8-408E-A4F3-3443D42DA77A}"/>
              </a:ext>
            </a:extLst>
          </p:cNvPr>
          <p:cNvSpPr txBox="1"/>
          <p:nvPr/>
        </p:nvSpPr>
        <p:spPr>
          <a:xfrm>
            <a:off x="3585840" y="1433636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with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662FF2-5872-4BEF-BA9F-B75FB7E665C2}"/>
              </a:ext>
            </a:extLst>
          </p:cNvPr>
          <p:cNvSpPr txBox="1"/>
          <p:nvPr/>
        </p:nvSpPr>
        <p:spPr>
          <a:xfrm>
            <a:off x="565997" y="2537441"/>
            <a:ext cx="6357831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Contact us:</a:t>
            </a:r>
          </a:p>
          <a:p>
            <a:r>
              <a:rPr lang="en-US" sz="3200" dirty="0"/>
              <a:t>	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treneecummins@gmail.com</a:t>
            </a: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laurawatkins2002@gmail.com</a:t>
            </a: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3goldengoats@gmail.com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DC9859-3830-4693-9752-C0930492B454}"/>
              </a:ext>
            </a:extLst>
          </p:cNvPr>
          <p:cNvSpPr txBox="1"/>
          <p:nvPr/>
        </p:nvSpPr>
        <p:spPr>
          <a:xfrm>
            <a:off x="565997" y="4787358"/>
            <a:ext cx="18866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Follow us:</a:t>
            </a:r>
          </a:p>
          <a:p>
            <a:r>
              <a:rPr lang="en-US" sz="3200" dirty="0"/>
              <a:t>	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66E1420-CC65-404E-907F-E6F10FBF6198}"/>
              </a:ext>
            </a:extLst>
          </p:cNvPr>
          <p:cNvGrpSpPr/>
          <p:nvPr/>
        </p:nvGrpSpPr>
        <p:grpSpPr>
          <a:xfrm>
            <a:off x="322615" y="5280343"/>
            <a:ext cx="7626959" cy="1398201"/>
            <a:chOff x="640311" y="5269893"/>
            <a:chExt cx="7626959" cy="130863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4C748BF-8BE5-4611-82B3-7E345CB10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0311" y="5269893"/>
              <a:ext cx="1165578" cy="7264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C819699-6699-43AE-924B-33C7AF6AA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54479" y="6015918"/>
              <a:ext cx="562610" cy="56261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AD42AF-DF3A-4D29-A0B4-477AE97798CE}"/>
                </a:ext>
              </a:extLst>
            </p:cNvPr>
            <p:cNvSpPr/>
            <p:nvPr/>
          </p:nvSpPr>
          <p:spPr>
            <a:xfrm>
              <a:off x="1517089" y="5995975"/>
              <a:ext cx="6750181" cy="5473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accent4">
                      <a:lumMod val="50000"/>
                    </a:schemeClr>
                  </a:solidFill>
                </a:rPr>
                <a:t>The Golden GOATs @</a:t>
              </a:r>
              <a:r>
                <a:rPr lang="en-US" sz="3200" dirty="0" err="1">
                  <a:solidFill>
                    <a:schemeClr val="accent4">
                      <a:lumMod val="50000"/>
                    </a:schemeClr>
                  </a:solidFill>
                </a:rPr>
                <a:t>thegolden_GOATs</a:t>
              </a:r>
              <a:endParaRPr lang="en-US" sz="32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0986122-EC5E-44F9-A4D6-2E211EF42921}"/>
                </a:ext>
              </a:extLst>
            </p:cNvPr>
            <p:cNvSpPr/>
            <p:nvPr/>
          </p:nvSpPr>
          <p:spPr>
            <a:xfrm>
              <a:off x="1496182" y="5332186"/>
              <a:ext cx="6266267" cy="5473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accent4">
                      <a:lumMod val="50000"/>
                    </a:schemeClr>
                  </a:solidFill>
                </a:rPr>
                <a:t>The Golden GOATs @</a:t>
              </a:r>
              <a:r>
                <a:rPr lang="en-US" sz="3200" dirty="0" err="1">
                  <a:solidFill>
                    <a:schemeClr val="accent4">
                      <a:lumMod val="50000"/>
                    </a:schemeClr>
                  </a:solidFill>
                </a:rPr>
                <a:t>goldeng.o.a.t.s</a:t>
              </a:r>
              <a:endParaRPr lang="en-US" sz="32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597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E91299-CBD3-44FE-998F-5CF4CBC72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Results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D5D27B-FA37-4276-9970-E1469182D3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165967"/>
              </p:ext>
            </p:extLst>
          </p:nvPr>
        </p:nvGraphicFramePr>
        <p:xfrm>
          <a:off x="3383940" y="1705088"/>
          <a:ext cx="8128000" cy="14833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2380460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6566827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3200461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38991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insSquared</a:t>
                      </a:r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846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69.77%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52.76%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58.50%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33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82.50%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62.42%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63.20%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370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85.42%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56.52%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64.20%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35113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6C5766D-4734-482F-B2CF-4CD85C25B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950289"/>
              </p:ext>
            </p:extLst>
          </p:nvPr>
        </p:nvGraphicFramePr>
        <p:xfrm>
          <a:off x="3383940" y="4293963"/>
          <a:ext cx="8128000" cy="14833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5828511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4988046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728013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41474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insSquared</a:t>
                      </a:r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084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63.64%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34.97%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49.60%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124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85.00%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55.45%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52.50%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392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72.92%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48.97%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53.90%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72937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849CAAE-4408-466C-9098-430C2D25D07E}"/>
              </a:ext>
            </a:extLst>
          </p:cNvPr>
          <p:cNvSpPr txBox="1"/>
          <p:nvPr/>
        </p:nvSpPr>
        <p:spPr>
          <a:xfrm>
            <a:off x="4765061" y="843314"/>
            <a:ext cx="53657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ELA</a:t>
            </a:r>
          </a:p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Percent of Students Scoring Proficient and Advanced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D2CF6F-132D-4A76-918F-4E4B5A77C7E2}"/>
              </a:ext>
            </a:extLst>
          </p:cNvPr>
          <p:cNvSpPr txBox="1"/>
          <p:nvPr/>
        </p:nvSpPr>
        <p:spPr>
          <a:xfrm>
            <a:off x="4793913" y="3429000"/>
            <a:ext cx="53080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Math</a:t>
            </a:r>
          </a:p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Percent of Students Scoring Proficient and Advanced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C533D0B-F3ED-405B-9B82-4F6DD15BEB48}"/>
              </a:ext>
            </a:extLst>
          </p:cNvPr>
          <p:cNvSpPr/>
          <p:nvPr/>
        </p:nvSpPr>
        <p:spPr>
          <a:xfrm>
            <a:off x="630315" y="2956264"/>
            <a:ext cx="2459114" cy="14833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accent4">
                    <a:lumMod val="50000"/>
                  </a:schemeClr>
                </a:solidFill>
              </a:rPr>
              <a:t>Number of Students</a:t>
            </a: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2015 – 44</a:t>
            </a: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2016 – 40</a:t>
            </a: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2017 – 48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3674D3-A1B2-4179-BE10-0D51A3EE13EC}"/>
              </a:ext>
            </a:extLst>
          </p:cNvPr>
          <p:cNvSpPr/>
          <p:nvPr/>
        </p:nvSpPr>
        <p:spPr>
          <a:xfrm>
            <a:off x="958788" y="5282785"/>
            <a:ext cx="1873188" cy="11539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accent4">
                    <a:lumMod val="50000"/>
                  </a:schemeClr>
                </a:solidFill>
              </a:rPr>
              <a:t>Number of Free and Reduced</a:t>
            </a: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47%</a:t>
            </a:r>
          </a:p>
        </p:txBody>
      </p:sp>
    </p:spTree>
    <p:extLst>
      <p:ext uri="{BB962C8B-B14F-4D97-AF65-F5344CB8AC3E}">
        <p14:creationId xmlns:p14="http://schemas.microsoft.com/office/powerpoint/2010/main" val="217618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-29280" y="259625"/>
            <a:ext cx="4710124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Everybody participates!</a:t>
            </a:r>
          </a:p>
        </p:txBody>
      </p:sp>
      <p:sp>
        <p:nvSpPr>
          <p:cNvPr id="8" name="TextBox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47637" y="1687979"/>
            <a:ext cx="12125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u="sng" dirty="0">
                <a:solidFill>
                  <a:srgbClr val="0070C0"/>
                </a:solidFill>
              </a:rPr>
              <a:t>Student Engagement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2368BC-678B-4EF7-84C6-F0B90768C9C1}"/>
              </a:ext>
            </a:extLst>
          </p:cNvPr>
          <p:cNvSpPr txBox="1"/>
          <p:nvPr/>
        </p:nvSpPr>
        <p:spPr>
          <a:xfrm>
            <a:off x="3176455" y="3097917"/>
            <a:ext cx="606768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SLANT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Transitions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Silent Signals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Not-So-Silent Signals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Accountable Talk</a:t>
            </a:r>
          </a:p>
        </p:txBody>
      </p:sp>
    </p:spTree>
    <p:extLst>
      <p:ext uri="{BB962C8B-B14F-4D97-AF65-F5344CB8AC3E}">
        <p14:creationId xmlns:p14="http://schemas.microsoft.com/office/powerpoint/2010/main" val="345708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240191"/>
            <a:ext cx="4391191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SLANT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169FFD-3D16-4964-B03C-2F8075B64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058" y="2166152"/>
            <a:ext cx="3129379" cy="4172505"/>
          </a:xfrm>
          <a:prstGeom prst="rect">
            <a:avLst/>
          </a:prstGeom>
          <a:ln w="228600" cap="sq" cmpd="thickThin">
            <a:solidFill>
              <a:schemeClr val="accent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DF7DDB-37E5-4E3A-AFEB-5755BA3669ED}"/>
              </a:ext>
            </a:extLst>
          </p:cNvPr>
          <p:cNvSpPr txBox="1"/>
          <p:nvPr/>
        </p:nvSpPr>
        <p:spPr>
          <a:xfrm>
            <a:off x="5956918" y="1162974"/>
            <a:ext cx="60110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b="1" dirty="0">
                <a:solidFill>
                  <a:schemeClr val="accent1"/>
                </a:solidFill>
              </a:rPr>
              <a:t>S</a:t>
            </a:r>
            <a:r>
              <a:rPr lang="en-US" sz="4800" dirty="0">
                <a:solidFill>
                  <a:srgbClr val="FF0000"/>
                </a:solidFill>
              </a:rPr>
              <a:t>it up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b="1" dirty="0">
                <a:solidFill>
                  <a:schemeClr val="accent1"/>
                </a:solidFill>
              </a:rPr>
              <a:t>L</a:t>
            </a:r>
            <a:r>
              <a:rPr lang="en-US" sz="4800" dirty="0">
                <a:solidFill>
                  <a:srgbClr val="FF0000"/>
                </a:solidFill>
              </a:rPr>
              <a:t>isten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b="1" dirty="0">
                <a:solidFill>
                  <a:schemeClr val="accent1"/>
                </a:solidFill>
              </a:rPr>
              <a:t>A</a:t>
            </a:r>
            <a:r>
              <a:rPr lang="en-US" sz="4800" dirty="0">
                <a:solidFill>
                  <a:srgbClr val="FF0000"/>
                </a:solidFill>
              </a:rPr>
              <a:t>ct interested or </a:t>
            </a:r>
            <a:r>
              <a:rPr lang="en-US" sz="4800" b="1" dirty="0">
                <a:solidFill>
                  <a:schemeClr val="accent1"/>
                </a:solidFill>
              </a:rPr>
              <a:t>A</a:t>
            </a:r>
            <a:r>
              <a:rPr lang="en-US" sz="4800" dirty="0">
                <a:solidFill>
                  <a:srgbClr val="FF0000"/>
                </a:solidFill>
              </a:rPr>
              <a:t>sk and </a:t>
            </a:r>
            <a:r>
              <a:rPr lang="en-US" sz="4800" b="1" dirty="0">
                <a:solidFill>
                  <a:schemeClr val="accent1"/>
                </a:solidFill>
              </a:rPr>
              <a:t>A</a:t>
            </a:r>
            <a:r>
              <a:rPr lang="en-US" sz="4800" dirty="0">
                <a:solidFill>
                  <a:srgbClr val="FF0000"/>
                </a:solidFill>
              </a:rPr>
              <a:t>nswer ?s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b="1" dirty="0">
                <a:solidFill>
                  <a:schemeClr val="accent1"/>
                </a:solidFill>
              </a:rPr>
              <a:t>N</a:t>
            </a:r>
            <a:r>
              <a:rPr lang="en-US" sz="4800" dirty="0">
                <a:solidFill>
                  <a:srgbClr val="FF0000"/>
                </a:solidFill>
              </a:rPr>
              <a:t>od your head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b="1" dirty="0">
                <a:solidFill>
                  <a:schemeClr val="accent1"/>
                </a:solidFill>
              </a:rPr>
              <a:t>T</a:t>
            </a:r>
            <a:r>
              <a:rPr lang="en-US" sz="4800" dirty="0">
                <a:solidFill>
                  <a:srgbClr val="FF0000"/>
                </a:solidFill>
              </a:rPr>
              <a:t>rack the speaker</a:t>
            </a:r>
          </a:p>
        </p:txBody>
      </p:sp>
    </p:spTree>
    <p:extLst>
      <p:ext uri="{BB962C8B-B14F-4D97-AF65-F5344CB8AC3E}">
        <p14:creationId xmlns:p14="http://schemas.microsoft.com/office/powerpoint/2010/main" val="92341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DA5860-BDF6-47FD-AC61-E5D796D34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783763" y="262635"/>
            <a:ext cx="4391191" cy="1325563"/>
          </a:xfrm>
        </p:spPr>
        <p:txBody>
          <a:bodyPr/>
          <a:lstStyle/>
          <a:p>
            <a:r>
              <a:rPr lang="en-US" dirty="0"/>
              <a:t>Transitions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41666E-45C4-44A6-AE98-72030E942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5" y="549275"/>
            <a:ext cx="2302669" cy="30702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1BD61F-E3E6-4771-B7A7-E60A9B2F71CA}"/>
              </a:ext>
            </a:extLst>
          </p:cNvPr>
          <p:cNvSpPr txBox="1"/>
          <p:nvPr/>
        </p:nvSpPr>
        <p:spPr>
          <a:xfrm>
            <a:off x="2400300" y="1850834"/>
            <a:ext cx="5853590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Quality Transitions 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(QT)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accent4">
                    <a:lumMod val="50000"/>
                  </a:schemeClr>
                </a:solidFill>
              </a:rPr>
              <a:t>“And in this classroom…”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Hands Ready! 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(Clap)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Timer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Call backs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4">
                    <a:lumMod val="50000"/>
                  </a:schemeClr>
                </a:solidFill>
              </a:rPr>
              <a:t>Freeze!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4">
                    <a:lumMod val="50000"/>
                  </a:schemeClr>
                </a:solidFill>
              </a:rPr>
              <a:t>Red Robin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4">
                    <a:lumMod val="50000"/>
                  </a:schemeClr>
                </a:solidFill>
              </a:rPr>
              <a:t>Hi Ho, Hi Ho</a:t>
            </a:r>
          </a:p>
        </p:txBody>
      </p:sp>
    </p:spTree>
    <p:extLst>
      <p:ext uri="{BB962C8B-B14F-4D97-AF65-F5344CB8AC3E}">
        <p14:creationId xmlns:p14="http://schemas.microsoft.com/office/powerpoint/2010/main" val="355184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675997" y="974882"/>
            <a:ext cx="3933620" cy="734415"/>
          </a:xfrm>
        </p:spPr>
        <p:txBody>
          <a:bodyPr>
            <a:normAutofit/>
          </a:bodyPr>
          <a:lstStyle/>
          <a:p>
            <a:r>
              <a:rPr lang="en-US" sz="3200" dirty="0"/>
              <a:t>Silent Signals</a:t>
            </a:r>
            <a:endParaRPr lang="ru-RU" sz="3200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8961924-EC31-447A-ACD9-8F9EE51E979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5838" b="5838"/>
          <a:stretch>
            <a:fillRect/>
          </a:stretch>
        </p:blipFill>
        <p:spPr>
          <a:xfrm rot="720000">
            <a:off x="6377839" y="219048"/>
            <a:ext cx="4647699" cy="5472101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7DA5E4-F30A-4F79-A9DB-9CB014C93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475" y="2693924"/>
            <a:ext cx="2673001" cy="356400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99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150F9525-C1D6-413D-B7D5-12BCB0666EEA}"/>
              </a:ext>
            </a:extLst>
          </p:cNvPr>
          <p:cNvSpPr/>
          <p:nvPr/>
        </p:nvSpPr>
        <p:spPr>
          <a:xfrm rot="9515715">
            <a:off x="8124826" y="1326239"/>
            <a:ext cx="3533775" cy="1019175"/>
          </a:xfrm>
          <a:prstGeom prst="rightArrow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07675AF-E60F-4947-9947-25C1C6C4A813}"/>
              </a:ext>
            </a:extLst>
          </p:cNvPr>
          <p:cNvSpPr/>
          <p:nvPr/>
        </p:nvSpPr>
        <p:spPr>
          <a:xfrm rot="12144315">
            <a:off x="3339962" y="5515911"/>
            <a:ext cx="3533775" cy="1019175"/>
          </a:xfrm>
          <a:prstGeom prst="rightArrow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B0333E-B12B-4BC5-A3E3-FAC985F198BF}"/>
              </a:ext>
            </a:extLst>
          </p:cNvPr>
          <p:cNvSpPr/>
          <p:nvPr/>
        </p:nvSpPr>
        <p:spPr>
          <a:xfrm rot="1405326">
            <a:off x="4155030" y="5805490"/>
            <a:ext cx="26309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I disagree.</a:t>
            </a:r>
            <a:endParaRPr lang="en-US" sz="4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A66EF4-8E54-4E58-B24E-B1F53FD3A039}"/>
              </a:ext>
            </a:extLst>
          </p:cNvPr>
          <p:cNvSpPr txBox="1"/>
          <p:nvPr/>
        </p:nvSpPr>
        <p:spPr>
          <a:xfrm rot="20287993">
            <a:off x="9060546" y="1396158"/>
            <a:ext cx="1795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I agree.</a:t>
            </a:r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 have an answer.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 would like to add on.</a:t>
            </a:r>
            <a:endParaRPr lang="ru-RU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3C6843C-8BB1-484B-A199-67EF19EFA0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7417" b="17417"/>
          <a:stretch>
            <a:fillRect/>
          </a:stretch>
        </p:blipFill>
        <p:spPr>
          <a:xfrm>
            <a:off x="0" y="1229646"/>
            <a:ext cx="6052552" cy="525984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B0107B-ADE8-49FE-AF57-0EA82BEC2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678" y="3066742"/>
            <a:ext cx="2386243" cy="318165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99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onBusiness Presentation Layout_Elementary_MO - v4.potx" id="{4DC39F4E-E9E8-4D22-BDE0-044CC575188F}" vid="{A1165295-B50A-4F62-B2CC-94F4F7BF07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758</Words>
  <Application>Microsoft Office PowerPoint</Application>
  <PresentationFormat>Widescreen</PresentationFormat>
  <Paragraphs>271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Berlin Sans FB</vt:lpstr>
      <vt:lpstr>Calibri</vt:lpstr>
      <vt:lpstr>Comic Sans MS</vt:lpstr>
      <vt:lpstr>Elephant</vt:lpstr>
      <vt:lpstr>Franklin Gothic Book</vt:lpstr>
      <vt:lpstr>Wingdings</vt:lpstr>
      <vt:lpstr>Office Theme</vt:lpstr>
      <vt:lpstr>Raise Student Achievement Tomorrow</vt:lpstr>
      <vt:lpstr>Expectations</vt:lpstr>
      <vt:lpstr>Session Preview</vt:lpstr>
      <vt:lpstr>MAP Results</vt:lpstr>
      <vt:lpstr>Everybody participates!</vt:lpstr>
      <vt:lpstr>SLANT</vt:lpstr>
      <vt:lpstr>Transitions</vt:lpstr>
      <vt:lpstr>Silent Signals</vt:lpstr>
      <vt:lpstr>I have an answer.</vt:lpstr>
      <vt:lpstr>Additional Silent Signals</vt:lpstr>
      <vt:lpstr>Not-So-Silent Signals</vt:lpstr>
      <vt:lpstr>Turn and Talk</vt:lpstr>
      <vt:lpstr>HELP!</vt:lpstr>
      <vt:lpstr>The 4L’s of Academic Discourse</vt:lpstr>
      <vt:lpstr>Words matter!</vt:lpstr>
      <vt:lpstr>Non-negotiables</vt:lpstr>
      <vt:lpstr>Academic Language</vt:lpstr>
      <vt:lpstr>Examples of Frayer Models</vt:lpstr>
      <vt:lpstr>Going Deeper!</vt:lpstr>
      <vt:lpstr>Wait Time</vt:lpstr>
      <vt:lpstr>Types of Questions</vt:lpstr>
      <vt:lpstr>Types of Questions</vt:lpstr>
      <vt:lpstr>Types of Questions</vt:lpstr>
      <vt:lpstr>Types of Questions</vt:lpstr>
      <vt:lpstr>DOK Depth of Knowledge</vt:lpstr>
      <vt:lpstr>Difficulty vs Complexity</vt:lpstr>
      <vt:lpstr>Show me!</vt:lpstr>
      <vt:lpstr>Self-Assessment</vt:lpstr>
      <vt:lpstr>Post-It Notes</vt:lpstr>
      <vt:lpstr>Whiteboards</vt:lpstr>
      <vt:lpstr>Digital Alternatives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2018-10-31T19:32:48Z</dcterms:created>
  <dcterms:modified xsi:type="dcterms:W3CDTF">2019-02-25T16:04:40Z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2018-08-01T18:51:16.8781335Z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