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7" r:id="rId2"/>
  </p:sldMasterIdLst>
  <p:notesMasterIdLst>
    <p:notesMasterId r:id="rId39"/>
  </p:notesMasterIdLst>
  <p:sldIdLst>
    <p:sldId id="256" r:id="rId3"/>
    <p:sldId id="257" r:id="rId4"/>
    <p:sldId id="261" r:id="rId5"/>
    <p:sldId id="260" r:id="rId6"/>
    <p:sldId id="264" r:id="rId7"/>
    <p:sldId id="267" r:id="rId8"/>
    <p:sldId id="265" r:id="rId9"/>
    <p:sldId id="266" r:id="rId10"/>
    <p:sldId id="268" r:id="rId11"/>
    <p:sldId id="269" r:id="rId12"/>
    <p:sldId id="270" r:id="rId13"/>
    <p:sldId id="271" r:id="rId14"/>
    <p:sldId id="272" r:id="rId15"/>
    <p:sldId id="275" r:id="rId16"/>
    <p:sldId id="276" r:id="rId17"/>
    <p:sldId id="273" r:id="rId18"/>
    <p:sldId id="278" r:id="rId19"/>
    <p:sldId id="279" r:id="rId20"/>
    <p:sldId id="281" r:id="rId21"/>
    <p:sldId id="277" r:id="rId22"/>
    <p:sldId id="282" r:id="rId23"/>
    <p:sldId id="283" r:id="rId24"/>
    <p:sldId id="280" r:id="rId25"/>
    <p:sldId id="284" r:id="rId26"/>
    <p:sldId id="286" r:id="rId27"/>
    <p:sldId id="285" r:id="rId28"/>
    <p:sldId id="287" r:id="rId29"/>
    <p:sldId id="289" r:id="rId30"/>
    <p:sldId id="290" r:id="rId31"/>
    <p:sldId id="288" r:id="rId32"/>
    <p:sldId id="292" r:id="rId33"/>
    <p:sldId id="294" r:id="rId34"/>
    <p:sldId id="296" r:id="rId35"/>
    <p:sldId id="295" r:id="rId36"/>
    <p:sldId id="298" r:id="rId37"/>
    <p:sldId id="2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4"/>
    <p:restoredTop sz="66292"/>
  </p:normalViewPr>
  <p:slideViewPr>
    <p:cSldViewPr snapToGrid="0" snapToObjects="1">
      <p:cViewPr>
        <p:scale>
          <a:sx n="77" d="100"/>
          <a:sy n="77" d="100"/>
        </p:scale>
        <p:origin x="154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E5AF44-2027-4A37-8F85-5BE6A571BC1B}" type="doc">
      <dgm:prSet loTypeId="urn:microsoft.com/office/officeart/2016/7/layout/LinearBlockProcessNumbered" loCatId="process" qsTypeId="urn:microsoft.com/office/officeart/2005/8/quickstyle/simple4" qsCatId="simple" csTypeId="urn:microsoft.com/office/officeart/2005/8/colors/colorful1" csCatId="colorful"/>
      <dgm:spPr/>
      <dgm:t>
        <a:bodyPr/>
        <a:lstStyle/>
        <a:p>
          <a:endParaRPr lang="en-US"/>
        </a:p>
      </dgm:t>
    </dgm:pt>
    <dgm:pt modelId="{57011C35-1844-49D4-92E5-C69A3FF3E034}">
      <dgm:prSet/>
      <dgm:spPr/>
      <dgm:t>
        <a:bodyPr/>
        <a:lstStyle/>
        <a:p>
          <a:r>
            <a:rPr lang="en-US"/>
            <a:t>Build small agreements on important issues all throughout the meeting, rather than saving everything to the end. </a:t>
          </a:r>
        </a:p>
      </dgm:t>
    </dgm:pt>
    <dgm:pt modelId="{BC7B70A4-D38B-469F-A849-F15771BAE60B}" type="parTrans" cxnId="{1D55D963-8FC0-4677-9230-12165BB7DF08}">
      <dgm:prSet/>
      <dgm:spPr/>
      <dgm:t>
        <a:bodyPr/>
        <a:lstStyle/>
        <a:p>
          <a:endParaRPr lang="en-US"/>
        </a:p>
      </dgm:t>
    </dgm:pt>
    <dgm:pt modelId="{393B9D83-3F24-4423-8AC1-4C853D4FBB87}" type="sibTrans" cxnId="{1D55D963-8FC0-4677-9230-12165BB7DF08}">
      <dgm:prSet phldrT="01" phldr="0"/>
      <dgm:spPr/>
      <dgm:t>
        <a:bodyPr/>
        <a:lstStyle/>
        <a:p>
          <a:r>
            <a:rPr lang="en-US"/>
            <a:t>01</a:t>
          </a:r>
        </a:p>
      </dgm:t>
    </dgm:pt>
    <dgm:pt modelId="{86BE0A13-CC8A-418C-A59F-0139E6A6DC2C}">
      <dgm:prSet/>
      <dgm:spPr/>
      <dgm:t>
        <a:bodyPr/>
        <a:lstStyle/>
        <a:p>
          <a:r>
            <a:rPr lang="en-US"/>
            <a:t>Remember consensus does not mean everyone is 100% on board. </a:t>
          </a:r>
        </a:p>
      </dgm:t>
    </dgm:pt>
    <dgm:pt modelId="{A9176AD1-16D3-4338-8013-C77CA570EE3F}" type="parTrans" cxnId="{8F7DFBB1-1E60-438B-B636-5CE793955329}">
      <dgm:prSet/>
      <dgm:spPr/>
      <dgm:t>
        <a:bodyPr/>
        <a:lstStyle/>
        <a:p>
          <a:endParaRPr lang="en-US"/>
        </a:p>
      </dgm:t>
    </dgm:pt>
    <dgm:pt modelId="{D285C311-BFF8-4DB2-97C2-4234A3BEBC99}" type="sibTrans" cxnId="{8F7DFBB1-1E60-438B-B636-5CE793955329}">
      <dgm:prSet phldrT="02" phldr="0"/>
      <dgm:spPr/>
      <dgm:t>
        <a:bodyPr/>
        <a:lstStyle/>
        <a:p>
          <a:r>
            <a:rPr lang="en-US"/>
            <a:t>02</a:t>
          </a:r>
        </a:p>
      </dgm:t>
    </dgm:pt>
    <dgm:pt modelId="{1558057F-4D55-40B8-92AF-42B23F9A1F3E}">
      <dgm:prSet/>
      <dgm:spPr/>
      <dgm:t>
        <a:bodyPr/>
        <a:lstStyle/>
        <a:p>
          <a:r>
            <a:rPr lang="en-US"/>
            <a:t>Work towards “general agreement”.</a:t>
          </a:r>
        </a:p>
      </dgm:t>
    </dgm:pt>
    <dgm:pt modelId="{E3BE03B9-DC9F-49C5-B238-BAFAA40E59D0}" type="parTrans" cxnId="{8A494756-364F-4039-AE57-7A3A997811B6}">
      <dgm:prSet/>
      <dgm:spPr/>
      <dgm:t>
        <a:bodyPr/>
        <a:lstStyle/>
        <a:p>
          <a:endParaRPr lang="en-US"/>
        </a:p>
      </dgm:t>
    </dgm:pt>
    <dgm:pt modelId="{76F299E5-3FE7-44BC-9F05-0C9A66DF4174}" type="sibTrans" cxnId="{8A494756-364F-4039-AE57-7A3A997811B6}">
      <dgm:prSet phldrT="03" phldr="0"/>
      <dgm:spPr/>
      <dgm:t>
        <a:bodyPr/>
        <a:lstStyle/>
        <a:p>
          <a:r>
            <a:rPr lang="en-US"/>
            <a:t>03</a:t>
          </a:r>
        </a:p>
      </dgm:t>
    </dgm:pt>
    <dgm:pt modelId="{09F7F0E7-F207-48AF-83B2-DC22D39728FF}">
      <dgm:prSet/>
      <dgm:spPr/>
      <dgm:t>
        <a:bodyPr/>
        <a:lstStyle/>
        <a:p>
          <a:r>
            <a:rPr lang="en-US"/>
            <a:t>Agree to implement, take data and put a date on the calendar to reconvene. </a:t>
          </a:r>
        </a:p>
      </dgm:t>
    </dgm:pt>
    <dgm:pt modelId="{84FED229-60BE-4E45-B90B-64BFF4093765}" type="parTrans" cxnId="{D57AE1BB-DAE3-46F9-BFF1-307EA76C54DA}">
      <dgm:prSet/>
      <dgm:spPr/>
      <dgm:t>
        <a:bodyPr/>
        <a:lstStyle/>
        <a:p>
          <a:endParaRPr lang="en-US"/>
        </a:p>
      </dgm:t>
    </dgm:pt>
    <dgm:pt modelId="{242D0692-798B-4E8D-AB95-F8E9F7E6D196}" type="sibTrans" cxnId="{D57AE1BB-DAE3-46F9-BFF1-307EA76C54DA}">
      <dgm:prSet phldrT="04" phldr="0"/>
      <dgm:spPr/>
      <dgm:t>
        <a:bodyPr/>
        <a:lstStyle/>
        <a:p>
          <a:r>
            <a:rPr lang="en-US"/>
            <a:t>04</a:t>
          </a:r>
        </a:p>
      </dgm:t>
    </dgm:pt>
    <dgm:pt modelId="{0FED86A4-17E0-FE45-B776-D74F7A123F7D}" type="pres">
      <dgm:prSet presAssocID="{8AE5AF44-2027-4A37-8F85-5BE6A571BC1B}" presName="Name0" presStyleCnt="0">
        <dgm:presLayoutVars>
          <dgm:animLvl val="lvl"/>
          <dgm:resizeHandles val="exact"/>
        </dgm:presLayoutVars>
      </dgm:prSet>
      <dgm:spPr/>
    </dgm:pt>
    <dgm:pt modelId="{2F5A86AC-9A6B-8347-BC49-8DD0A3593223}" type="pres">
      <dgm:prSet presAssocID="{57011C35-1844-49D4-92E5-C69A3FF3E034}" presName="compositeNode" presStyleCnt="0">
        <dgm:presLayoutVars>
          <dgm:bulletEnabled val="1"/>
        </dgm:presLayoutVars>
      </dgm:prSet>
      <dgm:spPr/>
    </dgm:pt>
    <dgm:pt modelId="{9FBBAB3E-EEFA-E441-85FB-18C400F051D5}" type="pres">
      <dgm:prSet presAssocID="{57011C35-1844-49D4-92E5-C69A3FF3E034}" presName="bgRect" presStyleLbl="alignNode1" presStyleIdx="0" presStyleCnt="4"/>
      <dgm:spPr/>
    </dgm:pt>
    <dgm:pt modelId="{F4136221-C7F2-4547-AB7C-C09E0D75A0CB}" type="pres">
      <dgm:prSet presAssocID="{393B9D83-3F24-4423-8AC1-4C853D4FBB87}" presName="sibTransNodeRect" presStyleLbl="alignNode1" presStyleIdx="0" presStyleCnt="4">
        <dgm:presLayoutVars>
          <dgm:chMax val="0"/>
          <dgm:bulletEnabled val="1"/>
        </dgm:presLayoutVars>
      </dgm:prSet>
      <dgm:spPr/>
    </dgm:pt>
    <dgm:pt modelId="{9A23E717-8724-0641-B69D-0602D615C730}" type="pres">
      <dgm:prSet presAssocID="{57011C35-1844-49D4-92E5-C69A3FF3E034}" presName="nodeRect" presStyleLbl="alignNode1" presStyleIdx="0" presStyleCnt="4">
        <dgm:presLayoutVars>
          <dgm:bulletEnabled val="1"/>
        </dgm:presLayoutVars>
      </dgm:prSet>
      <dgm:spPr/>
    </dgm:pt>
    <dgm:pt modelId="{8989661D-FBF6-3B4A-8393-00258983BFC1}" type="pres">
      <dgm:prSet presAssocID="{393B9D83-3F24-4423-8AC1-4C853D4FBB87}" presName="sibTrans" presStyleCnt="0"/>
      <dgm:spPr/>
    </dgm:pt>
    <dgm:pt modelId="{9F44DD92-58F6-4A4B-B84A-4FF246C0457E}" type="pres">
      <dgm:prSet presAssocID="{86BE0A13-CC8A-418C-A59F-0139E6A6DC2C}" presName="compositeNode" presStyleCnt="0">
        <dgm:presLayoutVars>
          <dgm:bulletEnabled val="1"/>
        </dgm:presLayoutVars>
      </dgm:prSet>
      <dgm:spPr/>
    </dgm:pt>
    <dgm:pt modelId="{74179BF2-F34A-1041-AADE-1A4F4D3AAAD3}" type="pres">
      <dgm:prSet presAssocID="{86BE0A13-CC8A-418C-A59F-0139E6A6DC2C}" presName="bgRect" presStyleLbl="alignNode1" presStyleIdx="1" presStyleCnt="4"/>
      <dgm:spPr/>
    </dgm:pt>
    <dgm:pt modelId="{FCDACA41-1BD8-434A-B982-B9A1AF49BFE3}" type="pres">
      <dgm:prSet presAssocID="{D285C311-BFF8-4DB2-97C2-4234A3BEBC99}" presName="sibTransNodeRect" presStyleLbl="alignNode1" presStyleIdx="1" presStyleCnt="4">
        <dgm:presLayoutVars>
          <dgm:chMax val="0"/>
          <dgm:bulletEnabled val="1"/>
        </dgm:presLayoutVars>
      </dgm:prSet>
      <dgm:spPr/>
    </dgm:pt>
    <dgm:pt modelId="{845728BD-A82D-F140-8D6B-D0516C81140B}" type="pres">
      <dgm:prSet presAssocID="{86BE0A13-CC8A-418C-A59F-0139E6A6DC2C}" presName="nodeRect" presStyleLbl="alignNode1" presStyleIdx="1" presStyleCnt="4">
        <dgm:presLayoutVars>
          <dgm:bulletEnabled val="1"/>
        </dgm:presLayoutVars>
      </dgm:prSet>
      <dgm:spPr/>
    </dgm:pt>
    <dgm:pt modelId="{9AF06D18-8337-B943-9844-748253878F3D}" type="pres">
      <dgm:prSet presAssocID="{D285C311-BFF8-4DB2-97C2-4234A3BEBC99}" presName="sibTrans" presStyleCnt="0"/>
      <dgm:spPr/>
    </dgm:pt>
    <dgm:pt modelId="{EC0E3AB9-3CFE-BD4D-B0E5-A302140CAA9D}" type="pres">
      <dgm:prSet presAssocID="{1558057F-4D55-40B8-92AF-42B23F9A1F3E}" presName="compositeNode" presStyleCnt="0">
        <dgm:presLayoutVars>
          <dgm:bulletEnabled val="1"/>
        </dgm:presLayoutVars>
      </dgm:prSet>
      <dgm:spPr/>
    </dgm:pt>
    <dgm:pt modelId="{F43184EC-072E-7344-AC2D-69FE944DDC31}" type="pres">
      <dgm:prSet presAssocID="{1558057F-4D55-40B8-92AF-42B23F9A1F3E}" presName="bgRect" presStyleLbl="alignNode1" presStyleIdx="2" presStyleCnt="4"/>
      <dgm:spPr/>
    </dgm:pt>
    <dgm:pt modelId="{728CC019-1B72-234A-9EFB-256651C1360C}" type="pres">
      <dgm:prSet presAssocID="{76F299E5-3FE7-44BC-9F05-0C9A66DF4174}" presName="sibTransNodeRect" presStyleLbl="alignNode1" presStyleIdx="2" presStyleCnt="4">
        <dgm:presLayoutVars>
          <dgm:chMax val="0"/>
          <dgm:bulletEnabled val="1"/>
        </dgm:presLayoutVars>
      </dgm:prSet>
      <dgm:spPr/>
    </dgm:pt>
    <dgm:pt modelId="{9036D3A4-3EBA-1E49-863E-C17C0BCCB1E3}" type="pres">
      <dgm:prSet presAssocID="{1558057F-4D55-40B8-92AF-42B23F9A1F3E}" presName="nodeRect" presStyleLbl="alignNode1" presStyleIdx="2" presStyleCnt="4">
        <dgm:presLayoutVars>
          <dgm:bulletEnabled val="1"/>
        </dgm:presLayoutVars>
      </dgm:prSet>
      <dgm:spPr/>
    </dgm:pt>
    <dgm:pt modelId="{1E465E37-7C7C-9949-A309-58AE09169BF0}" type="pres">
      <dgm:prSet presAssocID="{76F299E5-3FE7-44BC-9F05-0C9A66DF4174}" presName="sibTrans" presStyleCnt="0"/>
      <dgm:spPr/>
    </dgm:pt>
    <dgm:pt modelId="{38E49E1B-EAE7-B64A-ABF5-1D277CBD53D8}" type="pres">
      <dgm:prSet presAssocID="{09F7F0E7-F207-48AF-83B2-DC22D39728FF}" presName="compositeNode" presStyleCnt="0">
        <dgm:presLayoutVars>
          <dgm:bulletEnabled val="1"/>
        </dgm:presLayoutVars>
      </dgm:prSet>
      <dgm:spPr/>
    </dgm:pt>
    <dgm:pt modelId="{2D53D9F2-F909-3048-BA2F-03846FFD360C}" type="pres">
      <dgm:prSet presAssocID="{09F7F0E7-F207-48AF-83B2-DC22D39728FF}" presName="bgRect" presStyleLbl="alignNode1" presStyleIdx="3" presStyleCnt="4"/>
      <dgm:spPr/>
    </dgm:pt>
    <dgm:pt modelId="{6A3A256D-046D-014E-82D2-7E03429111EF}" type="pres">
      <dgm:prSet presAssocID="{242D0692-798B-4E8D-AB95-F8E9F7E6D196}" presName="sibTransNodeRect" presStyleLbl="alignNode1" presStyleIdx="3" presStyleCnt="4">
        <dgm:presLayoutVars>
          <dgm:chMax val="0"/>
          <dgm:bulletEnabled val="1"/>
        </dgm:presLayoutVars>
      </dgm:prSet>
      <dgm:spPr/>
    </dgm:pt>
    <dgm:pt modelId="{6A3A1F6F-FAEC-604E-AD96-EE525BC85850}" type="pres">
      <dgm:prSet presAssocID="{09F7F0E7-F207-48AF-83B2-DC22D39728FF}" presName="nodeRect" presStyleLbl="alignNode1" presStyleIdx="3" presStyleCnt="4">
        <dgm:presLayoutVars>
          <dgm:bulletEnabled val="1"/>
        </dgm:presLayoutVars>
      </dgm:prSet>
      <dgm:spPr/>
    </dgm:pt>
  </dgm:ptLst>
  <dgm:cxnLst>
    <dgm:cxn modelId="{48D2D501-B91D-B14D-BB8B-1B40E3C48BBC}" type="presOf" srcId="{76F299E5-3FE7-44BC-9F05-0C9A66DF4174}" destId="{728CC019-1B72-234A-9EFB-256651C1360C}" srcOrd="0" destOrd="0" presId="urn:microsoft.com/office/officeart/2016/7/layout/LinearBlockProcessNumbered"/>
    <dgm:cxn modelId="{5D697516-C4D6-4244-BF34-DC9E261EE368}" type="presOf" srcId="{86BE0A13-CC8A-418C-A59F-0139E6A6DC2C}" destId="{74179BF2-F34A-1041-AADE-1A4F4D3AAAD3}" srcOrd="0" destOrd="0" presId="urn:microsoft.com/office/officeart/2016/7/layout/LinearBlockProcessNumbered"/>
    <dgm:cxn modelId="{4A08FE43-A80F-454B-8556-39AC724E9DD6}" type="presOf" srcId="{09F7F0E7-F207-48AF-83B2-DC22D39728FF}" destId="{6A3A1F6F-FAEC-604E-AD96-EE525BC85850}" srcOrd="1" destOrd="0" presId="urn:microsoft.com/office/officeart/2016/7/layout/LinearBlockProcessNumbered"/>
    <dgm:cxn modelId="{8A494756-364F-4039-AE57-7A3A997811B6}" srcId="{8AE5AF44-2027-4A37-8F85-5BE6A571BC1B}" destId="{1558057F-4D55-40B8-92AF-42B23F9A1F3E}" srcOrd="2" destOrd="0" parTransId="{E3BE03B9-DC9F-49C5-B238-BAFAA40E59D0}" sibTransId="{76F299E5-3FE7-44BC-9F05-0C9A66DF4174}"/>
    <dgm:cxn modelId="{1D55D963-8FC0-4677-9230-12165BB7DF08}" srcId="{8AE5AF44-2027-4A37-8F85-5BE6A571BC1B}" destId="{57011C35-1844-49D4-92E5-C69A3FF3E034}" srcOrd="0" destOrd="0" parTransId="{BC7B70A4-D38B-469F-A849-F15771BAE60B}" sibTransId="{393B9D83-3F24-4423-8AC1-4C853D4FBB87}"/>
    <dgm:cxn modelId="{547BF076-064E-D443-A78B-2581F1D11686}" type="presOf" srcId="{57011C35-1844-49D4-92E5-C69A3FF3E034}" destId="{9A23E717-8724-0641-B69D-0602D615C730}" srcOrd="1" destOrd="0" presId="urn:microsoft.com/office/officeart/2016/7/layout/LinearBlockProcessNumbered"/>
    <dgm:cxn modelId="{FFE4057A-3E1E-5E41-98D0-89AE4014E6DF}" type="presOf" srcId="{8AE5AF44-2027-4A37-8F85-5BE6A571BC1B}" destId="{0FED86A4-17E0-FE45-B776-D74F7A123F7D}" srcOrd="0" destOrd="0" presId="urn:microsoft.com/office/officeart/2016/7/layout/LinearBlockProcessNumbered"/>
    <dgm:cxn modelId="{50EA9D7A-AAB3-4948-A90B-121E1CED9365}" type="presOf" srcId="{1558057F-4D55-40B8-92AF-42B23F9A1F3E}" destId="{9036D3A4-3EBA-1E49-863E-C17C0BCCB1E3}" srcOrd="1" destOrd="0" presId="urn:microsoft.com/office/officeart/2016/7/layout/LinearBlockProcessNumbered"/>
    <dgm:cxn modelId="{5763D384-FF61-F84A-B43C-BF6D3AFD9E9A}" type="presOf" srcId="{09F7F0E7-F207-48AF-83B2-DC22D39728FF}" destId="{2D53D9F2-F909-3048-BA2F-03846FFD360C}" srcOrd="0" destOrd="0" presId="urn:microsoft.com/office/officeart/2016/7/layout/LinearBlockProcessNumbered"/>
    <dgm:cxn modelId="{DAB24CA2-973C-5148-942C-60A5F2A8E28B}" type="presOf" srcId="{D285C311-BFF8-4DB2-97C2-4234A3BEBC99}" destId="{FCDACA41-1BD8-434A-B982-B9A1AF49BFE3}" srcOrd="0" destOrd="0" presId="urn:microsoft.com/office/officeart/2016/7/layout/LinearBlockProcessNumbered"/>
    <dgm:cxn modelId="{1CE926AE-4A94-9C4B-8366-BFDB7642AC38}" type="presOf" srcId="{57011C35-1844-49D4-92E5-C69A3FF3E034}" destId="{9FBBAB3E-EEFA-E441-85FB-18C400F051D5}" srcOrd="0" destOrd="0" presId="urn:microsoft.com/office/officeart/2016/7/layout/LinearBlockProcessNumbered"/>
    <dgm:cxn modelId="{81F1DEAE-72B8-C04C-BC6C-C54014686B57}" type="presOf" srcId="{242D0692-798B-4E8D-AB95-F8E9F7E6D196}" destId="{6A3A256D-046D-014E-82D2-7E03429111EF}" srcOrd="0" destOrd="0" presId="urn:microsoft.com/office/officeart/2016/7/layout/LinearBlockProcessNumbered"/>
    <dgm:cxn modelId="{8F7DFBB1-1E60-438B-B636-5CE793955329}" srcId="{8AE5AF44-2027-4A37-8F85-5BE6A571BC1B}" destId="{86BE0A13-CC8A-418C-A59F-0139E6A6DC2C}" srcOrd="1" destOrd="0" parTransId="{A9176AD1-16D3-4338-8013-C77CA570EE3F}" sibTransId="{D285C311-BFF8-4DB2-97C2-4234A3BEBC99}"/>
    <dgm:cxn modelId="{D57AE1BB-DAE3-46F9-BFF1-307EA76C54DA}" srcId="{8AE5AF44-2027-4A37-8F85-5BE6A571BC1B}" destId="{09F7F0E7-F207-48AF-83B2-DC22D39728FF}" srcOrd="3" destOrd="0" parTransId="{84FED229-60BE-4E45-B90B-64BFF4093765}" sibTransId="{242D0692-798B-4E8D-AB95-F8E9F7E6D196}"/>
    <dgm:cxn modelId="{97C3DAC6-99BE-CE43-9F67-3877C800CBE3}" type="presOf" srcId="{393B9D83-3F24-4423-8AC1-4C853D4FBB87}" destId="{F4136221-C7F2-4547-AB7C-C09E0D75A0CB}" srcOrd="0" destOrd="0" presId="urn:microsoft.com/office/officeart/2016/7/layout/LinearBlockProcessNumbered"/>
    <dgm:cxn modelId="{D8E645E3-28E7-4046-80D2-F97EE301D1A2}" type="presOf" srcId="{1558057F-4D55-40B8-92AF-42B23F9A1F3E}" destId="{F43184EC-072E-7344-AC2D-69FE944DDC31}" srcOrd="0" destOrd="0" presId="urn:microsoft.com/office/officeart/2016/7/layout/LinearBlockProcessNumbered"/>
    <dgm:cxn modelId="{2430D6EF-404C-694C-A716-2CD231A0B578}" type="presOf" srcId="{86BE0A13-CC8A-418C-A59F-0139E6A6DC2C}" destId="{845728BD-A82D-F140-8D6B-D0516C81140B}" srcOrd="1" destOrd="0" presId="urn:microsoft.com/office/officeart/2016/7/layout/LinearBlockProcessNumbered"/>
    <dgm:cxn modelId="{5FE7E558-CA17-3141-A48D-519FC4EAA3B1}" type="presParOf" srcId="{0FED86A4-17E0-FE45-B776-D74F7A123F7D}" destId="{2F5A86AC-9A6B-8347-BC49-8DD0A3593223}" srcOrd="0" destOrd="0" presId="urn:microsoft.com/office/officeart/2016/7/layout/LinearBlockProcessNumbered"/>
    <dgm:cxn modelId="{42690D2A-7512-EC4B-B13E-A49A0A9FB591}" type="presParOf" srcId="{2F5A86AC-9A6B-8347-BC49-8DD0A3593223}" destId="{9FBBAB3E-EEFA-E441-85FB-18C400F051D5}" srcOrd="0" destOrd="0" presId="urn:microsoft.com/office/officeart/2016/7/layout/LinearBlockProcessNumbered"/>
    <dgm:cxn modelId="{8D4EB535-C6E8-3841-9FB0-B9B001B68605}" type="presParOf" srcId="{2F5A86AC-9A6B-8347-BC49-8DD0A3593223}" destId="{F4136221-C7F2-4547-AB7C-C09E0D75A0CB}" srcOrd="1" destOrd="0" presId="urn:microsoft.com/office/officeart/2016/7/layout/LinearBlockProcessNumbered"/>
    <dgm:cxn modelId="{5C5C9728-915C-8B45-B27D-6D2752DAF90D}" type="presParOf" srcId="{2F5A86AC-9A6B-8347-BC49-8DD0A3593223}" destId="{9A23E717-8724-0641-B69D-0602D615C730}" srcOrd="2" destOrd="0" presId="urn:microsoft.com/office/officeart/2016/7/layout/LinearBlockProcessNumbered"/>
    <dgm:cxn modelId="{DC997098-162C-7E4E-A4CD-EEC98E2EB762}" type="presParOf" srcId="{0FED86A4-17E0-FE45-B776-D74F7A123F7D}" destId="{8989661D-FBF6-3B4A-8393-00258983BFC1}" srcOrd="1" destOrd="0" presId="urn:microsoft.com/office/officeart/2016/7/layout/LinearBlockProcessNumbered"/>
    <dgm:cxn modelId="{2CCF089B-A3BB-3941-B69A-7EF4AEA6C665}" type="presParOf" srcId="{0FED86A4-17E0-FE45-B776-D74F7A123F7D}" destId="{9F44DD92-58F6-4A4B-B84A-4FF246C0457E}" srcOrd="2" destOrd="0" presId="urn:microsoft.com/office/officeart/2016/7/layout/LinearBlockProcessNumbered"/>
    <dgm:cxn modelId="{42688B23-E074-7F4F-86AD-667085789FA8}" type="presParOf" srcId="{9F44DD92-58F6-4A4B-B84A-4FF246C0457E}" destId="{74179BF2-F34A-1041-AADE-1A4F4D3AAAD3}" srcOrd="0" destOrd="0" presId="urn:microsoft.com/office/officeart/2016/7/layout/LinearBlockProcessNumbered"/>
    <dgm:cxn modelId="{7E88E3FD-2E2C-5D4C-A5FE-4DDDF819B789}" type="presParOf" srcId="{9F44DD92-58F6-4A4B-B84A-4FF246C0457E}" destId="{FCDACA41-1BD8-434A-B982-B9A1AF49BFE3}" srcOrd="1" destOrd="0" presId="urn:microsoft.com/office/officeart/2016/7/layout/LinearBlockProcessNumbered"/>
    <dgm:cxn modelId="{CBA9A329-35F5-CF44-91A4-3898930A0F61}" type="presParOf" srcId="{9F44DD92-58F6-4A4B-B84A-4FF246C0457E}" destId="{845728BD-A82D-F140-8D6B-D0516C81140B}" srcOrd="2" destOrd="0" presId="urn:microsoft.com/office/officeart/2016/7/layout/LinearBlockProcessNumbered"/>
    <dgm:cxn modelId="{0D11EC9A-5444-CC41-81F3-A8AC4EF5C12D}" type="presParOf" srcId="{0FED86A4-17E0-FE45-B776-D74F7A123F7D}" destId="{9AF06D18-8337-B943-9844-748253878F3D}" srcOrd="3" destOrd="0" presId="urn:microsoft.com/office/officeart/2016/7/layout/LinearBlockProcessNumbered"/>
    <dgm:cxn modelId="{4765320A-FE48-0A4E-AD9D-C05A8AF2F8C6}" type="presParOf" srcId="{0FED86A4-17E0-FE45-B776-D74F7A123F7D}" destId="{EC0E3AB9-3CFE-BD4D-B0E5-A302140CAA9D}" srcOrd="4" destOrd="0" presId="urn:microsoft.com/office/officeart/2016/7/layout/LinearBlockProcessNumbered"/>
    <dgm:cxn modelId="{76B7A66D-D2D6-2B4F-8AD2-67FEE01EBC73}" type="presParOf" srcId="{EC0E3AB9-3CFE-BD4D-B0E5-A302140CAA9D}" destId="{F43184EC-072E-7344-AC2D-69FE944DDC31}" srcOrd="0" destOrd="0" presId="urn:microsoft.com/office/officeart/2016/7/layout/LinearBlockProcessNumbered"/>
    <dgm:cxn modelId="{8BCE7DFD-EB4E-F044-9708-71D4A50FFA75}" type="presParOf" srcId="{EC0E3AB9-3CFE-BD4D-B0E5-A302140CAA9D}" destId="{728CC019-1B72-234A-9EFB-256651C1360C}" srcOrd="1" destOrd="0" presId="urn:microsoft.com/office/officeart/2016/7/layout/LinearBlockProcessNumbered"/>
    <dgm:cxn modelId="{7E2CD7B2-36DA-484B-8AF6-0D0CFB897AD0}" type="presParOf" srcId="{EC0E3AB9-3CFE-BD4D-B0E5-A302140CAA9D}" destId="{9036D3A4-3EBA-1E49-863E-C17C0BCCB1E3}" srcOrd="2" destOrd="0" presId="urn:microsoft.com/office/officeart/2016/7/layout/LinearBlockProcessNumbered"/>
    <dgm:cxn modelId="{81B519DC-768E-FB43-9AC6-3468C22F7F73}" type="presParOf" srcId="{0FED86A4-17E0-FE45-B776-D74F7A123F7D}" destId="{1E465E37-7C7C-9949-A309-58AE09169BF0}" srcOrd="5" destOrd="0" presId="urn:microsoft.com/office/officeart/2016/7/layout/LinearBlockProcessNumbered"/>
    <dgm:cxn modelId="{7C14DCCC-A43E-A242-89C9-DF6416C35222}" type="presParOf" srcId="{0FED86A4-17E0-FE45-B776-D74F7A123F7D}" destId="{38E49E1B-EAE7-B64A-ABF5-1D277CBD53D8}" srcOrd="6" destOrd="0" presId="urn:microsoft.com/office/officeart/2016/7/layout/LinearBlockProcessNumbered"/>
    <dgm:cxn modelId="{43800E1E-A967-9348-96A6-4F3A0CFAF3C4}" type="presParOf" srcId="{38E49E1B-EAE7-B64A-ABF5-1D277CBD53D8}" destId="{2D53D9F2-F909-3048-BA2F-03846FFD360C}" srcOrd="0" destOrd="0" presId="urn:microsoft.com/office/officeart/2016/7/layout/LinearBlockProcessNumbered"/>
    <dgm:cxn modelId="{1296253F-2C12-744F-B334-3ABE95E21457}" type="presParOf" srcId="{38E49E1B-EAE7-B64A-ABF5-1D277CBD53D8}" destId="{6A3A256D-046D-014E-82D2-7E03429111EF}" srcOrd="1" destOrd="0" presId="urn:microsoft.com/office/officeart/2016/7/layout/LinearBlockProcessNumbered"/>
    <dgm:cxn modelId="{34170CD0-CD94-BD42-88CE-255EB529ADAD}" type="presParOf" srcId="{38E49E1B-EAE7-B64A-ABF5-1D277CBD53D8}" destId="{6A3A1F6F-FAEC-604E-AD96-EE525BC85850}"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D531E4-F792-4A82-990D-D6CAAAF24B10}" type="doc">
      <dgm:prSet loTypeId="urn:microsoft.com/office/officeart/2016/7/layout/VerticalSolidActionList" loCatId="List" qsTypeId="urn:microsoft.com/office/officeart/2005/8/quickstyle/simple4" qsCatId="simple" csTypeId="urn:microsoft.com/office/officeart/2005/8/colors/colorful1" csCatId="colorful"/>
      <dgm:spPr/>
      <dgm:t>
        <a:bodyPr/>
        <a:lstStyle/>
        <a:p>
          <a:endParaRPr lang="en-US"/>
        </a:p>
      </dgm:t>
    </dgm:pt>
    <dgm:pt modelId="{B8C4BAB0-1F64-45F3-89D0-3D49B6CA4DA9}">
      <dgm:prSet/>
      <dgm:spPr/>
      <dgm:t>
        <a:bodyPr/>
        <a:lstStyle/>
        <a:p>
          <a:r>
            <a:rPr lang="en-US"/>
            <a:t>Determine</a:t>
          </a:r>
        </a:p>
      </dgm:t>
    </dgm:pt>
    <dgm:pt modelId="{A0D0D875-7ACB-4D9C-8113-F2F93E1CECEE}" type="parTrans" cxnId="{6F78E8A7-EA17-43D7-B1BC-76D8DCE7CD1B}">
      <dgm:prSet/>
      <dgm:spPr/>
      <dgm:t>
        <a:bodyPr/>
        <a:lstStyle/>
        <a:p>
          <a:endParaRPr lang="en-US"/>
        </a:p>
      </dgm:t>
    </dgm:pt>
    <dgm:pt modelId="{2145E9B5-6A0A-428F-9BEB-0227B227E07F}" type="sibTrans" cxnId="{6F78E8A7-EA17-43D7-B1BC-76D8DCE7CD1B}">
      <dgm:prSet/>
      <dgm:spPr/>
      <dgm:t>
        <a:bodyPr/>
        <a:lstStyle/>
        <a:p>
          <a:endParaRPr lang="en-US"/>
        </a:p>
      </dgm:t>
    </dgm:pt>
    <dgm:pt modelId="{89581B6A-E814-499E-A31B-C761D01AEAC6}">
      <dgm:prSet custT="1"/>
      <dgm:spPr/>
      <dgm:t>
        <a:bodyPr/>
        <a:lstStyle/>
        <a:p>
          <a:r>
            <a:rPr lang="en-US" sz="2000" dirty="0">
              <a:latin typeface="Times New Roman" panose="02020603050405020304" pitchFamily="18" charset="0"/>
              <a:cs typeface="Times New Roman" panose="02020603050405020304" pitchFamily="18" charset="0"/>
            </a:rPr>
            <a:t>The public agency must determine the appropriate services and provide the parent with prior written notice (Notice of Action) of the agency’s determinations regarding the child’s educational programming. </a:t>
          </a:r>
        </a:p>
      </dgm:t>
    </dgm:pt>
    <dgm:pt modelId="{F3577674-695E-4A16-A6D2-7B4CD530A5ED}" type="parTrans" cxnId="{AF5BD300-09A0-4591-A865-222F31265F06}">
      <dgm:prSet/>
      <dgm:spPr/>
      <dgm:t>
        <a:bodyPr/>
        <a:lstStyle/>
        <a:p>
          <a:endParaRPr lang="en-US"/>
        </a:p>
      </dgm:t>
    </dgm:pt>
    <dgm:pt modelId="{7BCF6877-B7A8-4F06-8C84-966AA7DFAE51}" type="sibTrans" cxnId="{AF5BD300-09A0-4591-A865-222F31265F06}">
      <dgm:prSet/>
      <dgm:spPr/>
      <dgm:t>
        <a:bodyPr/>
        <a:lstStyle/>
        <a:p>
          <a:endParaRPr lang="en-US"/>
        </a:p>
      </dgm:t>
    </dgm:pt>
    <dgm:pt modelId="{C8CCDAD9-BA24-4527-B4CA-CCF8EC7F7D60}">
      <dgm:prSet/>
      <dgm:spPr/>
      <dgm:t>
        <a:bodyPr/>
        <a:lstStyle/>
        <a:p>
          <a:r>
            <a:rPr lang="en-US"/>
            <a:t>Notify</a:t>
          </a:r>
        </a:p>
      </dgm:t>
    </dgm:pt>
    <dgm:pt modelId="{0F000731-1C8F-40A9-9322-59AB75EF50EE}" type="parTrans" cxnId="{0AA0667F-2D1A-45C6-8207-F015A3D8E6C2}">
      <dgm:prSet/>
      <dgm:spPr/>
      <dgm:t>
        <a:bodyPr/>
        <a:lstStyle/>
        <a:p>
          <a:endParaRPr lang="en-US"/>
        </a:p>
      </dgm:t>
    </dgm:pt>
    <dgm:pt modelId="{F59DC7FD-A0DE-469F-AA23-16FD27A925BD}" type="sibTrans" cxnId="{0AA0667F-2D1A-45C6-8207-F015A3D8E6C2}">
      <dgm:prSet/>
      <dgm:spPr/>
      <dgm:t>
        <a:bodyPr/>
        <a:lstStyle/>
        <a:p>
          <a:endParaRPr lang="en-US"/>
        </a:p>
      </dgm:t>
    </dgm:pt>
    <dgm:pt modelId="{CFF14574-CFAC-42EC-874A-0272B85DF60E}">
      <dgm:prSet custT="1"/>
      <dgm:spPr/>
      <dgm:t>
        <a:bodyPr/>
        <a:lstStyle/>
        <a:p>
          <a:r>
            <a:rPr lang="en-US" sz="2000" dirty="0">
              <a:latin typeface="Times New Roman" panose="02020603050405020304" pitchFamily="18" charset="0"/>
              <a:cs typeface="Times New Roman" panose="02020603050405020304" pitchFamily="18" charset="0"/>
            </a:rPr>
            <a:t>Notify parent of their Procedural Safeguards.</a:t>
          </a:r>
        </a:p>
      </dgm:t>
    </dgm:pt>
    <dgm:pt modelId="{090DC34F-79AA-4183-90D8-D31E23883EF4}" type="parTrans" cxnId="{A727B0D1-9FDF-44D8-9A93-6DA32E92AC7E}">
      <dgm:prSet/>
      <dgm:spPr/>
      <dgm:t>
        <a:bodyPr/>
        <a:lstStyle/>
        <a:p>
          <a:endParaRPr lang="en-US"/>
        </a:p>
      </dgm:t>
    </dgm:pt>
    <dgm:pt modelId="{73A4E43D-E869-4174-A0DE-4AAA5600DE2F}" type="sibTrans" cxnId="{A727B0D1-9FDF-44D8-9A93-6DA32E92AC7E}">
      <dgm:prSet/>
      <dgm:spPr/>
      <dgm:t>
        <a:bodyPr/>
        <a:lstStyle/>
        <a:p>
          <a:endParaRPr lang="en-US"/>
        </a:p>
      </dgm:t>
    </dgm:pt>
    <dgm:pt modelId="{9BA04212-196D-4557-B645-5329A54B4554}">
      <dgm:prSet/>
      <dgm:spPr/>
      <dgm:t>
        <a:bodyPr/>
        <a:lstStyle/>
        <a:p>
          <a:r>
            <a:rPr lang="en-US"/>
            <a:t>TIP</a:t>
          </a:r>
        </a:p>
      </dgm:t>
    </dgm:pt>
    <dgm:pt modelId="{78CF2743-7172-471C-A3CD-143E0B6E8336}" type="parTrans" cxnId="{77EC6771-BAD0-4189-93A6-96F7260567FD}">
      <dgm:prSet/>
      <dgm:spPr/>
      <dgm:t>
        <a:bodyPr/>
        <a:lstStyle/>
        <a:p>
          <a:endParaRPr lang="en-US"/>
        </a:p>
      </dgm:t>
    </dgm:pt>
    <dgm:pt modelId="{9846F91E-4AC5-40F8-8638-6C6DCF277AE5}" type="sibTrans" cxnId="{77EC6771-BAD0-4189-93A6-96F7260567FD}">
      <dgm:prSet/>
      <dgm:spPr/>
      <dgm:t>
        <a:bodyPr/>
        <a:lstStyle/>
        <a:p>
          <a:endParaRPr lang="en-US"/>
        </a:p>
      </dgm:t>
    </dgm:pt>
    <dgm:pt modelId="{E702FF10-0ABC-43AB-A8F6-2E52896172DE}">
      <dgm:prSet custT="1"/>
      <dgm:spPr/>
      <dgm:t>
        <a:bodyPr/>
        <a:lstStyle/>
        <a:p>
          <a:r>
            <a:rPr lang="en-US" sz="2000" dirty="0">
              <a:latin typeface="Times New Roman" panose="02020603050405020304" pitchFamily="18" charset="0"/>
              <a:cs typeface="Times New Roman" panose="02020603050405020304" pitchFamily="18" charset="0"/>
            </a:rPr>
            <a:t>TIP: Prepare for this before the meeting. Have your stump speech prepared. Have the page in the Procedural Safeguards marked on how to go about resolving a dispute. Stay calm. Be friendly but firm. </a:t>
          </a:r>
        </a:p>
      </dgm:t>
    </dgm:pt>
    <dgm:pt modelId="{BAC7F744-6135-4990-8120-208F9AA78629}" type="parTrans" cxnId="{0B11B63E-FA2D-4339-BE0C-F15FA48AE9C2}">
      <dgm:prSet/>
      <dgm:spPr/>
      <dgm:t>
        <a:bodyPr/>
        <a:lstStyle/>
        <a:p>
          <a:endParaRPr lang="en-US"/>
        </a:p>
      </dgm:t>
    </dgm:pt>
    <dgm:pt modelId="{307FB283-A390-4147-8CB7-9CB81C98D83C}" type="sibTrans" cxnId="{0B11B63E-FA2D-4339-BE0C-F15FA48AE9C2}">
      <dgm:prSet/>
      <dgm:spPr/>
      <dgm:t>
        <a:bodyPr/>
        <a:lstStyle/>
        <a:p>
          <a:endParaRPr lang="en-US"/>
        </a:p>
      </dgm:t>
    </dgm:pt>
    <dgm:pt modelId="{8D9C5115-298B-504E-849E-67EC92A9A3C0}" type="pres">
      <dgm:prSet presAssocID="{0CD531E4-F792-4A82-990D-D6CAAAF24B10}" presName="Name0" presStyleCnt="0">
        <dgm:presLayoutVars>
          <dgm:dir/>
          <dgm:animLvl val="lvl"/>
          <dgm:resizeHandles val="exact"/>
        </dgm:presLayoutVars>
      </dgm:prSet>
      <dgm:spPr/>
    </dgm:pt>
    <dgm:pt modelId="{221B315E-6FF1-4D43-B105-00BF20E9948D}" type="pres">
      <dgm:prSet presAssocID="{B8C4BAB0-1F64-45F3-89D0-3D49B6CA4DA9}" presName="linNode" presStyleCnt="0"/>
      <dgm:spPr/>
    </dgm:pt>
    <dgm:pt modelId="{84ACAC41-AC79-9045-A3BB-FCCD6D6AF411}" type="pres">
      <dgm:prSet presAssocID="{B8C4BAB0-1F64-45F3-89D0-3D49B6CA4DA9}" presName="parentText" presStyleLbl="alignNode1" presStyleIdx="0" presStyleCnt="3">
        <dgm:presLayoutVars>
          <dgm:chMax val="1"/>
          <dgm:bulletEnabled/>
        </dgm:presLayoutVars>
      </dgm:prSet>
      <dgm:spPr/>
    </dgm:pt>
    <dgm:pt modelId="{6709484F-3565-C948-B11A-2879CC531EE1}" type="pres">
      <dgm:prSet presAssocID="{B8C4BAB0-1F64-45F3-89D0-3D49B6CA4DA9}" presName="descendantText" presStyleLbl="alignAccFollowNode1" presStyleIdx="0" presStyleCnt="3" custLinFactNeighborX="-6471" custLinFactNeighborY="-10229">
        <dgm:presLayoutVars>
          <dgm:bulletEnabled/>
        </dgm:presLayoutVars>
      </dgm:prSet>
      <dgm:spPr/>
    </dgm:pt>
    <dgm:pt modelId="{FF9B3F49-E4B3-9C4A-8F22-6AEF9CC0B0D1}" type="pres">
      <dgm:prSet presAssocID="{2145E9B5-6A0A-428F-9BEB-0227B227E07F}" presName="sp" presStyleCnt="0"/>
      <dgm:spPr/>
    </dgm:pt>
    <dgm:pt modelId="{F35FB3AE-BC4D-CE4A-B6A5-6FFE9EE36161}" type="pres">
      <dgm:prSet presAssocID="{C8CCDAD9-BA24-4527-B4CA-CCF8EC7F7D60}" presName="linNode" presStyleCnt="0"/>
      <dgm:spPr/>
    </dgm:pt>
    <dgm:pt modelId="{A726FD2E-C295-BA41-8BA5-E4F0B2DBE664}" type="pres">
      <dgm:prSet presAssocID="{C8CCDAD9-BA24-4527-B4CA-CCF8EC7F7D60}" presName="parentText" presStyleLbl="alignNode1" presStyleIdx="1" presStyleCnt="3">
        <dgm:presLayoutVars>
          <dgm:chMax val="1"/>
          <dgm:bulletEnabled/>
        </dgm:presLayoutVars>
      </dgm:prSet>
      <dgm:spPr/>
    </dgm:pt>
    <dgm:pt modelId="{CF2C1D4B-22E2-F241-91AF-DE619094D421}" type="pres">
      <dgm:prSet presAssocID="{C8CCDAD9-BA24-4527-B4CA-CCF8EC7F7D60}" presName="descendantText" presStyleLbl="alignAccFollowNode1" presStyleIdx="1" presStyleCnt="3">
        <dgm:presLayoutVars>
          <dgm:bulletEnabled/>
        </dgm:presLayoutVars>
      </dgm:prSet>
      <dgm:spPr/>
    </dgm:pt>
    <dgm:pt modelId="{4E5F8EF9-6A01-F542-956D-1659FABC46F9}" type="pres">
      <dgm:prSet presAssocID="{F59DC7FD-A0DE-469F-AA23-16FD27A925BD}" presName="sp" presStyleCnt="0"/>
      <dgm:spPr/>
    </dgm:pt>
    <dgm:pt modelId="{1AD9C84F-7690-A140-AA4A-F42FA300291A}" type="pres">
      <dgm:prSet presAssocID="{9BA04212-196D-4557-B645-5329A54B4554}" presName="linNode" presStyleCnt="0"/>
      <dgm:spPr/>
    </dgm:pt>
    <dgm:pt modelId="{7CEF3B3D-C700-E143-BCED-D089AB74352C}" type="pres">
      <dgm:prSet presAssocID="{9BA04212-196D-4557-B645-5329A54B4554}" presName="parentText" presStyleLbl="alignNode1" presStyleIdx="2" presStyleCnt="3">
        <dgm:presLayoutVars>
          <dgm:chMax val="1"/>
          <dgm:bulletEnabled/>
        </dgm:presLayoutVars>
      </dgm:prSet>
      <dgm:spPr/>
    </dgm:pt>
    <dgm:pt modelId="{7EAA813B-83D7-8040-9EFB-F8EBE1C61E86}" type="pres">
      <dgm:prSet presAssocID="{9BA04212-196D-4557-B645-5329A54B4554}" presName="descendantText" presStyleLbl="alignAccFollowNode1" presStyleIdx="2" presStyleCnt="3">
        <dgm:presLayoutVars>
          <dgm:bulletEnabled/>
        </dgm:presLayoutVars>
      </dgm:prSet>
      <dgm:spPr/>
    </dgm:pt>
  </dgm:ptLst>
  <dgm:cxnLst>
    <dgm:cxn modelId="{AF5BD300-09A0-4591-A865-222F31265F06}" srcId="{B8C4BAB0-1F64-45F3-89D0-3D49B6CA4DA9}" destId="{89581B6A-E814-499E-A31B-C761D01AEAC6}" srcOrd="0" destOrd="0" parTransId="{F3577674-695E-4A16-A6D2-7B4CD530A5ED}" sibTransId="{7BCF6877-B7A8-4F06-8C84-966AA7DFAE51}"/>
    <dgm:cxn modelId="{FE7B9E01-2DF4-BC42-9082-BC6C10E16C58}" type="presOf" srcId="{B8C4BAB0-1F64-45F3-89D0-3D49B6CA4DA9}" destId="{84ACAC41-AC79-9045-A3BB-FCCD6D6AF411}" srcOrd="0" destOrd="0" presId="urn:microsoft.com/office/officeart/2016/7/layout/VerticalSolidActionList"/>
    <dgm:cxn modelId="{97A75C23-D7FD-CF4A-B67E-D57DB8E1207A}" type="presOf" srcId="{E702FF10-0ABC-43AB-A8F6-2E52896172DE}" destId="{7EAA813B-83D7-8040-9EFB-F8EBE1C61E86}" srcOrd="0" destOrd="0" presId="urn:microsoft.com/office/officeart/2016/7/layout/VerticalSolidActionList"/>
    <dgm:cxn modelId="{0B11B63E-FA2D-4339-BE0C-F15FA48AE9C2}" srcId="{9BA04212-196D-4557-B645-5329A54B4554}" destId="{E702FF10-0ABC-43AB-A8F6-2E52896172DE}" srcOrd="0" destOrd="0" parTransId="{BAC7F744-6135-4990-8120-208F9AA78629}" sibTransId="{307FB283-A390-4147-8CB7-9CB81C98D83C}"/>
    <dgm:cxn modelId="{CB33B467-89A8-5F44-8E67-F89CCAF24475}" type="presOf" srcId="{0CD531E4-F792-4A82-990D-D6CAAAF24B10}" destId="{8D9C5115-298B-504E-849E-67EC92A9A3C0}" srcOrd="0" destOrd="0" presId="urn:microsoft.com/office/officeart/2016/7/layout/VerticalSolidActionList"/>
    <dgm:cxn modelId="{77EC6771-BAD0-4189-93A6-96F7260567FD}" srcId="{0CD531E4-F792-4A82-990D-D6CAAAF24B10}" destId="{9BA04212-196D-4557-B645-5329A54B4554}" srcOrd="2" destOrd="0" parTransId="{78CF2743-7172-471C-A3CD-143E0B6E8336}" sibTransId="{9846F91E-4AC5-40F8-8638-6C6DCF277AE5}"/>
    <dgm:cxn modelId="{0AA0667F-2D1A-45C6-8207-F015A3D8E6C2}" srcId="{0CD531E4-F792-4A82-990D-D6CAAAF24B10}" destId="{C8CCDAD9-BA24-4527-B4CA-CCF8EC7F7D60}" srcOrd="1" destOrd="0" parTransId="{0F000731-1C8F-40A9-9322-59AB75EF50EE}" sibTransId="{F59DC7FD-A0DE-469F-AA23-16FD27A925BD}"/>
    <dgm:cxn modelId="{6F78E8A7-EA17-43D7-B1BC-76D8DCE7CD1B}" srcId="{0CD531E4-F792-4A82-990D-D6CAAAF24B10}" destId="{B8C4BAB0-1F64-45F3-89D0-3D49B6CA4DA9}" srcOrd="0" destOrd="0" parTransId="{A0D0D875-7ACB-4D9C-8113-F2F93E1CECEE}" sibTransId="{2145E9B5-6A0A-428F-9BEB-0227B227E07F}"/>
    <dgm:cxn modelId="{EF9A5BC7-1F95-5D46-9BF8-31DC2C73A9E9}" type="presOf" srcId="{9BA04212-196D-4557-B645-5329A54B4554}" destId="{7CEF3B3D-C700-E143-BCED-D089AB74352C}" srcOrd="0" destOrd="0" presId="urn:microsoft.com/office/officeart/2016/7/layout/VerticalSolidActionList"/>
    <dgm:cxn modelId="{168AA5CD-01B7-3343-BD06-22A9C94AB85E}" type="presOf" srcId="{C8CCDAD9-BA24-4527-B4CA-CCF8EC7F7D60}" destId="{A726FD2E-C295-BA41-8BA5-E4F0B2DBE664}" srcOrd="0" destOrd="0" presId="urn:microsoft.com/office/officeart/2016/7/layout/VerticalSolidActionList"/>
    <dgm:cxn modelId="{A727B0D1-9FDF-44D8-9A93-6DA32E92AC7E}" srcId="{C8CCDAD9-BA24-4527-B4CA-CCF8EC7F7D60}" destId="{CFF14574-CFAC-42EC-874A-0272B85DF60E}" srcOrd="0" destOrd="0" parTransId="{090DC34F-79AA-4183-90D8-D31E23883EF4}" sibTransId="{73A4E43D-E869-4174-A0DE-4AAA5600DE2F}"/>
    <dgm:cxn modelId="{0F0862D5-AE64-BA46-A181-C9AEDFAB2ADA}" type="presOf" srcId="{89581B6A-E814-499E-A31B-C761D01AEAC6}" destId="{6709484F-3565-C948-B11A-2879CC531EE1}" srcOrd="0" destOrd="0" presId="urn:microsoft.com/office/officeart/2016/7/layout/VerticalSolidActionList"/>
    <dgm:cxn modelId="{CB1A89D8-0705-534E-AA42-C19274F871CA}" type="presOf" srcId="{CFF14574-CFAC-42EC-874A-0272B85DF60E}" destId="{CF2C1D4B-22E2-F241-91AF-DE619094D421}" srcOrd="0" destOrd="0" presId="urn:microsoft.com/office/officeart/2016/7/layout/VerticalSolidActionList"/>
    <dgm:cxn modelId="{E5C8A7A7-3E36-524C-903B-89CCF937B42A}" type="presParOf" srcId="{8D9C5115-298B-504E-849E-67EC92A9A3C0}" destId="{221B315E-6FF1-4D43-B105-00BF20E9948D}" srcOrd="0" destOrd="0" presId="urn:microsoft.com/office/officeart/2016/7/layout/VerticalSolidActionList"/>
    <dgm:cxn modelId="{653A6EFF-B892-1B4F-ADFB-4B4D113813D4}" type="presParOf" srcId="{221B315E-6FF1-4D43-B105-00BF20E9948D}" destId="{84ACAC41-AC79-9045-A3BB-FCCD6D6AF411}" srcOrd="0" destOrd="0" presId="urn:microsoft.com/office/officeart/2016/7/layout/VerticalSolidActionList"/>
    <dgm:cxn modelId="{40F5497B-0616-C842-A261-A93EE838B9C8}" type="presParOf" srcId="{221B315E-6FF1-4D43-B105-00BF20E9948D}" destId="{6709484F-3565-C948-B11A-2879CC531EE1}" srcOrd="1" destOrd="0" presId="urn:microsoft.com/office/officeart/2016/7/layout/VerticalSolidActionList"/>
    <dgm:cxn modelId="{C257767D-69FD-A341-B420-2BC8B6F73F09}" type="presParOf" srcId="{8D9C5115-298B-504E-849E-67EC92A9A3C0}" destId="{FF9B3F49-E4B3-9C4A-8F22-6AEF9CC0B0D1}" srcOrd="1" destOrd="0" presId="urn:microsoft.com/office/officeart/2016/7/layout/VerticalSolidActionList"/>
    <dgm:cxn modelId="{1B70274D-5C5D-B347-9A55-1F7D00B0C4F1}" type="presParOf" srcId="{8D9C5115-298B-504E-849E-67EC92A9A3C0}" destId="{F35FB3AE-BC4D-CE4A-B6A5-6FFE9EE36161}" srcOrd="2" destOrd="0" presId="urn:microsoft.com/office/officeart/2016/7/layout/VerticalSolidActionList"/>
    <dgm:cxn modelId="{7236DEF9-DD48-6B44-A2AF-324D1F21F62F}" type="presParOf" srcId="{F35FB3AE-BC4D-CE4A-B6A5-6FFE9EE36161}" destId="{A726FD2E-C295-BA41-8BA5-E4F0B2DBE664}" srcOrd="0" destOrd="0" presId="urn:microsoft.com/office/officeart/2016/7/layout/VerticalSolidActionList"/>
    <dgm:cxn modelId="{565F8AC1-DF86-154E-ABFB-A111608D31E2}" type="presParOf" srcId="{F35FB3AE-BC4D-CE4A-B6A5-6FFE9EE36161}" destId="{CF2C1D4B-22E2-F241-91AF-DE619094D421}" srcOrd="1" destOrd="0" presId="urn:microsoft.com/office/officeart/2016/7/layout/VerticalSolidActionList"/>
    <dgm:cxn modelId="{87A8E179-4E6B-504C-98D7-B99CC950CE7A}" type="presParOf" srcId="{8D9C5115-298B-504E-849E-67EC92A9A3C0}" destId="{4E5F8EF9-6A01-F542-956D-1659FABC46F9}" srcOrd="3" destOrd="0" presId="urn:microsoft.com/office/officeart/2016/7/layout/VerticalSolidActionList"/>
    <dgm:cxn modelId="{56196573-F777-A64C-8902-A8265666973E}" type="presParOf" srcId="{8D9C5115-298B-504E-849E-67EC92A9A3C0}" destId="{1AD9C84F-7690-A140-AA4A-F42FA300291A}" srcOrd="4" destOrd="0" presId="urn:microsoft.com/office/officeart/2016/7/layout/VerticalSolidActionList"/>
    <dgm:cxn modelId="{EBF0CA40-99B7-8A45-BDB4-C6D5221C610D}" type="presParOf" srcId="{1AD9C84F-7690-A140-AA4A-F42FA300291A}" destId="{7CEF3B3D-C700-E143-BCED-D089AB74352C}" srcOrd="0" destOrd="0" presId="urn:microsoft.com/office/officeart/2016/7/layout/VerticalSolidActionList"/>
    <dgm:cxn modelId="{D952E1B4-7104-454A-A5DD-C1BD6AECA1B6}" type="presParOf" srcId="{1AD9C84F-7690-A140-AA4A-F42FA300291A}" destId="{7EAA813B-83D7-8040-9EFB-F8EBE1C61E86}"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CF011-2D71-40CA-99FB-FE7701B3DF1B}"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28FF1A31-FF61-4BC0-9F85-CF13CE09E68E}">
      <dgm:prSe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Case manager can and should come to the meeting with a DRAFT IEP. </a:t>
          </a:r>
        </a:p>
      </dgm:t>
    </dgm:pt>
    <dgm:pt modelId="{64AD75F2-0424-426F-A30D-D12D3B648A7B}" type="parTrans" cxnId="{6BD5EBBD-D98D-47ED-B3BA-B2F6E99DE756}">
      <dgm:prSet/>
      <dgm:spPr/>
      <dgm:t>
        <a:bodyPr/>
        <a:lstStyle/>
        <a:p>
          <a:endParaRPr lang="en-US"/>
        </a:p>
      </dgm:t>
    </dgm:pt>
    <dgm:pt modelId="{AC946E16-EF76-436C-BD6B-D9DCF8A51798}" type="sibTrans" cxnId="{6BD5EBBD-D98D-47ED-B3BA-B2F6E99DE756}">
      <dgm:prSet/>
      <dgm:spPr/>
      <dgm:t>
        <a:bodyPr/>
        <a:lstStyle/>
        <a:p>
          <a:endParaRPr lang="en-US"/>
        </a:p>
      </dgm:t>
    </dgm:pt>
    <dgm:pt modelId="{0EBDA1A9-D587-49E7-9AB8-C0FFAE221BF8}">
      <dgm:prSe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Courts have agreed that school teams should come with an open mind, not a blank mind. </a:t>
          </a:r>
        </a:p>
      </dgm:t>
    </dgm:pt>
    <dgm:pt modelId="{EC9DD2E9-E907-4292-8A35-0E9E0F051CB8}" type="parTrans" cxnId="{0260B2A6-F67A-40F4-AFA1-79E46DD49390}">
      <dgm:prSet/>
      <dgm:spPr/>
      <dgm:t>
        <a:bodyPr/>
        <a:lstStyle/>
        <a:p>
          <a:endParaRPr lang="en-US"/>
        </a:p>
      </dgm:t>
    </dgm:pt>
    <dgm:pt modelId="{181E55FB-50C2-4332-A0FD-76EF69966FAB}" type="sibTrans" cxnId="{0260B2A6-F67A-40F4-AFA1-79E46DD49390}">
      <dgm:prSet/>
      <dgm:spPr/>
      <dgm:t>
        <a:bodyPr/>
        <a:lstStyle/>
        <a:p>
          <a:endParaRPr lang="en-US"/>
        </a:p>
      </dgm:t>
    </dgm:pt>
    <dgm:pt modelId="{FA4296CE-3923-461D-B33B-C7F5C89692D1}">
      <dgm:prSe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Explaining as you distribute the IEP that it is a draft can avoid the appearance of predetermination.</a:t>
          </a:r>
        </a:p>
      </dgm:t>
    </dgm:pt>
    <dgm:pt modelId="{D99FAE72-9156-4FA7-87BB-40C725636E7E}" type="parTrans" cxnId="{37F26EFB-CA35-4F71-95DD-3C5EEFFA3016}">
      <dgm:prSet/>
      <dgm:spPr/>
      <dgm:t>
        <a:bodyPr/>
        <a:lstStyle/>
        <a:p>
          <a:endParaRPr lang="en-US"/>
        </a:p>
      </dgm:t>
    </dgm:pt>
    <dgm:pt modelId="{F8C299F6-BBDB-4929-B680-540900E1702D}" type="sibTrans" cxnId="{37F26EFB-CA35-4F71-95DD-3C5EEFFA3016}">
      <dgm:prSet/>
      <dgm:spPr/>
      <dgm:t>
        <a:bodyPr/>
        <a:lstStyle/>
        <a:p>
          <a:endParaRPr lang="en-US"/>
        </a:p>
      </dgm:t>
    </dgm:pt>
    <dgm:pt modelId="{8D504A7F-E1A3-4E16-9691-81339C164B97}">
      <dgm:prSe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Following the IEP Agenda can avoid the appearance of predetermination. (Present Level, Goals, Services, &amp; Placement)</a:t>
          </a:r>
        </a:p>
      </dgm:t>
    </dgm:pt>
    <dgm:pt modelId="{A57D2D42-7041-444B-B05F-1B6AEE25656A}" type="parTrans" cxnId="{2DBE9101-BE43-48C8-B6C4-7906CE1F11A0}">
      <dgm:prSet/>
      <dgm:spPr/>
      <dgm:t>
        <a:bodyPr/>
        <a:lstStyle/>
        <a:p>
          <a:endParaRPr lang="en-US"/>
        </a:p>
      </dgm:t>
    </dgm:pt>
    <dgm:pt modelId="{6489A7C7-A92B-4B98-8F92-BBBBA60A98DF}" type="sibTrans" cxnId="{2DBE9101-BE43-48C8-B6C4-7906CE1F11A0}">
      <dgm:prSet/>
      <dgm:spPr/>
      <dgm:t>
        <a:bodyPr/>
        <a:lstStyle/>
        <a:p>
          <a:endParaRPr lang="en-US"/>
        </a:p>
      </dgm:t>
    </dgm:pt>
    <dgm:pt modelId="{23E16A01-FDB8-4A25-9274-BA407297A0F5}">
      <dgm:prSet custT="1"/>
      <dgm:spPr/>
      <dgm:t>
        <a:bodyPr/>
        <a:lstStyle/>
        <a:p>
          <a:r>
            <a:rPr lang="en-US" sz="2400" dirty="0">
              <a:solidFill>
                <a:schemeClr val="bg1"/>
              </a:solidFill>
              <a:latin typeface="Times New Roman" panose="02020603050405020304" pitchFamily="18" charset="0"/>
              <a:cs typeface="Times New Roman" panose="02020603050405020304" pitchFamily="18" charset="0"/>
            </a:rPr>
            <a:t>TIP: Have your case managers arrange the IEP in the order of the agenda for all team members. </a:t>
          </a:r>
        </a:p>
      </dgm:t>
    </dgm:pt>
    <dgm:pt modelId="{D9F65428-4CFD-45EF-ADF8-05CB748D28ED}" type="parTrans" cxnId="{746ACD8A-6B33-421B-AE7D-87CFDAC6C789}">
      <dgm:prSet/>
      <dgm:spPr/>
      <dgm:t>
        <a:bodyPr/>
        <a:lstStyle/>
        <a:p>
          <a:endParaRPr lang="en-US"/>
        </a:p>
      </dgm:t>
    </dgm:pt>
    <dgm:pt modelId="{973E1101-CD00-428B-87B6-4F63D54C6F65}" type="sibTrans" cxnId="{746ACD8A-6B33-421B-AE7D-87CFDAC6C789}">
      <dgm:prSet/>
      <dgm:spPr/>
      <dgm:t>
        <a:bodyPr/>
        <a:lstStyle/>
        <a:p>
          <a:endParaRPr lang="en-US"/>
        </a:p>
      </dgm:t>
    </dgm:pt>
    <dgm:pt modelId="{66BE5A14-7857-3E4C-B438-0E34A90F17D5}" type="pres">
      <dgm:prSet presAssocID="{2C2CF011-2D71-40CA-99FB-FE7701B3DF1B}" presName="diagram" presStyleCnt="0">
        <dgm:presLayoutVars>
          <dgm:dir/>
          <dgm:resizeHandles val="exact"/>
        </dgm:presLayoutVars>
      </dgm:prSet>
      <dgm:spPr/>
    </dgm:pt>
    <dgm:pt modelId="{61A9E432-4EFD-6E41-A171-90D32DC20E1F}" type="pres">
      <dgm:prSet presAssocID="{28FF1A31-FF61-4BC0-9F85-CF13CE09E68E}" presName="node" presStyleLbl="node1" presStyleIdx="0" presStyleCnt="5">
        <dgm:presLayoutVars>
          <dgm:bulletEnabled val="1"/>
        </dgm:presLayoutVars>
      </dgm:prSet>
      <dgm:spPr/>
    </dgm:pt>
    <dgm:pt modelId="{FBA6189F-FE37-9841-9EAD-9D8783D628C2}" type="pres">
      <dgm:prSet presAssocID="{AC946E16-EF76-436C-BD6B-D9DCF8A51798}" presName="sibTrans" presStyleCnt="0"/>
      <dgm:spPr/>
    </dgm:pt>
    <dgm:pt modelId="{8ACF0697-D74D-C94B-A6C2-BB965CAE7AAB}" type="pres">
      <dgm:prSet presAssocID="{0EBDA1A9-D587-49E7-9AB8-C0FFAE221BF8}" presName="node" presStyleLbl="node1" presStyleIdx="1" presStyleCnt="5">
        <dgm:presLayoutVars>
          <dgm:bulletEnabled val="1"/>
        </dgm:presLayoutVars>
      </dgm:prSet>
      <dgm:spPr/>
    </dgm:pt>
    <dgm:pt modelId="{2ED5688A-6CE1-FA4D-9A72-BD24F28FBE5B}" type="pres">
      <dgm:prSet presAssocID="{181E55FB-50C2-4332-A0FD-76EF69966FAB}" presName="sibTrans" presStyleCnt="0"/>
      <dgm:spPr/>
    </dgm:pt>
    <dgm:pt modelId="{60BF7345-07B4-574B-82B8-2DC54963BF6C}" type="pres">
      <dgm:prSet presAssocID="{FA4296CE-3923-461D-B33B-C7F5C89692D1}" presName="node" presStyleLbl="node1" presStyleIdx="2" presStyleCnt="5">
        <dgm:presLayoutVars>
          <dgm:bulletEnabled val="1"/>
        </dgm:presLayoutVars>
      </dgm:prSet>
      <dgm:spPr/>
    </dgm:pt>
    <dgm:pt modelId="{52958A04-679F-074D-9A8B-B6E72CECD39F}" type="pres">
      <dgm:prSet presAssocID="{F8C299F6-BBDB-4929-B680-540900E1702D}" presName="sibTrans" presStyleCnt="0"/>
      <dgm:spPr/>
    </dgm:pt>
    <dgm:pt modelId="{8E33C9B9-0ED0-5846-9DAA-26774D9D11B5}" type="pres">
      <dgm:prSet presAssocID="{8D504A7F-E1A3-4E16-9691-81339C164B97}" presName="node" presStyleLbl="node1" presStyleIdx="3" presStyleCnt="5" custScaleX="98598">
        <dgm:presLayoutVars>
          <dgm:bulletEnabled val="1"/>
        </dgm:presLayoutVars>
      </dgm:prSet>
      <dgm:spPr/>
    </dgm:pt>
    <dgm:pt modelId="{DC10D2EF-FE6E-6E45-BF0A-80C71864B9CB}" type="pres">
      <dgm:prSet presAssocID="{6489A7C7-A92B-4B98-8F92-BBBBA60A98DF}" presName="sibTrans" presStyleCnt="0"/>
      <dgm:spPr/>
    </dgm:pt>
    <dgm:pt modelId="{0346AF31-E30F-8E4F-9D4B-AE3021A0020F}" type="pres">
      <dgm:prSet presAssocID="{23E16A01-FDB8-4A25-9274-BA407297A0F5}" presName="node" presStyleLbl="node1" presStyleIdx="4" presStyleCnt="5">
        <dgm:presLayoutVars>
          <dgm:bulletEnabled val="1"/>
        </dgm:presLayoutVars>
      </dgm:prSet>
      <dgm:spPr/>
    </dgm:pt>
  </dgm:ptLst>
  <dgm:cxnLst>
    <dgm:cxn modelId="{2DBE9101-BE43-48C8-B6C4-7906CE1F11A0}" srcId="{2C2CF011-2D71-40CA-99FB-FE7701B3DF1B}" destId="{8D504A7F-E1A3-4E16-9691-81339C164B97}" srcOrd="3" destOrd="0" parTransId="{A57D2D42-7041-444B-B05F-1B6AEE25656A}" sibTransId="{6489A7C7-A92B-4B98-8F92-BBBBA60A98DF}"/>
    <dgm:cxn modelId="{7B6DCA01-3FA4-FB41-92ED-FC0A87AD4906}" type="presOf" srcId="{2C2CF011-2D71-40CA-99FB-FE7701B3DF1B}" destId="{66BE5A14-7857-3E4C-B438-0E34A90F17D5}" srcOrd="0" destOrd="0" presId="urn:microsoft.com/office/officeart/2005/8/layout/default"/>
    <dgm:cxn modelId="{91AA400B-5ED2-3345-804D-3D6D48471162}" type="presOf" srcId="{28FF1A31-FF61-4BC0-9F85-CF13CE09E68E}" destId="{61A9E432-4EFD-6E41-A171-90D32DC20E1F}" srcOrd="0" destOrd="0" presId="urn:microsoft.com/office/officeart/2005/8/layout/default"/>
    <dgm:cxn modelId="{FAEA7E54-038F-7748-89D8-226CE77A5B7D}" type="presOf" srcId="{23E16A01-FDB8-4A25-9274-BA407297A0F5}" destId="{0346AF31-E30F-8E4F-9D4B-AE3021A0020F}" srcOrd="0" destOrd="0" presId="urn:microsoft.com/office/officeart/2005/8/layout/default"/>
    <dgm:cxn modelId="{03B21056-9AFF-F94C-BD20-EF478D120F7F}" type="presOf" srcId="{8D504A7F-E1A3-4E16-9691-81339C164B97}" destId="{8E33C9B9-0ED0-5846-9DAA-26774D9D11B5}" srcOrd="0" destOrd="0" presId="urn:microsoft.com/office/officeart/2005/8/layout/default"/>
    <dgm:cxn modelId="{C416F886-B540-DC4E-96D6-035F4B236ECD}" type="presOf" srcId="{0EBDA1A9-D587-49E7-9AB8-C0FFAE221BF8}" destId="{8ACF0697-D74D-C94B-A6C2-BB965CAE7AAB}" srcOrd="0" destOrd="0" presId="urn:microsoft.com/office/officeart/2005/8/layout/default"/>
    <dgm:cxn modelId="{746ACD8A-6B33-421B-AE7D-87CFDAC6C789}" srcId="{2C2CF011-2D71-40CA-99FB-FE7701B3DF1B}" destId="{23E16A01-FDB8-4A25-9274-BA407297A0F5}" srcOrd="4" destOrd="0" parTransId="{D9F65428-4CFD-45EF-ADF8-05CB748D28ED}" sibTransId="{973E1101-CD00-428B-87B6-4F63D54C6F65}"/>
    <dgm:cxn modelId="{0260B2A6-F67A-40F4-AFA1-79E46DD49390}" srcId="{2C2CF011-2D71-40CA-99FB-FE7701B3DF1B}" destId="{0EBDA1A9-D587-49E7-9AB8-C0FFAE221BF8}" srcOrd="1" destOrd="0" parTransId="{EC9DD2E9-E907-4292-8A35-0E9E0F051CB8}" sibTransId="{181E55FB-50C2-4332-A0FD-76EF69966FAB}"/>
    <dgm:cxn modelId="{36F2A5BD-FBDF-1849-9B67-A5CD2F9C5939}" type="presOf" srcId="{FA4296CE-3923-461D-B33B-C7F5C89692D1}" destId="{60BF7345-07B4-574B-82B8-2DC54963BF6C}" srcOrd="0" destOrd="0" presId="urn:microsoft.com/office/officeart/2005/8/layout/default"/>
    <dgm:cxn modelId="{6BD5EBBD-D98D-47ED-B3BA-B2F6E99DE756}" srcId="{2C2CF011-2D71-40CA-99FB-FE7701B3DF1B}" destId="{28FF1A31-FF61-4BC0-9F85-CF13CE09E68E}" srcOrd="0" destOrd="0" parTransId="{64AD75F2-0424-426F-A30D-D12D3B648A7B}" sibTransId="{AC946E16-EF76-436C-BD6B-D9DCF8A51798}"/>
    <dgm:cxn modelId="{37F26EFB-CA35-4F71-95DD-3C5EEFFA3016}" srcId="{2C2CF011-2D71-40CA-99FB-FE7701B3DF1B}" destId="{FA4296CE-3923-461D-B33B-C7F5C89692D1}" srcOrd="2" destOrd="0" parTransId="{D99FAE72-9156-4FA7-87BB-40C725636E7E}" sibTransId="{F8C299F6-BBDB-4929-B680-540900E1702D}"/>
    <dgm:cxn modelId="{EF6DFD35-9086-DF4F-8764-A35D2D23714A}" type="presParOf" srcId="{66BE5A14-7857-3E4C-B438-0E34A90F17D5}" destId="{61A9E432-4EFD-6E41-A171-90D32DC20E1F}" srcOrd="0" destOrd="0" presId="urn:microsoft.com/office/officeart/2005/8/layout/default"/>
    <dgm:cxn modelId="{E51A25D1-C17E-304A-A211-1FB0047E6762}" type="presParOf" srcId="{66BE5A14-7857-3E4C-B438-0E34A90F17D5}" destId="{FBA6189F-FE37-9841-9EAD-9D8783D628C2}" srcOrd="1" destOrd="0" presId="urn:microsoft.com/office/officeart/2005/8/layout/default"/>
    <dgm:cxn modelId="{55B4EE7C-CFC1-574C-92CF-51F48C214E27}" type="presParOf" srcId="{66BE5A14-7857-3E4C-B438-0E34A90F17D5}" destId="{8ACF0697-D74D-C94B-A6C2-BB965CAE7AAB}" srcOrd="2" destOrd="0" presId="urn:microsoft.com/office/officeart/2005/8/layout/default"/>
    <dgm:cxn modelId="{8841CF7D-23B3-274D-9EFB-C811A69462AB}" type="presParOf" srcId="{66BE5A14-7857-3E4C-B438-0E34A90F17D5}" destId="{2ED5688A-6CE1-FA4D-9A72-BD24F28FBE5B}" srcOrd="3" destOrd="0" presId="urn:microsoft.com/office/officeart/2005/8/layout/default"/>
    <dgm:cxn modelId="{06E7835C-90D9-FE49-8929-27772443AD01}" type="presParOf" srcId="{66BE5A14-7857-3E4C-B438-0E34A90F17D5}" destId="{60BF7345-07B4-574B-82B8-2DC54963BF6C}" srcOrd="4" destOrd="0" presId="urn:microsoft.com/office/officeart/2005/8/layout/default"/>
    <dgm:cxn modelId="{674D754E-CBEE-194E-B5EC-3389EF326175}" type="presParOf" srcId="{66BE5A14-7857-3E4C-B438-0E34A90F17D5}" destId="{52958A04-679F-074D-9A8B-B6E72CECD39F}" srcOrd="5" destOrd="0" presId="urn:microsoft.com/office/officeart/2005/8/layout/default"/>
    <dgm:cxn modelId="{EBEAF6E4-3E18-4F40-98F8-90E4C1EFFC15}" type="presParOf" srcId="{66BE5A14-7857-3E4C-B438-0E34A90F17D5}" destId="{8E33C9B9-0ED0-5846-9DAA-26774D9D11B5}" srcOrd="6" destOrd="0" presId="urn:microsoft.com/office/officeart/2005/8/layout/default"/>
    <dgm:cxn modelId="{891157C7-27CC-104E-BC83-4DD96DB56F0C}" type="presParOf" srcId="{66BE5A14-7857-3E4C-B438-0E34A90F17D5}" destId="{DC10D2EF-FE6E-6E45-BF0A-80C71864B9CB}" srcOrd="7" destOrd="0" presId="urn:microsoft.com/office/officeart/2005/8/layout/default"/>
    <dgm:cxn modelId="{08789CC6-CF59-BC46-B6E6-C0F22E5724C4}" type="presParOf" srcId="{66BE5A14-7857-3E4C-B438-0E34A90F17D5}" destId="{0346AF31-E30F-8E4F-9D4B-AE3021A0020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A460B0-1D4C-492F-B98C-D00246DCAE8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14B50E25-73F9-4923-A85D-52046AEB3FE2}">
      <dgm:prSet custT="1"/>
      <dgm:spPr/>
      <dgm:t>
        <a:bodyPr/>
        <a:lstStyle/>
        <a:p>
          <a:r>
            <a:rPr lang="en-US" sz="2000" dirty="0">
              <a:latin typeface="Times New Roman" panose="02020603050405020304" pitchFamily="18" charset="0"/>
              <a:cs typeface="Times New Roman" panose="02020603050405020304" pitchFamily="18" charset="0"/>
            </a:rPr>
            <a:t>Parents’ attendance at the IEP meeting takes priority over the attendance of other team members. </a:t>
          </a:r>
        </a:p>
      </dgm:t>
    </dgm:pt>
    <dgm:pt modelId="{5D14C4F4-7763-4706-A797-805DB4FF1491}" type="parTrans" cxnId="{3E498A27-38C8-48F9-8215-F2D000B71B68}">
      <dgm:prSet/>
      <dgm:spPr/>
      <dgm:t>
        <a:bodyPr/>
        <a:lstStyle/>
        <a:p>
          <a:endParaRPr lang="en-US"/>
        </a:p>
      </dgm:t>
    </dgm:pt>
    <dgm:pt modelId="{110D8883-A441-4506-AF77-9158FB755B1B}" type="sibTrans" cxnId="{3E498A27-38C8-48F9-8215-F2D000B71B68}">
      <dgm:prSet/>
      <dgm:spPr/>
      <dgm:t>
        <a:bodyPr/>
        <a:lstStyle/>
        <a:p>
          <a:endParaRPr lang="en-US"/>
        </a:p>
      </dgm:t>
    </dgm:pt>
    <dgm:pt modelId="{F9252C81-D451-40F9-BA41-75889EF2832C}">
      <dgm:prSet custT="1"/>
      <dgm:spPr/>
      <dgm:t>
        <a:bodyPr/>
        <a:lstStyle/>
        <a:p>
          <a:r>
            <a:rPr lang="en-US" sz="2000" dirty="0">
              <a:latin typeface="Times New Roman" panose="02020603050405020304" pitchFamily="18" charset="0"/>
              <a:cs typeface="Times New Roman" panose="02020603050405020304" pitchFamily="18" charset="0"/>
            </a:rPr>
            <a:t>Court case after court case reflects this thinking. </a:t>
          </a:r>
        </a:p>
      </dgm:t>
    </dgm:pt>
    <dgm:pt modelId="{6DC02184-7245-4A20-B54C-2EA6C548E72C}" type="parTrans" cxnId="{2D269F5D-5B62-4BEF-9A6C-55FDC796F46C}">
      <dgm:prSet/>
      <dgm:spPr/>
      <dgm:t>
        <a:bodyPr/>
        <a:lstStyle/>
        <a:p>
          <a:endParaRPr lang="en-US"/>
        </a:p>
      </dgm:t>
    </dgm:pt>
    <dgm:pt modelId="{98FA8AD0-EBBA-470D-A6CA-71EBE11B1DFD}" type="sibTrans" cxnId="{2D269F5D-5B62-4BEF-9A6C-55FDC796F46C}">
      <dgm:prSet/>
      <dgm:spPr/>
      <dgm:t>
        <a:bodyPr/>
        <a:lstStyle/>
        <a:p>
          <a:endParaRPr lang="en-US"/>
        </a:p>
      </dgm:t>
    </dgm:pt>
    <dgm:pt modelId="{7AAC6569-6F9B-4C85-9AB1-96B14DE8567B}">
      <dgm:prSet custT="1"/>
      <dgm:spPr/>
      <dgm:t>
        <a:bodyPr/>
        <a:lstStyle/>
        <a:p>
          <a:r>
            <a:rPr lang="en-US" sz="2000" dirty="0">
              <a:latin typeface="Times New Roman" panose="02020603050405020304" pitchFamily="18" charset="0"/>
              <a:cs typeface="Times New Roman" panose="02020603050405020304" pitchFamily="18" charset="0"/>
            </a:rPr>
            <a:t>We MUST make two attempts, but we should also agree to reasonable and legitimate parental requests to reschedule an IEP meeting, even if it’s the second attempt</a:t>
          </a:r>
          <a:r>
            <a:rPr lang="en-US" sz="2000" dirty="0"/>
            <a:t>. </a:t>
          </a:r>
        </a:p>
      </dgm:t>
    </dgm:pt>
    <dgm:pt modelId="{0AAD1221-EFB3-4DB6-89C6-C2886934DC18}" type="parTrans" cxnId="{825A942D-850B-4D25-A491-BCB647A1EFA4}">
      <dgm:prSet/>
      <dgm:spPr/>
      <dgm:t>
        <a:bodyPr/>
        <a:lstStyle/>
        <a:p>
          <a:endParaRPr lang="en-US"/>
        </a:p>
      </dgm:t>
    </dgm:pt>
    <dgm:pt modelId="{98433B43-D38D-4ADF-A7AF-173E43B1A7DE}" type="sibTrans" cxnId="{825A942D-850B-4D25-A491-BCB647A1EFA4}">
      <dgm:prSet/>
      <dgm:spPr/>
      <dgm:t>
        <a:bodyPr/>
        <a:lstStyle/>
        <a:p>
          <a:endParaRPr lang="en-US"/>
        </a:p>
      </dgm:t>
    </dgm:pt>
    <dgm:pt modelId="{266E31B9-EE4F-45AB-9730-79DE85C52C5C}">
      <dgm:prSet custT="1"/>
      <dgm:spPr/>
      <dgm:t>
        <a:bodyPr/>
        <a:lstStyle/>
        <a:p>
          <a:r>
            <a:rPr lang="en-US" sz="2000" dirty="0">
              <a:latin typeface="Times New Roman" panose="02020603050405020304" pitchFamily="18" charset="0"/>
              <a:cs typeface="Times New Roman" panose="02020603050405020304" pitchFamily="18" charset="0"/>
            </a:rPr>
            <a:t>Offer phone and video conferencing for those that say they cannot attend physically. </a:t>
          </a:r>
        </a:p>
      </dgm:t>
    </dgm:pt>
    <dgm:pt modelId="{CE93C82A-2608-4E29-BE6E-F593CE9F5389}" type="parTrans" cxnId="{5DF42825-2A42-4F25-98FF-F87551D8B9F5}">
      <dgm:prSet/>
      <dgm:spPr/>
      <dgm:t>
        <a:bodyPr/>
        <a:lstStyle/>
        <a:p>
          <a:endParaRPr lang="en-US"/>
        </a:p>
      </dgm:t>
    </dgm:pt>
    <dgm:pt modelId="{13211409-3156-475C-BFA6-342B6CC1377E}" type="sibTrans" cxnId="{5DF42825-2A42-4F25-98FF-F87551D8B9F5}">
      <dgm:prSet/>
      <dgm:spPr/>
      <dgm:t>
        <a:bodyPr/>
        <a:lstStyle/>
        <a:p>
          <a:endParaRPr lang="en-US"/>
        </a:p>
      </dgm:t>
    </dgm:pt>
    <dgm:pt modelId="{709023F3-0245-4279-B0FD-349F0EC37A7D}">
      <dgm:prSet custT="1"/>
      <dgm:spPr/>
      <dgm:t>
        <a:bodyPr/>
        <a:lstStyle/>
        <a:p>
          <a:r>
            <a:rPr lang="en-US" sz="2000" dirty="0">
              <a:latin typeface="Times New Roman" panose="02020603050405020304" pitchFamily="18" charset="0"/>
              <a:cs typeface="Times New Roman" panose="02020603050405020304" pitchFamily="18" charset="0"/>
            </a:rPr>
            <a:t>In the end, if parent does not participate case manager should reach out when sending home the final IEP and offer to review or explain anything in the IEP. </a:t>
          </a:r>
        </a:p>
      </dgm:t>
    </dgm:pt>
    <dgm:pt modelId="{780EE51E-FE8A-4F69-BBB5-93D9F5F1CD9B}" type="parTrans" cxnId="{58B5D3B7-27E0-4FA8-8E11-0B13FD0C8264}">
      <dgm:prSet/>
      <dgm:spPr/>
      <dgm:t>
        <a:bodyPr/>
        <a:lstStyle/>
        <a:p>
          <a:endParaRPr lang="en-US"/>
        </a:p>
      </dgm:t>
    </dgm:pt>
    <dgm:pt modelId="{7652E2A4-9C27-4680-B2BD-E89BE4DFD7ED}" type="sibTrans" cxnId="{58B5D3B7-27E0-4FA8-8E11-0B13FD0C8264}">
      <dgm:prSet/>
      <dgm:spPr/>
      <dgm:t>
        <a:bodyPr/>
        <a:lstStyle/>
        <a:p>
          <a:endParaRPr lang="en-US"/>
        </a:p>
      </dgm:t>
    </dgm:pt>
    <dgm:pt modelId="{97CF5C6A-69C7-D64D-9EF9-63ABC7169AEE}" type="pres">
      <dgm:prSet presAssocID="{50A460B0-1D4C-492F-B98C-D00246DCAE8D}" presName="linear" presStyleCnt="0">
        <dgm:presLayoutVars>
          <dgm:animLvl val="lvl"/>
          <dgm:resizeHandles val="exact"/>
        </dgm:presLayoutVars>
      </dgm:prSet>
      <dgm:spPr/>
    </dgm:pt>
    <dgm:pt modelId="{79189DD3-E78B-6647-8611-93D124756005}" type="pres">
      <dgm:prSet presAssocID="{14B50E25-73F9-4923-A85D-52046AEB3FE2}" presName="parentText" presStyleLbl="node1" presStyleIdx="0" presStyleCnt="5">
        <dgm:presLayoutVars>
          <dgm:chMax val="0"/>
          <dgm:bulletEnabled val="1"/>
        </dgm:presLayoutVars>
      </dgm:prSet>
      <dgm:spPr/>
    </dgm:pt>
    <dgm:pt modelId="{8AD9CB34-DD5D-7E4F-A944-37E8F3EA3F05}" type="pres">
      <dgm:prSet presAssocID="{110D8883-A441-4506-AF77-9158FB755B1B}" presName="spacer" presStyleCnt="0"/>
      <dgm:spPr/>
    </dgm:pt>
    <dgm:pt modelId="{FC8DBDCA-AA12-F641-96D7-36F81CB6078A}" type="pres">
      <dgm:prSet presAssocID="{F9252C81-D451-40F9-BA41-75889EF2832C}" presName="parentText" presStyleLbl="node1" presStyleIdx="1" presStyleCnt="5">
        <dgm:presLayoutVars>
          <dgm:chMax val="0"/>
          <dgm:bulletEnabled val="1"/>
        </dgm:presLayoutVars>
      </dgm:prSet>
      <dgm:spPr/>
    </dgm:pt>
    <dgm:pt modelId="{FDE6AFC8-B070-8749-9354-3E191CD09709}" type="pres">
      <dgm:prSet presAssocID="{98FA8AD0-EBBA-470D-A6CA-71EBE11B1DFD}" presName="spacer" presStyleCnt="0"/>
      <dgm:spPr/>
    </dgm:pt>
    <dgm:pt modelId="{2CC7DFAF-8484-FE4A-A0D0-653B5C884155}" type="pres">
      <dgm:prSet presAssocID="{7AAC6569-6F9B-4C85-9AB1-96B14DE8567B}" presName="parentText" presStyleLbl="node1" presStyleIdx="2" presStyleCnt="5">
        <dgm:presLayoutVars>
          <dgm:chMax val="0"/>
          <dgm:bulletEnabled val="1"/>
        </dgm:presLayoutVars>
      </dgm:prSet>
      <dgm:spPr/>
    </dgm:pt>
    <dgm:pt modelId="{C6E2BB94-10AB-474A-B2F4-438FCDB7B2B7}" type="pres">
      <dgm:prSet presAssocID="{98433B43-D38D-4ADF-A7AF-173E43B1A7DE}" presName="spacer" presStyleCnt="0"/>
      <dgm:spPr/>
    </dgm:pt>
    <dgm:pt modelId="{AF5F88FC-F59C-3F4A-9E58-2780E9FD8F3E}" type="pres">
      <dgm:prSet presAssocID="{266E31B9-EE4F-45AB-9730-79DE85C52C5C}" presName="parentText" presStyleLbl="node1" presStyleIdx="3" presStyleCnt="5">
        <dgm:presLayoutVars>
          <dgm:chMax val="0"/>
          <dgm:bulletEnabled val="1"/>
        </dgm:presLayoutVars>
      </dgm:prSet>
      <dgm:spPr/>
    </dgm:pt>
    <dgm:pt modelId="{1A18BB09-C770-9D42-A72D-AEDFEAA65D1A}" type="pres">
      <dgm:prSet presAssocID="{13211409-3156-475C-BFA6-342B6CC1377E}" presName="spacer" presStyleCnt="0"/>
      <dgm:spPr/>
    </dgm:pt>
    <dgm:pt modelId="{5A57F1C6-2E08-2749-BB81-A31F620098CF}" type="pres">
      <dgm:prSet presAssocID="{709023F3-0245-4279-B0FD-349F0EC37A7D}" presName="parentText" presStyleLbl="node1" presStyleIdx="4" presStyleCnt="5">
        <dgm:presLayoutVars>
          <dgm:chMax val="0"/>
          <dgm:bulletEnabled val="1"/>
        </dgm:presLayoutVars>
      </dgm:prSet>
      <dgm:spPr/>
    </dgm:pt>
  </dgm:ptLst>
  <dgm:cxnLst>
    <dgm:cxn modelId="{BEE22B1B-A75A-2445-828A-7EC3091C019E}" type="presOf" srcId="{14B50E25-73F9-4923-A85D-52046AEB3FE2}" destId="{79189DD3-E78B-6647-8611-93D124756005}" srcOrd="0" destOrd="0" presId="urn:microsoft.com/office/officeart/2005/8/layout/vList2"/>
    <dgm:cxn modelId="{B9113521-D26A-7247-B381-B34E5272970E}" type="presOf" srcId="{F9252C81-D451-40F9-BA41-75889EF2832C}" destId="{FC8DBDCA-AA12-F641-96D7-36F81CB6078A}" srcOrd="0" destOrd="0" presId="urn:microsoft.com/office/officeart/2005/8/layout/vList2"/>
    <dgm:cxn modelId="{5DF42825-2A42-4F25-98FF-F87551D8B9F5}" srcId="{50A460B0-1D4C-492F-B98C-D00246DCAE8D}" destId="{266E31B9-EE4F-45AB-9730-79DE85C52C5C}" srcOrd="3" destOrd="0" parTransId="{CE93C82A-2608-4E29-BE6E-F593CE9F5389}" sibTransId="{13211409-3156-475C-BFA6-342B6CC1377E}"/>
    <dgm:cxn modelId="{3E498A27-38C8-48F9-8215-F2D000B71B68}" srcId="{50A460B0-1D4C-492F-B98C-D00246DCAE8D}" destId="{14B50E25-73F9-4923-A85D-52046AEB3FE2}" srcOrd="0" destOrd="0" parTransId="{5D14C4F4-7763-4706-A797-805DB4FF1491}" sibTransId="{110D8883-A441-4506-AF77-9158FB755B1B}"/>
    <dgm:cxn modelId="{825A942D-850B-4D25-A491-BCB647A1EFA4}" srcId="{50A460B0-1D4C-492F-B98C-D00246DCAE8D}" destId="{7AAC6569-6F9B-4C85-9AB1-96B14DE8567B}" srcOrd="2" destOrd="0" parTransId="{0AAD1221-EFB3-4DB6-89C6-C2886934DC18}" sibTransId="{98433B43-D38D-4ADF-A7AF-173E43B1A7DE}"/>
    <dgm:cxn modelId="{81A99C3A-F26D-DE4B-BF55-9112904D0453}" type="presOf" srcId="{709023F3-0245-4279-B0FD-349F0EC37A7D}" destId="{5A57F1C6-2E08-2749-BB81-A31F620098CF}" srcOrd="0" destOrd="0" presId="urn:microsoft.com/office/officeart/2005/8/layout/vList2"/>
    <dgm:cxn modelId="{2D269F5D-5B62-4BEF-9A6C-55FDC796F46C}" srcId="{50A460B0-1D4C-492F-B98C-D00246DCAE8D}" destId="{F9252C81-D451-40F9-BA41-75889EF2832C}" srcOrd="1" destOrd="0" parTransId="{6DC02184-7245-4A20-B54C-2EA6C548E72C}" sibTransId="{98FA8AD0-EBBA-470D-A6CA-71EBE11B1DFD}"/>
    <dgm:cxn modelId="{C17B786D-2D92-114C-A6EF-8F6C5ECE168A}" type="presOf" srcId="{266E31B9-EE4F-45AB-9730-79DE85C52C5C}" destId="{AF5F88FC-F59C-3F4A-9E58-2780E9FD8F3E}" srcOrd="0" destOrd="0" presId="urn:microsoft.com/office/officeart/2005/8/layout/vList2"/>
    <dgm:cxn modelId="{717521A0-D9A3-3B44-9B29-1F532639332F}" type="presOf" srcId="{7AAC6569-6F9B-4C85-9AB1-96B14DE8567B}" destId="{2CC7DFAF-8484-FE4A-A0D0-653B5C884155}" srcOrd="0" destOrd="0" presId="urn:microsoft.com/office/officeart/2005/8/layout/vList2"/>
    <dgm:cxn modelId="{58B5D3B7-27E0-4FA8-8E11-0B13FD0C8264}" srcId="{50A460B0-1D4C-492F-B98C-D00246DCAE8D}" destId="{709023F3-0245-4279-B0FD-349F0EC37A7D}" srcOrd="4" destOrd="0" parTransId="{780EE51E-FE8A-4F69-BBB5-93D9F5F1CD9B}" sibTransId="{7652E2A4-9C27-4680-B2BD-E89BE4DFD7ED}"/>
    <dgm:cxn modelId="{959602C6-9A90-FB4A-99DF-CB3DE5CF1EAD}" type="presOf" srcId="{50A460B0-1D4C-492F-B98C-D00246DCAE8D}" destId="{97CF5C6A-69C7-D64D-9EF9-63ABC7169AEE}" srcOrd="0" destOrd="0" presId="urn:microsoft.com/office/officeart/2005/8/layout/vList2"/>
    <dgm:cxn modelId="{ADD650D8-2512-1C4C-A5FB-124711CDF341}" type="presParOf" srcId="{97CF5C6A-69C7-D64D-9EF9-63ABC7169AEE}" destId="{79189DD3-E78B-6647-8611-93D124756005}" srcOrd="0" destOrd="0" presId="urn:microsoft.com/office/officeart/2005/8/layout/vList2"/>
    <dgm:cxn modelId="{F5FA412C-4E47-2A4D-BCC6-DE77C6655B07}" type="presParOf" srcId="{97CF5C6A-69C7-D64D-9EF9-63ABC7169AEE}" destId="{8AD9CB34-DD5D-7E4F-A944-37E8F3EA3F05}" srcOrd="1" destOrd="0" presId="urn:microsoft.com/office/officeart/2005/8/layout/vList2"/>
    <dgm:cxn modelId="{C43ED002-0950-A94F-963A-134026E65B3D}" type="presParOf" srcId="{97CF5C6A-69C7-D64D-9EF9-63ABC7169AEE}" destId="{FC8DBDCA-AA12-F641-96D7-36F81CB6078A}" srcOrd="2" destOrd="0" presId="urn:microsoft.com/office/officeart/2005/8/layout/vList2"/>
    <dgm:cxn modelId="{73FF0A98-EBA6-3F4E-B7CC-3E14728AD3B5}" type="presParOf" srcId="{97CF5C6A-69C7-D64D-9EF9-63ABC7169AEE}" destId="{FDE6AFC8-B070-8749-9354-3E191CD09709}" srcOrd="3" destOrd="0" presId="urn:microsoft.com/office/officeart/2005/8/layout/vList2"/>
    <dgm:cxn modelId="{F69D281A-C940-A940-A068-A70FD0600F88}" type="presParOf" srcId="{97CF5C6A-69C7-D64D-9EF9-63ABC7169AEE}" destId="{2CC7DFAF-8484-FE4A-A0D0-653B5C884155}" srcOrd="4" destOrd="0" presId="urn:microsoft.com/office/officeart/2005/8/layout/vList2"/>
    <dgm:cxn modelId="{1E9836B0-0E30-7441-AED4-799470CBE734}" type="presParOf" srcId="{97CF5C6A-69C7-D64D-9EF9-63ABC7169AEE}" destId="{C6E2BB94-10AB-474A-B2F4-438FCDB7B2B7}" srcOrd="5" destOrd="0" presId="urn:microsoft.com/office/officeart/2005/8/layout/vList2"/>
    <dgm:cxn modelId="{7BEB40CB-E7E0-CE4E-8691-D4DD62323D29}" type="presParOf" srcId="{97CF5C6A-69C7-D64D-9EF9-63ABC7169AEE}" destId="{AF5F88FC-F59C-3F4A-9E58-2780E9FD8F3E}" srcOrd="6" destOrd="0" presId="urn:microsoft.com/office/officeart/2005/8/layout/vList2"/>
    <dgm:cxn modelId="{333860C6-9E69-EC43-A76D-59B9735F2B88}" type="presParOf" srcId="{97CF5C6A-69C7-D64D-9EF9-63ABC7169AEE}" destId="{1A18BB09-C770-9D42-A72D-AEDFEAA65D1A}" srcOrd="7" destOrd="0" presId="urn:microsoft.com/office/officeart/2005/8/layout/vList2"/>
    <dgm:cxn modelId="{C8EF5B95-B6BE-AD4B-9AAF-8F68687D03C5}" type="presParOf" srcId="{97CF5C6A-69C7-D64D-9EF9-63ABC7169AEE}" destId="{5A57F1C6-2E08-2749-BB81-A31F620098C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286ADC-BB53-4EAF-A11D-8163077AF95D}" type="doc">
      <dgm:prSet loTypeId="urn:microsoft.com/office/officeart/2016/7/layout/ChevronBlockProcess" loCatId="process" qsTypeId="urn:microsoft.com/office/officeart/2005/8/quickstyle/simple4" qsCatId="simple" csTypeId="urn:microsoft.com/office/officeart/2005/8/colors/accent1_2" csCatId="accent1"/>
      <dgm:spPr/>
      <dgm:t>
        <a:bodyPr/>
        <a:lstStyle/>
        <a:p>
          <a:endParaRPr lang="en-US"/>
        </a:p>
      </dgm:t>
    </dgm:pt>
    <dgm:pt modelId="{8B25841B-6ED4-4DB9-8129-48A468841E59}">
      <dgm:prSet/>
      <dgm:spPr/>
      <dgm:t>
        <a:bodyPr/>
        <a:lstStyle/>
        <a:p>
          <a:r>
            <a:rPr lang="en-US" dirty="0">
              <a:latin typeface="Times New Roman" panose="02020603050405020304" pitchFamily="18" charset="0"/>
              <a:cs typeface="Times New Roman" panose="02020603050405020304" pitchFamily="18" charset="0"/>
            </a:rPr>
            <a:t>Consider/discuss</a:t>
          </a:r>
        </a:p>
      </dgm:t>
    </dgm:pt>
    <dgm:pt modelId="{0A611F48-C594-4E3C-B624-75461570F9CD}" type="parTrans" cxnId="{29F6161E-8D17-4351-8D4A-D45806ADA81C}">
      <dgm:prSet/>
      <dgm:spPr/>
      <dgm:t>
        <a:bodyPr/>
        <a:lstStyle/>
        <a:p>
          <a:endParaRPr lang="en-US"/>
        </a:p>
      </dgm:t>
    </dgm:pt>
    <dgm:pt modelId="{7D91AF64-454E-4925-AD6C-1F2C8B169B91}" type="sibTrans" cxnId="{29F6161E-8D17-4351-8D4A-D45806ADA81C}">
      <dgm:prSet/>
      <dgm:spPr/>
      <dgm:t>
        <a:bodyPr/>
        <a:lstStyle/>
        <a:p>
          <a:endParaRPr lang="en-US"/>
        </a:p>
      </dgm:t>
    </dgm:pt>
    <dgm:pt modelId="{DD70C32D-9A9F-40F8-810A-948FB72CA72E}">
      <dgm:prSet custT="1"/>
      <dgm:spPr/>
      <dgm:t>
        <a:bodyPr/>
        <a:lstStyle/>
        <a:p>
          <a:r>
            <a:rPr lang="en-US" sz="2400" dirty="0">
              <a:latin typeface="Times New Roman" panose="02020603050405020304" pitchFamily="18" charset="0"/>
              <a:cs typeface="Times New Roman" panose="02020603050405020304" pitchFamily="18" charset="0"/>
            </a:rPr>
            <a:t>Consider/discuss parental placement requests and concerns, even those that may seem “bizarre” or “ridiculous” to school staff. </a:t>
          </a:r>
        </a:p>
      </dgm:t>
    </dgm:pt>
    <dgm:pt modelId="{EADB0C5B-3485-42AB-9459-35890B4752EF}" type="parTrans" cxnId="{53333DAF-1013-485E-B96E-C5A55B38E045}">
      <dgm:prSet/>
      <dgm:spPr/>
      <dgm:t>
        <a:bodyPr/>
        <a:lstStyle/>
        <a:p>
          <a:endParaRPr lang="en-US"/>
        </a:p>
      </dgm:t>
    </dgm:pt>
    <dgm:pt modelId="{92D97267-1823-4F2E-AD3A-08E0C3BE77F8}" type="sibTrans" cxnId="{53333DAF-1013-485E-B96E-C5A55B38E045}">
      <dgm:prSet/>
      <dgm:spPr/>
      <dgm:t>
        <a:bodyPr/>
        <a:lstStyle/>
        <a:p>
          <a:endParaRPr lang="en-US"/>
        </a:p>
      </dgm:t>
    </dgm:pt>
    <dgm:pt modelId="{15AC0A99-7300-4414-A4C8-7D95C8935658}">
      <dgm:prSet/>
      <dgm:spPr/>
      <dgm:t>
        <a:bodyPr/>
        <a:lstStyle/>
        <a:p>
          <a:r>
            <a:rPr lang="en-US" dirty="0">
              <a:latin typeface="Times New Roman" panose="02020603050405020304" pitchFamily="18" charset="0"/>
              <a:cs typeface="Times New Roman" panose="02020603050405020304" pitchFamily="18" charset="0"/>
            </a:rPr>
            <a:t>Share</a:t>
          </a:r>
        </a:p>
      </dgm:t>
    </dgm:pt>
    <dgm:pt modelId="{E3354FC3-D40E-4E40-82EA-F7C8C7F20B9A}" type="parTrans" cxnId="{A63B7DC2-D914-46AD-854E-E4E1A2643785}">
      <dgm:prSet/>
      <dgm:spPr/>
      <dgm:t>
        <a:bodyPr/>
        <a:lstStyle/>
        <a:p>
          <a:endParaRPr lang="en-US"/>
        </a:p>
      </dgm:t>
    </dgm:pt>
    <dgm:pt modelId="{25AAB166-14F1-4708-BF3D-3315B07EFFA6}" type="sibTrans" cxnId="{A63B7DC2-D914-46AD-854E-E4E1A2643785}">
      <dgm:prSet/>
      <dgm:spPr/>
      <dgm:t>
        <a:bodyPr/>
        <a:lstStyle/>
        <a:p>
          <a:endParaRPr lang="en-US"/>
        </a:p>
      </dgm:t>
    </dgm:pt>
    <dgm:pt modelId="{2BDBDEB9-40D3-4CA0-BC21-998DA90176EF}">
      <dgm:prSet custT="1"/>
      <dgm:spPr/>
      <dgm:t>
        <a:bodyPr/>
        <a:lstStyle/>
        <a:p>
          <a:r>
            <a:rPr lang="en-US" sz="2400" dirty="0">
              <a:latin typeface="Times New Roman" panose="02020603050405020304" pitchFamily="18" charset="0"/>
              <a:cs typeface="Times New Roman" panose="02020603050405020304" pitchFamily="18" charset="0"/>
            </a:rPr>
            <a:t>Share, in away that is understandable to the parent, all relevant evaluation information and data about the student– the good, bad or ugly. </a:t>
          </a:r>
        </a:p>
      </dgm:t>
    </dgm:pt>
    <dgm:pt modelId="{E121B37A-ADED-4E3A-9D32-37199EF675A9}" type="parTrans" cxnId="{7E6D73D6-542D-4F86-B01F-DF7B35EE636E}">
      <dgm:prSet/>
      <dgm:spPr/>
      <dgm:t>
        <a:bodyPr/>
        <a:lstStyle/>
        <a:p>
          <a:endParaRPr lang="en-US"/>
        </a:p>
      </dgm:t>
    </dgm:pt>
    <dgm:pt modelId="{96CB19C7-CA2F-4EAD-9ADA-2206C667BD14}" type="sibTrans" cxnId="{7E6D73D6-542D-4F86-B01F-DF7B35EE636E}">
      <dgm:prSet/>
      <dgm:spPr/>
      <dgm:t>
        <a:bodyPr/>
        <a:lstStyle/>
        <a:p>
          <a:endParaRPr lang="en-US"/>
        </a:p>
      </dgm:t>
    </dgm:pt>
    <dgm:pt modelId="{3D8070BE-08C6-4CCD-BCFF-2ABD24EBACB7}">
      <dgm:prSet/>
      <dgm:spPr/>
      <dgm:t>
        <a:bodyPr/>
        <a:lstStyle/>
        <a:p>
          <a:r>
            <a:rPr lang="en-US">
              <a:latin typeface="Times New Roman" panose="02020603050405020304" pitchFamily="18" charset="0"/>
              <a:cs typeface="Times New Roman" panose="02020603050405020304" pitchFamily="18" charset="0"/>
            </a:rPr>
            <a:t>Don’t assume</a:t>
          </a:r>
        </a:p>
      </dgm:t>
    </dgm:pt>
    <dgm:pt modelId="{124761E3-012B-4C09-9D63-31C899C21B23}" type="parTrans" cxnId="{89C7FEDD-8D53-44DD-9FEE-C7E5AD2CA85A}">
      <dgm:prSet/>
      <dgm:spPr/>
      <dgm:t>
        <a:bodyPr/>
        <a:lstStyle/>
        <a:p>
          <a:endParaRPr lang="en-US"/>
        </a:p>
      </dgm:t>
    </dgm:pt>
    <dgm:pt modelId="{2CD215B3-1690-46AB-B464-659CF0B39712}" type="sibTrans" cxnId="{89C7FEDD-8D53-44DD-9FEE-C7E5AD2CA85A}">
      <dgm:prSet/>
      <dgm:spPr/>
      <dgm:t>
        <a:bodyPr/>
        <a:lstStyle/>
        <a:p>
          <a:endParaRPr lang="en-US"/>
        </a:p>
      </dgm:t>
    </dgm:pt>
    <dgm:pt modelId="{6675B498-650C-45F3-B9B7-31FEADAB274A}">
      <dgm:prSet custT="1"/>
      <dgm:spPr/>
      <dgm:t>
        <a:bodyPr/>
        <a:lstStyle/>
        <a:p>
          <a:r>
            <a:rPr lang="en-US" sz="2400" dirty="0">
              <a:latin typeface="Times New Roman" panose="02020603050405020304" pitchFamily="18" charset="0"/>
              <a:cs typeface="Times New Roman" panose="02020603050405020304" pitchFamily="18" charset="0"/>
            </a:rPr>
            <a:t>Don’t assume parents don’t want to hear it</a:t>
          </a:r>
          <a:r>
            <a:rPr lang="en-US" sz="2400" dirty="0"/>
            <a:t>. </a:t>
          </a:r>
        </a:p>
      </dgm:t>
    </dgm:pt>
    <dgm:pt modelId="{369FE5D4-F941-434C-81A8-CE054B61ABE8}" type="parTrans" cxnId="{E500A802-E4E7-4418-986D-56C5118DB3C7}">
      <dgm:prSet/>
      <dgm:spPr/>
      <dgm:t>
        <a:bodyPr/>
        <a:lstStyle/>
        <a:p>
          <a:endParaRPr lang="en-US"/>
        </a:p>
      </dgm:t>
    </dgm:pt>
    <dgm:pt modelId="{D83049FB-2F94-44DB-8F4F-5DD753731A54}" type="sibTrans" cxnId="{E500A802-E4E7-4418-986D-56C5118DB3C7}">
      <dgm:prSet/>
      <dgm:spPr/>
      <dgm:t>
        <a:bodyPr/>
        <a:lstStyle/>
        <a:p>
          <a:endParaRPr lang="en-US"/>
        </a:p>
      </dgm:t>
    </dgm:pt>
    <dgm:pt modelId="{8CF1C336-2C34-A343-B0B0-67E36B44F56F}" type="pres">
      <dgm:prSet presAssocID="{50286ADC-BB53-4EAF-A11D-8163077AF95D}" presName="Name0" presStyleCnt="0">
        <dgm:presLayoutVars>
          <dgm:dir/>
          <dgm:animLvl val="lvl"/>
          <dgm:resizeHandles val="exact"/>
        </dgm:presLayoutVars>
      </dgm:prSet>
      <dgm:spPr/>
    </dgm:pt>
    <dgm:pt modelId="{76367035-AA4C-9642-9560-B914A8411C72}" type="pres">
      <dgm:prSet presAssocID="{8B25841B-6ED4-4DB9-8129-48A468841E59}" presName="composite" presStyleCnt="0"/>
      <dgm:spPr/>
    </dgm:pt>
    <dgm:pt modelId="{2FBCE60E-4E3B-E845-A42B-8FDB740D58CA}" type="pres">
      <dgm:prSet presAssocID="{8B25841B-6ED4-4DB9-8129-48A468841E59}" presName="parTx" presStyleLbl="alignNode1" presStyleIdx="0" presStyleCnt="3">
        <dgm:presLayoutVars>
          <dgm:chMax val="0"/>
          <dgm:chPref val="0"/>
        </dgm:presLayoutVars>
      </dgm:prSet>
      <dgm:spPr/>
    </dgm:pt>
    <dgm:pt modelId="{28D0D18D-0930-A747-B29C-D528DA570A3A}" type="pres">
      <dgm:prSet presAssocID="{8B25841B-6ED4-4DB9-8129-48A468841E59}" presName="desTx" presStyleLbl="alignAccFollowNode1" presStyleIdx="0" presStyleCnt="3">
        <dgm:presLayoutVars/>
      </dgm:prSet>
      <dgm:spPr/>
    </dgm:pt>
    <dgm:pt modelId="{5F0A8305-B161-FA45-85EC-34809124164C}" type="pres">
      <dgm:prSet presAssocID="{7D91AF64-454E-4925-AD6C-1F2C8B169B91}" presName="space" presStyleCnt="0"/>
      <dgm:spPr/>
    </dgm:pt>
    <dgm:pt modelId="{4DBB300E-162C-0149-B0A2-60F78C290A38}" type="pres">
      <dgm:prSet presAssocID="{15AC0A99-7300-4414-A4C8-7D95C8935658}" presName="composite" presStyleCnt="0"/>
      <dgm:spPr/>
    </dgm:pt>
    <dgm:pt modelId="{BA40F53F-EF98-D940-BC09-4B8754177CE2}" type="pres">
      <dgm:prSet presAssocID="{15AC0A99-7300-4414-A4C8-7D95C8935658}" presName="parTx" presStyleLbl="alignNode1" presStyleIdx="1" presStyleCnt="3">
        <dgm:presLayoutVars>
          <dgm:chMax val="0"/>
          <dgm:chPref val="0"/>
        </dgm:presLayoutVars>
      </dgm:prSet>
      <dgm:spPr/>
    </dgm:pt>
    <dgm:pt modelId="{C1F6CDB1-EC1A-7D45-BF0E-7CAC2B566453}" type="pres">
      <dgm:prSet presAssocID="{15AC0A99-7300-4414-A4C8-7D95C8935658}" presName="desTx" presStyleLbl="alignAccFollowNode1" presStyleIdx="1" presStyleCnt="3">
        <dgm:presLayoutVars/>
      </dgm:prSet>
      <dgm:spPr/>
    </dgm:pt>
    <dgm:pt modelId="{AD1B1811-172B-6446-AD37-B99BD23117D3}" type="pres">
      <dgm:prSet presAssocID="{25AAB166-14F1-4708-BF3D-3315B07EFFA6}" presName="space" presStyleCnt="0"/>
      <dgm:spPr/>
    </dgm:pt>
    <dgm:pt modelId="{AD6B781D-2816-6B4D-82E6-BEB074E031AA}" type="pres">
      <dgm:prSet presAssocID="{3D8070BE-08C6-4CCD-BCFF-2ABD24EBACB7}" presName="composite" presStyleCnt="0"/>
      <dgm:spPr/>
    </dgm:pt>
    <dgm:pt modelId="{C140569D-E050-3041-A195-704FCDF42701}" type="pres">
      <dgm:prSet presAssocID="{3D8070BE-08C6-4CCD-BCFF-2ABD24EBACB7}" presName="parTx" presStyleLbl="alignNode1" presStyleIdx="2" presStyleCnt="3">
        <dgm:presLayoutVars>
          <dgm:chMax val="0"/>
          <dgm:chPref val="0"/>
        </dgm:presLayoutVars>
      </dgm:prSet>
      <dgm:spPr/>
    </dgm:pt>
    <dgm:pt modelId="{AB7275AB-9193-3941-81E0-1E70D16EEF52}" type="pres">
      <dgm:prSet presAssocID="{3D8070BE-08C6-4CCD-BCFF-2ABD24EBACB7}" presName="desTx" presStyleLbl="alignAccFollowNode1" presStyleIdx="2" presStyleCnt="3">
        <dgm:presLayoutVars/>
      </dgm:prSet>
      <dgm:spPr/>
    </dgm:pt>
  </dgm:ptLst>
  <dgm:cxnLst>
    <dgm:cxn modelId="{E500A802-E4E7-4418-986D-56C5118DB3C7}" srcId="{3D8070BE-08C6-4CCD-BCFF-2ABD24EBACB7}" destId="{6675B498-650C-45F3-B9B7-31FEADAB274A}" srcOrd="0" destOrd="0" parTransId="{369FE5D4-F941-434C-81A8-CE054B61ABE8}" sibTransId="{D83049FB-2F94-44DB-8F4F-5DD753731A54}"/>
    <dgm:cxn modelId="{F3BC1009-5F4E-014A-B0EB-55F815895B04}" type="presOf" srcId="{2BDBDEB9-40D3-4CA0-BC21-998DA90176EF}" destId="{C1F6CDB1-EC1A-7D45-BF0E-7CAC2B566453}" srcOrd="0" destOrd="0" presId="urn:microsoft.com/office/officeart/2016/7/layout/ChevronBlockProcess"/>
    <dgm:cxn modelId="{BF1F980B-8FB9-6D47-9C79-D59B1F003CFE}" type="presOf" srcId="{50286ADC-BB53-4EAF-A11D-8163077AF95D}" destId="{8CF1C336-2C34-A343-B0B0-67E36B44F56F}" srcOrd="0" destOrd="0" presId="urn:microsoft.com/office/officeart/2016/7/layout/ChevronBlockProcess"/>
    <dgm:cxn modelId="{29F6161E-8D17-4351-8D4A-D45806ADA81C}" srcId="{50286ADC-BB53-4EAF-A11D-8163077AF95D}" destId="{8B25841B-6ED4-4DB9-8129-48A468841E59}" srcOrd="0" destOrd="0" parTransId="{0A611F48-C594-4E3C-B624-75461570F9CD}" sibTransId="{7D91AF64-454E-4925-AD6C-1F2C8B169B91}"/>
    <dgm:cxn modelId="{4D237937-36CF-9A49-8308-25F136707B8F}" type="presOf" srcId="{8B25841B-6ED4-4DB9-8129-48A468841E59}" destId="{2FBCE60E-4E3B-E845-A42B-8FDB740D58CA}" srcOrd="0" destOrd="0" presId="urn:microsoft.com/office/officeart/2016/7/layout/ChevronBlockProcess"/>
    <dgm:cxn modelId="{B4702794-1FB6-3E49-8E39-24531CAE0F13}" type="presOf" srcId="{6675B498-650C-45F3-B9B7-31FEADAB274A}" destId="{AB7275AB-9193-3941-81E0-1E70D16EEF52}" srcOrd="0" destOrd="0" presId="urn:microsoft.com/office/officeart/2016/7/layout/ChevronBlockProcess"/>
    <dgm:cxn modelId="{53333DAF-1013-485E-B96E-C5A55B38E045}" srcId="{8B25841B-6ED4-4DB9-8129-48A468841E59}" destId="{DD70C32D-9A9F-40F8-810A-948FB72CA72E}" srcOrd="0" destOrd="0" parTransId="{EADB0C5B-3485-42AB-9459-35890B4752EF}" sibTransId="{92D97267-1823-4F2E-AD3A-08E0C3BE77F8}"/>
    <dgm:cxn modelId="{A63B7DC2-D914-46AD-854E-E4E1A2643785}" srcId="{50286ADC-BB53-4EAF-A11D-8163077AF95D}" destId="{15AC0A99-7300-4414-A4C8-7D95C8935658}" srcOrd="1" destOrd="0" parTransId="{E3354FC3-D40E-4E40-82EA-F7C8C7F20B9A}" sibTransId="{25AAB166-14F1-4708-BF3D-3315B07EFFA6}"/>
    <dgm:cxn modelId="{7E6D73D6-542D-4F86-B01F-DF7B35EE636E}" srcId="{15AC0A99-7300-4414-A4C8-7D95C8935658}" destId="{2BDBDEB9-40D3-4CA0-BC21-998DA90176EF}" srcOrd="0" destOrd="0" parTransId="{E121B37A-ADED-4E3A-9D32-37199EF675A9}" sibTransId="{96CB19C7-CA2F-4EAD-9ADA-2206C667BD14}"/>
    <dgm:cxn modelId="{C0ED37D9-9260-6141-B4A9-D05AE7937D69}" type="presOf" srcId="{3D8070BE-08C6-4CCD-BCFF-2ABD24EBACB7}" destId="{C140569D-E050-3041-A195-704FCDF42701}" srcOrd="0" destOrd="0" presId="urn:microsoft.com/office/officeart/2016/7/layout/ChevronBlockProcess"/>
    <dgm:cxn modelId="{89C7FEDD-8D53-44DD-9FEE-C7E5AD2CA85A}" srcId="{50286ADC-BB53-4EAF-A11D-8163077AF95D}" destId="{3D8070BE-08C6-4CCD-BCFF-2ABD24EBACB7}" srcOrd="2" destOrd="0" parTransId="{124761E3-012B-4C09-9D63-31C899C21B23}" sibTransId="{2CD215B3-1690-46AB-B464-659CF0B39712}"/>
    <dgm:cxn modelId="{B183A7E5-8EDB-EC4E-97F1-F683E43BA94A}" type="presOf" srcId="{DD70C32D-9A9F-40F8-810A-948FB72CA72E}" destId="{28D0D18D-0930-A747-B29C-D528DA570A3A}" srcOrd="0" destOrd="0" presId="urn:microsoft.com/office/officeart/2016/7/layout/ChevronBlockProcess"/>
    <dgm:cxn modelId="{F6BA30F5-22CD-6B4B-BAD8-2C9689B3A086}" type="presOf" srcId="{15AC0A99-7300-4414-A4C8-7D95C8935658}" destId="{BA40F53F-EF98-D940-BC09-4B8754177CE2}" srcOrd="0" destOrd="0" presId="urn:microsoft.com/office/officeart/2016/7/layout/ChevronBlockProcess"/>
    <dgm:cxn modelId="{A248FBA3-4DB9-9B4A-9DF7-183C5702BF0E}" type="presParOf" srcId="{8CF1C336-2C34-A343-B0B0-67E36B44F56F}" destId="{76367035-AA4C-9642-9560-B914A8411C72}" srcOrd="0" destOrd="0" presId="urn:microsoft.com/office/officeart/2016/7/layout/ChevronBlockProcess"/>
    <dgm:cxn modelId="{FBCEAD1D-19A2-B845-B6E9-D30907B3D052}" type="presParOf" srcId="{76367035-AA4C-9642-9560-B914A8411C72}" destId="{2FBCE60E-4E3B-E845-A42B-8FDB740D58CA}" srcOrd="0" destOrd="0" presId="urn:microsoft.com/office/officeart/2016/7/layout/ChevronBlockProcess"/>
    <dgm:cxn modelId="{ECBE7615-E6D9-2F4C-AB0F-E99D401DAA95}" type="presParOf" srcId="{76367035-AA4C-9642-9560-B914A8411C72}" destId="{28D0D18D-0930-A747-B29C-D528DA570A3A}" srcOrd="1" destOrd="0" presId="urn:microsoft.com/office/officeart/2016/7/layout/ChevronBlockProcess"/>
    <dgm:cxn modelId="{6F8B87B1-9685-C04F-AD24-9C3AA4A2AFFC}" type="presParOf" srcId="{8CF1C336-2C34-A343-B0B0-67E36B44F56F}" destId="{5F0A8305-B161-FA45-85EC-34809124164C}" srcOrd="1" destOrd="0" presId="urn:microsoft.com/office/officeart/2016/7/layout/ChevronBlockProcess"/>
    <dgm:cxn modelId="{CF4C8520-4B61-D841-9C70-71B869C4A689}" type="presParOf" srcId="{8CF1C336-2C34-A343-B0B0-67E36B44F56F}" destId="{4DBB300E-162C-0149-B0A2-60F78C290A38}" srcOrd="2" destOrd="0" presId="urn:microsoft.com/office/officeart/2016/7/layout/ChevronBlockProcess"/>
    <dgm:cxn modelId="{21610EB2-04C6-F345-A7D6-0AF21CA4CC1D}" type="presParOf" srcId="{4DBB300E-162C-0149-B0A2-60F78C290A38}" destId="{BA40F53F-EF98-D940-BC09-4B8754177CE2}" srcOrd="0" destOrd="0" presId="urn:microsoft.com/office/officeart/2016/7/layout/ChevronBlockProcess"/>
    <dgm:cxn modelId="{C402D0EC-3925-2948-9A5B-282B1CBAE8B1}" type="presParOf" srcId="{4DBB300E-162C-0149-B0A2-60F78C290A38}" destId="{C1F6CDB1-EC1A-7D45-BF0E-7CAC2B566453}" srcOrd="1" destOrd="0" presId="urn:microsoft.com/office/officeart/2016/7/layout/ChevronBlockProcess"/>
    <dgm:cxn modelId="{5527344C-2B1B-264A-B10D-EB30BBC688E4}" type="presParOf" srcId="{8CF1C336-2C34-A343-B0B0-67E36B44F56F}" destId="{AD1B1811-172B-6446-AD37-B99BD23117D3}" srcOrd="3" destOrd="0" presId="urn:microsoft.com/office/officeart/2016/7/layout/ChevronBlockProcess"/>
    <dgm:cxn modelId="{A28FFB6F-8090-5544-9777-F108D61CA090}" type="presParOf" srcId="{8CF1C336-2C34-A343-B0B0-67E36B44F56F}" destId="{AD6B781D-2816-6B4D-82E6-BEB074E031AA}" srcOrd="4" destOrd="0" presId="urn:microsoft.com/office/officeart/2016/7/layout/ChevronBlockProcess"/>
    <dgm:cxn modelId="{C7800015-2D15-DF4A-A523-DF58523DEC9A}" type="presParOf" srcId="{AD6B781D-2816-6B4D-82E6-BEB074E031AA}" destId="{C140569D-E050-3041-A195-704FCDF42701}" srcOrd="0" destOrd="0" presId="urn:microsoft.com/office/officeart/2016/7/layout/ChevronBlockProcess"/>
    <dgm:cxn modelId="{4E25BEE5-EB64-BC45-B0AB-A9471E7A812B}" type="presParOf" srcId="{AD6B781D-2816-6B4D-82E6-BEB074E031AA}" destId="{AB7275AB-9193-3941-81E0-1E70D16EEF52}" srcOrd="1" destOrd="0" presId="urn:microsoft.com/office/officeart/2016/7/layout/ChevronBlock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AC7ADD-FEC9-4906-9181-4CE5159C8F46}"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4CF4CF48-5F62-433A-901C-0C7153E4C886}">
      <dgm:prSet/>
      <dgm:spPr/>
      <dgm:t>
        <a:bodyPr/>
        <a:lstStyle/>
        <a:p>
          <a:r>
            <a:rPr lang="en-US" dirty="0">
              <a:solidFill>
                <a:schemeClr val="bg1"/>
              </a:solidFill>
              <a:latin typeface="Times New Roman" panose="02020603050405020304" pitchFamily="18" charset="0"/>
              <a:cs typeface="Times New Roman" panose="02020603050405020304" pitchFamily="18" charset="0"/>
            </a:rPr>
            <a:t>Realize parents are often anxious, scared and/or confused by the process. </a:t>
          </a:r>
        </a:p>
      </dgm:t>
    </dgm:pt>
    <dgm:pt modelId="{56EBAB8C-79F9-456D-9187-14ED71BCB033}" type="parTrans" cxnId="{40181896-CBB2-4E15-91C3-00F7B469F905}">
      <dgm:prSet/>
      <dgm:spPr/>
      <dgm:t>
        <a:bodyPr/>
        <a:lstStyle/>
        <a:p>
          <a:endParaRPr lang="en-US">
            <a:latin typeface="Times New Roman" panose="02020603050405020304" pitchFamily="18" charset="0"/>
            <a:cs typeface="Times New Roman" panose="02020603050405020304" pitchFamily="18" charset="0"/>
          </a:endParaRPr>
        </a:p>
      </dgm:t>
    </dgm:pt>
    <dgm:pt modelId="{C0CDC944-8124-417E-BBE8-37DF83FC8D22}" type="sibTrans" cxnId="{40181896-CBB2-4E15-91C3-00F7B469F905}">
      <dgm:prSet/>
      <dgm:spPr/>
      <dgm:t>
        <a:bodyPr/>
        <a:lstStyle/>
        <a:p>
          <a:endParaRPr lang="en-US">
            <a:latin typeface="Times New Roman" panose="02020603050405020304" pitchFamily="18" charset="0"/>
            <a:cs typeface="Times New Roman" panose="02020603050405020304" pitchFamily="18" charset="0"/>
          </a:endParaRPr>
        </a:p>
      </dgm:t>
    </dgm:pt>
    <dgm:pt modelId="{8EDE8790-8D28-43B0-85A8-2BD792C7FF99}">
      <dgm:prSet/>
      <dgm:spPr/>
      <dgm:t>
        <a:bodyPr/>
        <a:lstStyle/>
        <a:p>
          <a:r>
            <a:rPr lang="en-US" dirty="0">
              <a:solidFill>
                <a:schemeClr val="bg1"/>
              </a:solidFill>
              <a:latin typeface="Times New Roman" panose="02020603050405020304" pitchFamily="18" charset="0"/>
              <a:cs typeface="Times New Roman" panose="02020603050405020304" pitchFamily="18" charset="0"/>
            </a:rPr>
            <a:t>Understand that relationships build trust. </a:t>
          </a:r>
        </a:p>
      </dgm:t>
    </dgm:pt>
    <dgm:pt modelId="{30EE90BC-978C-4FA2-8864-9BA31DCF7E63}" type="parTrans" cxnId="{7125BCDA-C9A8-4374-863C-C3367ADB3600}">
      <dgm:prSet/>
      <dgm:spPr/>
      <dgm:t>
        <a:bodyPr/>
        <a:lstStyle/>
        <a:p>
          <a:endParaRPr lang="en-US">
            <a:latin typeface="Times New Roman" panose="02020603050405020304" pitchFamily="18" charset="0"/>
            <a:cs typeface="Times New Roman" panose="02020603050405020304" pitchFamily="18" charset="0"/>
          </a:endParaRPr>
        </a:p>
      </dgm:t>
    </dgm:pt>
    <dgm:pt modelId="{6A6046F4-312B-467E-91F4-AEAD296BB5F4}" type="sibTrans" cxnId="{7125BCDA-C9A8-4374-863C-C3367ADB3600}">
      <dgm:prSet/>
      <dgm:spPr/>
      <dgm:t>
        <a:bodyPr/>
        <a:lstStyle/>
        <a:p>
          <a:endParaRPr lang="en-US">
            <a:latin typeface="Times New Roman" panose="02020603050405020304" pitchFamily="18" charset="0"/>
            <a:cs typeface="Times New Roman" panose="02020603050405020304" pitchFamily="18" charset="0"/>
          </a:endParaRPr>
        </a:p>
      </dgm:t>
    </dgm:pt>
    <dgm:pt modelId="{05C488DB-3663-4D85-8E36-6C6579EDC3AA}">
      <dgm:prSet/>
      <dgm:spPr/>
      <dgm:t>
        <a:bodyPr/>
        <a:lstStyle/>
        <a:p>
          <a:r>
            <a:rPr lang="en-US" dirty="0">
              <a:solidFill>
                <a:schemeClr val="bg1"/>
              </a:solidFill>
              <a:latin typeface="Times New Roman" panose="02020603050405020304" pitchFamily="18" charset="0"/>
              <a:cs typeface="Times New Roman" panose="02020603050405020304" pitchFamily="18" charset="0"/>
            </a:rPr>
            <a:t>Understand that parents are equal participants and facilitate meetings that honors this ideal. </a:t>
          </a:r>
        </a:p>
      </dgm:t>
    </dgm:pt>
    <dgm:pt modelId="{1AE1455E-0CC2-48DA-B9E9-C09C02FE481F}" type="parTrans" cxnId="{813FBB54-02B5-4BC1-A5D8-CF4394712757}">
      <dgm:prSet/>
      <dgm:spPr/>
      <dgm:t>
        <a:bodyPr/>
        <a:lstStyle/>
        <a:p>
          <a:endParaRPr lang="en-US">
            <a:latin typeface="Times New Roman" panose="02020603050405020304" pitchFamily="18" charset="0"/>
            <a:cs typeface="Times New Roman" panose="02020603050405020304" pitchFamily="18" charset="0"/>
          </a:endParaRPr>
        </a:p>
      </dgm:t>
    </dgm:pt>
    <dgm:pt modelId="{5356C209-FE22-47E5-A5DF-D4E7B52E6469}" type="sibTrans" cxnId="{813FBB54-02B5-4BC1-A5D8-CF4394712757}">
      <dgm:prSet/>
      <dgm:spPr/>
      <dgm:t>
        <a:bodyPr/>
        <a:lstStyle/>
        <a:p>
          <a:endParaRPr lang="en-US">
            <a:latin typeface="Times New Roman" panose="02020603050405020304" pitchFamily="18" charset="0"/>
            <a:cs typeface="Times New Roman" panose="02020603050405020304" pitchFamily="18" charset="0"/>
          </a:endParaRPr>
        </a:p>
      </dgm:t>
    </dgm:pt>
    <dgm:pt modelId="{8F4E83A1-34D2-4DC9-9055-8F65E2E3DE6D}">
      <dgm:prSet/>
      <dgm:spPr/>
      <dgm:t>
        <a:bodyPr/>
        <a:lstStyle/>
        <a:p>
          <a:r>
            <a:rPr lang="en-US" dirty="0">
              <a:solidFill>
                <a:schemeClr val="bg1"/>
              </a:solidFill>
              <a:latin typeface="Times New Roman" panose="02020603050405020304" pitchFamily="18" charset="0"/>
              <a:cs typeface="Times New Roman" panose="02020603050405020304" pitchFamily="18" charset="0"/>
            </a:rPr>
            <a:t>Always make decisions based on data (evaluation data, IEP goal data). </a:t>
          </a:r>
        </a:p>
      </dgm:t>
    </dgm:pt>
    <dgm:pt modelId="{4BB9B525-842F-4F6C-BF2D-5A010D9FCDE3}" type="parTrans" cxnId="{A3C6BCEB-A5A6-4B3F-973A-759EEFD26DA6}">
      <dgm:prSet/>
      <dgm:spPr/>
      <dgm:t>
        <a:bodyPr/>
        <a:lstStyle/>
        <a:p>
          <a:endParaRPr lang="en-US">
            <a:latin typeface="Times New Roman" panose="02020603050405020304" pitchFamily="18" charset="0"/>
            <a:cs typeface="Times New Roman" panose="02020603050405020304" pitchFamily="18" charset="0"/>
          </a:endParaRPr>
        </a:p>
      </dgm:t>
    </dgm:pt>
    <dgm:pt modelId="{5D604137-F2A0-408C-B16F-C8951C850EFC}" type="sibTrans" cxnId="{A3C6BCEB-A5A6-4B3F-973A-759EEFD26DA6}">
      <dgm:prSet/>
      <dgm:spPr/>
      <dgm:t>
        <a:bodyPr/>
        <a:lstStyle/>
        <a:p>
          <a:endParaRPr lang="en-US">
            <a:latin typeface="Times New Roman" panose="02020603050405020304" pitchFamily="18" charset="0"/>
            <a:cs typeface="Times New Roman" panose="02020603050405020304" pitchFamily="18" charset="0"/>
          </a:endParaRPr>
        </a:p>
      </dgm:t>
    </dgm:pt>
    <dgm:pt modelId="{F9358B2C-BFCF-4DB0-ACF4-9BE59E08A9E2}">
      <dgm:prSet/>
      <dgm:spPr/>
      <dgm:t>
        <a:bodyPr/>
        <a:lstStyle/>
        <a:p>
          <a:r>
            <a:rPr lang="en-US" dirty="0">
              <a:solidFill>
                <a:schemeClr val="bg1"/>
              </a:solidFill>
              <a:latin typeface="Times New Roman" panose="02020603050405020304" pitchFamily="18" charset="0"/>
              <a:cs typeface="Times New Roman" panose="02020603050405020304" pitchFamily="18" charset="0"/>
            </a:rPr>
            <a:t>Come prepared, and expects that every team member comes prepared. </a:t>
          </a:r>
        </a:p>
      </dgm:t>
    </dgm:pt>
    <dgm:pt modelId="{FBEB55B6-6406-4EA5-9428-0E473413894B}" type="parTrans" cxnId="{7CB620AE-1693-4FA4-8A3B-80B29E905551}">
      <dgm:prSet/>
      <dgm:spPr/>
      <dgm:t>
        <a:bodyPr/>
        <a:lstStyle/>
        <a:p>
          <a:endParaRPr lang="en-US">
            <a:latin typeface="Times New Roman" panose="02020603050405020304" pitchFamily="18" charset="0"/>
            <a:cs typeface="Times New Roman" panose="02020603050405020304" pitchFamily="18" charset="0"/>
          </a:endParaRPr>
        </a:p>
      </dgm:t>
    </dgm:pt>
    <dgm:pt modelId="{E1FC0F9F-E8B2-46B2-AC30-B729C14E0CA6}" type="sibTrans" cxnId="{7CB620AE-1693-4FA4-8A3B-80B29E905551}">
      <dgm:prSet/>
      <dgm:spPr/>
      <dgm:t>
        <a:bodyPr/>
        <a:lstStyle/>
        <a:p>
          <a:endParaRPr lang="en-US">
            <a:latin typeface="Times New Roman" panose="02020603050405020304" pitchFamily="18" charset="0"/>
            <a:cs typeface="Times New Roman" panose="02020603050405020304" pitchFamily="18" charset="0"/>
          </a:endParaRPr>
        </a:p>
      </dgm:t>
    </dgm:pt>
    <dgm:pt modelId="{C11CAC9E-31D8-4210-AFA5-A977801C9A46}">
      <dgm:prSet/>
      <dgm:spPr/>
      <dgm:t>
        <a:bodyPr/>
        <a:lstStyle/>
        <a:p>
          <a:r>
            <a:rPr lang="en-US" dirty="0">
              <a:solidFill>
                <a:schemeClr val="bg1"/>
              </a:solidFill>
              <a:latin typeface="Times New Roman" panose="02020603050405020304" pitchFamily="18" charset="0"/>
              <a:cs typeface="Times New Roman" panose="02020603050405020304" pitchFamily="18" charset="0"/>
            </a:rPr>
            <a:t>Know when to reach out for help PRIOR to the meeting. </a:t>
          </a:r>
        </a:p>
      </dgm:t>
    </dgm:pt>
    <dgm:pt modelId="{1C7F2A94-9CC5-45AC-8C59-AA0598A04024}" type="parTrans" cxnId="{E672CA18-A121-4462-AEC4-1F80A6921F9B}">
      <dgm:prSet/>
      <dgm:spPr/>
      <dgm:t>
        <a:bodyPr/>
        <a:lstStyle/>
        <a:p>
          <a:endParaRPr lang="en-US">
            <a:latin typeface="Times New Roman" panose="02020603050405020304" pitchFamily="18" charset="0"/>
            <a:cs typeface="Times New Roman" panose="02020603050405020304" pitchFamily="18" charset="0"/>
          </a:endParaRPr>
        </a:p>
      </dgm:t>
    </dgm:pt>
    <dgm:pt modelId="{3D9109DB-C23B-4D3C-8CD1-490E080E415A}" type="sibTrans" cxnId="{E672CA18-A121-4462-AEC4-1F80A6921F9B}">
      <dgm:prSet/>
      <dgm:spPr/>
      <dgm:t>
        <a:bodyPr/>
        <a:lstStyle/>
        <a:p>
          <a:endParaRPr lang="en-US">
            <a:latin typeface="Times New Roman" panose="02020603050405020304" pitchFamily="18" charset="0"/>
            <a:cs typeface="Times New Roman" panose="02020603050405020304" pitchFamily="18" charset="0"/>
          </a:endParaRPr>
        </a:p>
      </dgm:t>
    </dgm:pt>
    <dgm:pt modelId="{DD76CD9D-1943-436A-AFDB-6B9F4946C314}">
      <dgm:prSet/>
      <dgm:spPr/>
      <dgm:t>
        <a:bodyPr/>
        <a:lstStyle/>
        <a:p>
          <a:r>
            <a:rPr lang="en-US" dirty="0">
              <a:solidFill>
                <a:schemeClr val="bg1"/>
              </a:solidFill>
              <a:latin typeface="Times New Roman" panose="02020603050405020304" pitchFamily="18" charset="0"/>
              <a:cs typeface="Times New Roman" panose="02020603050405020304" pitchFamily="18" charset="0"/>
            </a:rPr>
            <a:t>Keep all IEP team members focused on the ”I” in IEP and IDEA. </a:t>
          </a:r>
        </a:p>
      </dgm:t>
    </dgm:pt>
    <dgm:pt modelId="{812FD0CD-5EE3-4DDF-A141-1EEA98C59936}" type="parTrans" cxnId="{D6237A0D-BDB3-43B0-9155-D4C1AC6D96E9}">
      <dgm:prSet/>
      <dgm:spPr/>
      <dgm:t>
        <a:bodyPr/>
        <a:lstStyle/>
        <a:p>
          <a:endParaRPr lang="en-US">
            <a:latin typeface="Times New Roman" panose="02020603050405020304" pitchFamily="18" charset="0"/>
            <a:cs typeface="Times New Roman" panose="02020603050405020304" pitchFamily="18" charset="0"/>
          </a:endParaRPr>
        </a:p>
      </dgm:t>
    </dgm:pt>
    <dgm:pt modelId="{642FA9A6-1542-46AE-9DAD-A9DFF2185641}" type="sibTrans" cxnId="{D6237A0D-BDB3-43B0-9155-D4C1AC6D96E9}">
      <dgm:prSet/>
      <dgm:spPr/>
      <dgm:t>
        <a:bodyPr/>
        <a:lstStyle/>
        <a:p>
          <a:endParaRPr lang="en-US">
            <a:latin typeface="Times New Roman" panose="02020603050405020304" pitchFamily="18" charset="0"/>
            <a:cs typeface="Times New Roman" panose="02020603050405020304" pitchFamily="18" charset="0"/>
          </a:endParaRPr>
        </a:p>
      </dgm:t>
    </dgm:pt>
    <dgm:pt modelId="{9B4752EE-5804-4C5E-8C00-760CB25BED77}">
      <dgm:prSet/>
      <dgm:spPr/>
      <dgm:t>
        <a:bodyPr/>
        <a:lstStyle/>
        <a:p>
          <a:r>
            <a:rPr lang="en-US" dirty="0">
              <a:solidFill>
                <a:schemeClr val="bg1"/>
              </a:solidFill>
              <a:latin typeface="Times New Roman" panose="02020603050405020304" pitchFamily="18" charset="0"/>
              <a:cs typeface="Times New Roman" panose="02020603050405020304" pitchFamily="18" charset="0"/>
            </a:rPr>
            <a:t>Never let members think of an IEP process as a “voting” process. </a:t>
          </a:r>
        </a:p>
      </dgm:t>
    </dgm:pt>
    <dgm:pt modelId="{6B137533-7ABA-4EF8-B5BA-AF60F52696CF}" type="parTrans" cxnId="{D21FDA6C-27E9-4371-877F-90ADFB577D89}">
      <dgm:prSet/>
      <dgm:spPr/>
      <dgm:t>
        <a:bodyPr/>
        <a:lstStyle/>
        <a:p>
          <a:endParaRPr lang="en-US">
            <a:latin typeface="Times New Roman" panose="02020603050405020304" pitchFamily="18" charset="0"/>
            <a:cs typeface="Times New Roman" panose="02020603050405020304" pitchFamily="18" charset="0"/>
          </a:endParaRPr>
        </a:p>
      </dgm:t>
    </dgm:pt>
    <dgm:pt modelId="{C441989C-E882-4140-9801-21C0A8587E17}" type="sibTrans" cxnId="{D21FDA6C-27E9-4371-877F-90ADFB577D89}">
      <dgm:prSet/>
      <dgm:spPr/>
      <dgm:t>
        <a:bodyPr/>
        <a:lstStyle/>
        <a:p>
          <a:endParaRPr lang="en-US">
            <a:latin typeface="Times New Roman" panose="02020603050405020304" pitchFamily="18" charset="0"/>
            <a:cs typeface="Times New Roman" panose="02020603050405020304" pitchFamily="18" charset="0"/>
          </a:endParaRPr>
        </a:p>
      </dgm:t>
    </dgm:pt>
    <dgm:pt modelId="{97BE5AF0-198B-3142-9920-E2C9B578666A}" type="pres">
      <dgm:prSet presAssocID="{85AC7ADD-FEC9-4906-9181-4CE5159C8F46}" presName="diagram" presStyleCnt="0">
        <dgm:presLayoutVars>
          <dgm:dir/>
          <dgm:resizeHandles val="exact"/>
        </dgm:presLayoutVars>
      </dgm:prSet>
      <dgm:spPr/>
    </dgm:pt>
    <dgm:pt modelId="{8EB2AA63-8D19-2542-90B0-3BF944CC8DA3}" type="pres">
      <dgm:prSet presAssocID="{4CF4CF48-5F62-433A-901C-0C7153E4C886}" presName="node" presStyleLbl="node1" presStyleIdx="0" presStyleCnt="8">
        <dgm:presLayoutVars>
          <dgm:bulletEnabled val="1"/>
        </dgm:presLayoutVars>
      </dgm:prSet>
      <dgm:spPr/>
    </dgm:pt>
    <dgm:pt modelId="{BB72387D-F63D-A84E-BF08-96301AC3111C}" type="pres">
      <dgm:prSet presAssocID="{C0CDC944-8124-417E-BBE8-37DF83FC8D22}" presName="sibTrans" presStyleCnt="0"/>
      <dgm:spPr/>
    </dgm:pt>
    <dgm:pt modelId="{C7FCE0BD-25C7-D647-B3BC-24353917B4CD}" type="pres">
      <dgm:prSet presAssocID="{8EDE8790-8D28-43B0-85A8-2BD792C7FF99}" presName="node" presStyleLbl="node1" presStyleIdx="1" presStyleCnt="8">
        <dgm:presLayoutVars>
          <dgm:bulletEnabled val="1"/>
        </dgm:presLayoutVars>
      </dgm:prSet>
      <dgm:spPr/>
    </dgm:pt>
    <dgm:pt modelId="{2DDBF774-AE7F-7D46-B00F-78D0AC0D792A}" type="pres">
      <dgm:prSet presAssocID="{6A6046F4-312B-467E-91F4-AEAD296BB5F4}" presName="sibTrans" presStyleCnt="0"/>
      <dgm:spPr/>
    </dgm:pt>
    <dgm:pt modelId="{CE82EA9F-C106-3A40-94C5-D4A2E0F7CBB1}" type="pres">
      <dgm:prSet presAssocID="{05C488DB-3663-4D85-8E36-6C6579EDC3AA}" presName="node" presStyleLbl="node1" presStyleIdx="2" presStyleCnt="8">
        <dgm:presLayoutVars>
          <dgm:bulletEnabled val="1"/>
        </dgm:presLayoutVars>
      </dgm:prSet>
      <dgm:spPr/>
    </dgm:pt>
    <dgm:pt modelId="{D2196971-F9F2-0B4F-9A8E-4044982E86DD}" type="pres">
      <dgm:prSet presAssocID="{5356C209-FE22-47E5-A5DF-D4E7B52E6469}" presName="sibTrans" presStyleCnt="0"/>
      <dgm:spPr/>
    </dgm:pt>
    <dgm:pt modelId="{2BAAF018-1CAF-F941-8395-EE6DDB72E456}" type="pres">
      <dgm:prSet presAssocID="{8F4E83A1-34D2-4DC9-9055-8F65E2E3DE6D}" presName="node" presStyleLbl="node1" presStyleIdx="3" presStyleCnt="8">
        <dgm:presLayoutVars>
          <dgm:bulletEnabled val="1"/>
        </dgm:presLayoutVars>
      </dgm:prSet>
      <dgm:spPr/>
    </dgm:pt>
    <dgm:pt modelId="{48FDFC30-F31A-BD4D-9213-30E7301E964C}" type="pres">
      <dgm:prSet presAssocID="{5D604137-F2A0-408C-B16F-C8951C850EFC}" presName="sibTrans" presStyleCnt="0"/>
      <dgm:spPr/>
    </dgm:pt>
    <dgm:pt modelId="{4FE8A881-5160-034D-A7B4-3DDC207039BD}" type="pres">
      <dgm:prSet presAssocID="{F9358B2C-BFCF-4DB0-ACF4-9BE59E08A9E2}" presName="node" presStyleLbl="node1" presStyleIdx="4" presStyleCnt="8">
        <dgm:presLayoutVars>
          <dgm:bulletEnabled val="1"/>
        </dgm:presLayoutVars>
      </dgm:prSet>
      <dgm:spPr/>
    </dgm:pt>
    <dgm:pt modelId="{CCACF23E-4AC4-584D-98D4-720E191864E2}" type="pres">
      <dgm:prSet presAssocID="{E1FC0F9F-E8B2-46B2-AC30-B729C14E0CA6}" presName="sibTrans" presStyleCnt="0"/>
      <dgm:spPr/>
    </dgm:pt>
    <dgm:pt modelId="{5FD3D070-3931-B643-93A0-BED7835A5814}" type="pres">
      <dgm:prSet presAssocID="{C11CAC9E-31D8-4210-AFA5-A977801C9A46}" presName="node" presStyleLbl="node1" presStyleIdx="5" presStyleCnt="8">
        <dgm:presLayoutVars>
          <dgm:bulletEnabled val="1"/>
        </dgm:presLayoutVars>
      </dgm:prSet>
      <dgm:spPr/>
    </dgm:pt>
    <dgm:pt modelId="{CE34251C-B75B-A34D-8037-B84929D2E9F5}" type="pres">
      <dgm:prSet presAssocID="{3D9109DB-C23B-4D3C-8CD1-490E080E415A}" presName="sibTrans" presStyleCnt="0"/>
      <dgm:spPr/>
    </dgm:pt>
    <dgm:pt modelId="{3C091DF9-D7A3-6747-9F13-C12DAD5748AF}" type="pres">
      <dgm:prSet presAssocID="{DD76CD9D-1943-436A-AFDB-6B9F4946C314}" presName="node" presStyleLbl="node1" presStyleIdx="6" presStyleCnt="8">
        <dgm:presLayoutVars>
          <dgm:bulletEnabled val="1"/>
        </dgm:presLayoutVars>
      </dgm:prSet>
      <dgm:spPr/>
    </dgm:pt>
    <dgm:pt modelId="{AB7D40D5-7256-1048-A0E4-A56E384E5839}" type="pres">
      <dgm:prSet presAssocID="{642FA9A6-1542-46AE-9DAD-A9DFF2185641}" presName="sibTrans" presStyleCnt="0"/>
      <dgm:spPr/>
    </dgm:pt>
    <dgm:pt modelId="{11478362-FE00-C048-8A21-79833FBCA64F}" type="pres">
      <dgm:prSet presAssocID="{9B4752EE-5804-4C5E-8C00-760CB25BED77}" presName="node" presStyleLbl="node1" presStyleIdx="7" presStyleCnt="8">
        <dgm:presLayoutVars>
          <dgm:bulletEnabled val="1"/>
        </dgm:presLayoutVars>
      </dgm:prSet>
      <dgm:spPr/>
    </dgm:pt>
  </dgm:ptLst>
  <dgm:cxnLst>
    <dgm:cxn modelId="{D6237A0D-BDB3-43B0-9155-D4C1AC6D96E9}" srcId="{85AC7ADD-FEC9-4906-9181-4CE5159C8F46}" destId="{DD76CD9D-1943-436A-AFDB-6B9F4946C314}" srcOrd="6" destOrd="0" parTransId="{812FD0CD-5EE3-4DDF-A141-1EEA98C59936}" sibTransId="{642FA9A6-1542-46AE-9DAD-A9DFF2185641}"/>
    <dgm:cxn modelId="{8E914210-9012-1B48-8C13-56328B6FD87A}" type="presOf" srcId="{4CF4CF48-5F62-433A-901C-0C7153E4C886}" destId="{8EB2AA63-8D19-2542-90B0-3BF944CC8DA3}" srcOrd="0" destOrd="0" presId="urn:microsoft.com/office/officeart/2005/8/layout/default"/>
    <dgm:cxn modelId="{E672CA18-A121-4462-AEC4-1F80A6921F9B}" srcId="{85AC7ADD-FEC9-4906-9181-4CE5159C8F46}" destId="{C11CAC9E-31D8-4210-AFA5-A977801C9A46}" srcOrd="5" destOrd="0" parTransId="{1C7F2A94-9CC5-45AC-8C59-AA0598A04024}" sibTransId="{3D9109DB-C23B-4D3C-8CD1-490E080E415A}"/>
    <dgm:cxn modelId="{8FD8C933-7B42-AC43-B474-92DEA691D6C2}" type="presOf" srcId="{C11CAC9E-31D8-4210-AFA5-A977801C9A46}" destId="{5FD3D070-3931-B643-93A0-BED7835A5814}" srcOrd="0" destOrd="0" presId="urn:microsoft.com/office/officeart/2005/8/layout/default"/>
    <dgm:cxn modelId="{6D51DE33-5B18-C643-A712-5F93D17888F1}" type="presOf" srcId="{F9358B2C-BFCF-4DB0-ACF4-9BE59E08A9E2}" destId="{4FE8A881-5160-034D-A7B4-3DDC207039BD}" srcOrd="0" destOrd="0" presId="urn:microsoft.com/office/officeart/2005/8/layout/default"/>
    <dgm:cxn modelId="{813FBB54-02B5-4BC1-A5D8-CF4394712757}" srcId="{85AC7ADD-FEC9-4906-9181-4CE5159C8F46}" destId="{05C488DB-3663-4D85-8E36-6C6579EDC3AA}" srcOrd="2" destOrd="0" parTransId="{1AE1455E-0CC2-48DA-B9E9-C09C02FE481F}" sibTransId="{5356C209-FE22-47E5-A5DF-D4E7B52E6469}"/>
    <dgm:cxn modelId="{64026B5D-3C9B-1A47-8B97-3DB7F8A27346}" type="presOf" srcId="{05C488DB-3663-4D85-8E36-6C6579EDC3AA}" destId="{CE82EA9F-C106-3A40-94C5-D4A2E0F7CBB1}" srcOrd="0" destOrd="0" presId="urn:microsoft.com/office/officeart/2005/8/layout/default"/>
    <dgm:cxn modelId="{EACA5867-63EA-F048-969E-10EBE53189D8}" type="presOf" srcId="{8F4E83A1-34D2-4DC9-9055-8F65E2E3DE6D}" destId="{2BAAF018-1CAF-F941-8395-EE6DDB72E456}" srcOrd="0" destOrd="0" presId="urn:microsoft.com/office/officeart/2005/8/layout/default"/>
    <dgm:cxn modelId="{D21FDA6C-27E9-4371-877F-90ADFB577D89}" srcId="{85AC7ADD-FEC9-4906-9181-4CE5159C8F46}" destId="{9B4752EE-5804-4C5E-8C00-760CB25BED77}" srcOrd="7" destOrd="0" parTransId="{6B137533-7ABA-4EF8-B5BA-AF60F52696CF}" sibTransId="{C441989C-E882-4140-9801-21C0A8587E17}"/>
    <dgm:cxn modelId="{40181896-CBB2-4E15-91C3-00F7B469F905}" srcId="{85AC7ADD-FEC9-4906-9181-4CE5159C8F46}" destId="{4CF4CF48-5F62-433A-901C-0C7153E4C886}" srcOrd="0" destOrd="0" parTransId="{56EBAB8C-79F9-456D-9187-14ED71BCB033}" sibTransId="{C0CDC944-8124-417E-BBE8-37DF83FC8D22}"/>
    <dgm:cxn modelId="{21C97897-C829-B94D-9E8A-9C4569CCB2D8}" type="presOf" srcId="{85AC7ADD-FEC9-4906-9181-4CE5159C8F46}" destId="{97BE5AF0-198B-3142-9920-E2C9B578666A}" srcOrd="0" destOrd="0" presId="urn:microsoft.com/office/officeart/2005/8/layout/default"/>
    <dgm:cxn modelId="{B330ED9B-862A-1543-A1C7-6FF1F50EDAA8}" type="presOf" srcId="{8EDE8790-8D28-43B0-85A8-2BD792C7FF99}" destId="{C7FCE0BD-25C7-D647-B3BC-24353917B4CD}" srcOrd="0" destOrd="0" presId="urn:microsoft.com/office/officeart/2005/8/layout/default"/>
    <dgm:cxn modelId="{7CB620AE-1693-4FA4-8A3B-80B29E905551}" srcId="{85AC7ADD-FEC9-4906-9181-4CE5159C8F46}" destId="{F9358B2C-BFCF-4DB0-ACF4-9BE59E08A9E2}" srcOrd="4" destOrd="0" parTransId="{FBEB55B6-6406-4EA5-9428-0E473413894B}" sibTransId="{E1FC0F9F-E8B2-46B2-AC30-B729C14E0CA6}"/>
    <dgm:cxn modelId="{B82AD4D6-4373-1C46-BB6D-6AA441BEDC59}" type="presOf" srcId="{9B4752EE-5804-4C5E-8C00-760CB25BED77}" destId="{11478362-FE00-C048-8A21-79833FBCA64F}" srcOrd="0" destOrd="0" presId="urn:microsoft.com/office/officeart/2005/8/layout/default"/>
    <dgm:cxn modelId="{7125BCDA-C9A8-4374-863C-C3367ADB3600}" srcId="{85AC7ADD-FEC9-4906-9181-4CE5159C8F46}" destId="{8EDE8790-8D28-43B0-85A8-2BD792C7FF99}" srcOrd="1" destOrd="0" parTransId="{30EE90BC-978C-4FA2-8864-9BA31DCF7E63}" sibTransId="{6A6046F4-312B-467E-91F4-AEAD296BB5F4}"/>
    <dgm:cxn modelId="{A3C6BCEB-A5A6-4B3F-973A-759EEFD26DA6}" srcId="{85AC7ADD-FEC9-4906-9181-4CE5159C8F46}" destId="{8F4E83A1-34D2-4DC9-9055-8F65E2E3DE6D}" srcOrd="3" destOrd="0" parTransId="{4BB9B525-842F-4F6C-BF2D-5A010D9FCDE3}" sibTransId="{5D604137-F2A0-408C-B16F-C8951C850EFC}"/>
    <dgm:cxn modelId="{D0C228FE-C4C6-EA42-A1A5-6C274429C849}" type="presOf" srcId="{DD76CD9D-1943-436A-AFDB-6B9F4946C314}" destId="{3C091DF9-D7A3-6747-9F13-C12DAD5748AF}" srcOrd="0" destOrd="0" presId="urn:microsoft.com/office/officeart/2005/8/layout/default"/>
    <dgm:cxn modelId="{587997DC-D883-4C42-A793-E476C7977A7A}" type="presParOf" srcId="{97BE5AF0-198B-3142-9920-E2C9B578666A}" destId="{8EB2AA63-8D19-2542-90B0-3BF944CC8DA3}" srcOrd="0" destOrd="0" presId="urn:microsoft.com/office/officeart/2005/8/layout/default"/>
    <dgm:cxn modelId="{2EB350B2-91BC-A542-8A93-F654906458FB}" type="presParOf" srcId="{97BE5AF0-198B-3142-9920-E2C9B578666A}" destId="{BB72387D-F63D-A84E-BF08-96301AC3111C}" srcOrd="1" destOrd="0" presId="urn:microsoft.com/office/officeart/2005/8/layout/default"/>
    <dgm:cxn modelId="{EA8064B8-4899-F94E-B616-56CC91D936E3}" type="presParOf" srcId="{97BE5AF0-198B-3142-9920-E2C9B578666A}" destId="{C7FCE0BD-25C7-D647-B3BC-24353917B4CD}" srcOrd="2" destOrd="0" presId="urn:microsoft.com/office/officeart/2005/8/layout/default"/>
    <dgm:cxn modelId="{4F1E32AC-E444-A44A-952C-132647B9ECB4}" type="presParOf" srcId="{97BE5AF0-198B-3142-9920-E2C9B578666A}" destId="{2DDBF774-AE7F-7D46-B00F-78D0AC0D792A}" srcOrd="3" destOrd="0" presId="urn:microsoft.com/office/officeart/2005/8/layout/default"/>
    <dgm:cxn modelId="{9F8F9EC7-37D2-2942-98DD-08D58AFFC5FF}" type="presParOf" srcId="{97BE5AF0-198B-3142-9920-E2C9B578666A}" destId="{CE82EA9F-C106-3A40-94C5-D4A2E0F7CBB1}" srcOrd="4" destOrd="0" presId="urn:microsoft.com/office/officeart/2005/8/layout/default"/>
    <dgm:cxn modelId="{006C6D35-0BD9-0A4B-80ED-BBAE0A25A726}" type="presParOf" srcId="{97BE5AF0-198B-3142-9920-E2C9B578666A}" destId="{D2196971-F9F2-0B4F-9A8E-4044982E86DD}" srcOrd="5" destOrd="0" presId="urn:microsoft.com/office/officeart/2005/8/layout/default"/>
    <dgm:cxn modelId="{713BC38F-CE91-9A4E-82A0-1B3313C52F25}" type="presParOf" srcId="{97BE5AF0-198B-3142-9920-E2C9B578666A}" destId="{2BAAF018-1CAF-F941-8395-EE6DDB72E456}" srcOrd="6" destOrd="0" presId="urn:microsoft.com/office/officeart/2005/8/layout/default"/>
    <dgm:cxn modelId="{D4DAB72D-DE3E-6E4F-A004-6C2969361705}" type="presParOf" srcId="{97BE5AF0-198B-3142-9920-E2C9B578666A}" destId="{48FDFC30-F31A-BD4D-9213-30E7301E964C}" srcOrd="7" destOrd="0" presId="urn:microsoft.com/office/officeart/2005/8/layout/default"/>
    <dgm:cxn modelId="{C6DAE094-C789-074B-9455-991080F431DC}" type="presParOf" srcId="{97BE5AF0-198B-3142-9920-E2C9B578666A}" destId="{4FE8A881-5160-034D-A7B4-3DDC207039BD}" srcOrd="8" destOrd="0" presId="urn:microsoft.com/office/officeart/2005/8/layout/default"/>
    <dgm:cxn modelId="{5EFD3141-199B-5A41-B349-62B6642589B6}" type="presParOf" srcId="{97BE5AF0-198B-3142-9920-E2C9B578666A}" destId="{CCACF23E-4AC4-584D-98D4-720E191864E2}" srcOrd="9" destOrd="0" presId="urn:microsoft.com/office/officeart/2005/8/layout/default"/>
    <dgm:cxn modelId="{4BFAF5DC-3F33-6345-A409-23740DDB4851}" type="presParOf" srcId="{97BE5AF0-198B-3142-9920-E2C9B578666A}" destId="{5FD3D070-3931-B643-93A0-BED7835A5814}" srcOrd="10" destOrd="0" presId="urn:microsoft.com/office/officeart/2005/8/layout/default"/>
    <dgm:cxn modelId="{DB89C930-2344-0645-9F23-0872FBD167D6}" type="presParOf" srcId="{97BE5AF0-198B-3142-9920-E2C9B578666A}" destId="{CE34251C-B75B-A34D-8037-B84929D2E9F5}" srcOrd="11" destOrd="0" presId="urn:microsoft.com/office/officeart/2005/8/layout/default"/>
    <dgm:cxn modelId="{72A2DBD1-4FBE-1A45-B7D5-041B50FFB6A6}" type="presParOf" srcId="{97BE5AF0-198B-3142-9920-E2C9B578666A}" destId="{3C091DF9-D7A3-6747-9F13-C12DAD5748AF}" srcOrd="12" destOrd="0" presId="urn:microsoft.com/office/officeart/2005/8/layout/default"/>
    <dgm:cxn modelId="{BB7B957C-BBB4-5448-BE06-2AEC7D6E729C}" type="presParOf" srcId="{97BE5AF0-198B-3142-9920-E2C9B578666A}" destId="{AB7D40D5-7256-1048-A0E4-A56E384E5839}" srcOrd="13" destOrd="0" presId="urn:microsoft.com/office/officeart/2005/8/layout/default"/>
    <dgm:cxn modelId="{B90F2C40-A53D-2E47-BBFF-6DEFF22E37F0}" type="presParOf" srcId="{97BE5AF0-198B-3142-9920-E2C9B578666A}" destId="{11478362-FE00-C048-8A21-79833FBCA64F}"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BAB3E-EEFA-E441-85FB-18C400F051D5}">
      <dsp:nvSpPr>
        <dsp:cNvPr id="0" name=""/>
        <dsp:cNvSpPr/>
      </dsp:nvSpPr>
      <dsp:spPr>
        <a:xfrm>
          <a:off x="224" y="358763"/>
          <a:ext cx="2707557" cy="324906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7447" tIns="0" rIns="267447" bIns="330200" numCol="1" spcCol="1270" anchor="t" anchorCtr="0">
          <a:noAutofit/>
        </a:bodyPr>
        <a:lstStyle/>
        <a:p>
          <a:pPr marL="0" lvl="0" indent="0" algn="l" defTabSz="800100">
            <a:lnSpc>
              <a:spcPct val="90000"/>
            </a:lnSpc>
            <a:spcBef>
              <a:spcPct val="0"/>
            </a:spcBef>
            <a:spcAft>
              <a:spcPct val="35000"/>
            </a:spcAft>
            <a:buNone/>
          </a:pPr>
          <a:r>
            <a:rPr lang="en-US" sz="1800" kern="1200"/>
            <a:t>Build small agreements on important issues all throughout the meeting, rather than saving everything to the end. </a:t>
          </a:r>
        </a:p>
      </dsp:txBody>
      <dsp:txXfrm>
        <a:off x="224" y="1658391"/>
        <a:ext cx="2707557" cy="1949441"/>
      </dsp:txXfrm>
    </dsp:sp>
    <dsp:sp modelId="{F4136221-C7F2-4547-AB7C-C09E0D75A0CB}">
      <dsp:nvSpPr>
        <dsp:cNvPr id="0" name=""/>
        <dsp:cNvSpPr/>
      </dsp:nvSpPr>
      <dsp:spPr>
        <a:xfrm>
          <a:off x="224" y="358763"/>
          <a:ext cx="2707557" cy="129962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7447" tIns="165100" rIns="26744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24" y="358763"/>
        <a:ext cx="2707557" cy="1299627"/>
      </dsp:txXfrm>
    </dsp:sp>
    <dsp:sp modelId="{74179BF2-F34A-1041-AADE-1A4F4D3AAAD3}">
      <dsp:nvSpPr>
        <dsp:cNvPr id="0" name=""/>
        <dsp:cNvSpPr/>
      </dsp:nvSpPr>
      <dsp:spPr>
        <a:xfrm>
          <a:off x="2924386" y="358763"/>
          <a:ext cx="2707557" cy="324906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7447" tIns="0" rIns="267447" bIns="330200" numCol="1" spcCol="1270" anchor="t" anchorCtr="0">
          <a:noAutofit/>
        </a:bodyPr>
        <a:lstStyle/>
        <a:p>
          <a:pPr marL="0" lvl="0" indent="0" algn="l" defTabSz="800100">
            <a:lnSpc>
              <a:spcPct val="90000"/>
            </a:lnSpc>
            <a:spcBef>
              <a:spcPct val="0"/>
            </a:spcBef>
            <a:spcAft>
              <a:spcPct val="35000"/>
            </a:spcAft>
            <a:buNone/>
          </a:pPr>
          <a:r>
            <a:rPr lang="en-US" sz="1800" kern="1200"/>
            <a:t>Remember consensus does not mean everyone is 100% on board. </a:t>
          </a:r>
        </a:p>
      </dsp:txBody>
      <dsp:txXfrm>
        <a:off x="2924386" y="1658391"/>
        <a:ext cx="2707557" cy="1949441"/>
      </dsp:txXfrm>
    </dsp:sp>
    <dsp:sp modelId="{FCDACA41-1BD8-434A-B982-B9A1AF49BFE3}">
      <dsp:nvSpPr>
        <dsp:cNvPr id="0" name=""/>
        <dsp:cNvSpPr/>
      </dsp:nvSpPr>
      <dsp:spPr>
        <a:xfrm>
          <a:off x="2924386" y="358763"/>
          <a:ext cx="2707557" cy="129962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7447" tIns="165100" rIns="26744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924386" y="358763"/>
        <a:ext cx="2707557" cy="1299627"/>
      </dsp:txXfrm>
    </dsp:sp>
    <dsp:sp modelId="{F43184EC-072E-7344-AC2D-69FE944DDC31}">
      <dsp:nvSpPr>
        <dsp:cNvPr id="0" name=""/>
        <dsp:cNvSpPr/>
      </dsp:nvSpPr>
      <dsp:spPr>
        <a:xfrm>
          <a:off x="5848548" y="358763"/>
          <a:ext cx="2707557" cy="324906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7447" tIns="0" rIns="267447" bIns="330200" numCol="1" spcCol="1270" anchor="t" anchorCtr="0">
          <a:noAutofit/>
        </a:bodyPr>
        <a:lstStyle/>
        <a:p>
          <a:pPr marL="0" lvl="0" indent="0" algn="l" defTabSz="800100">
            <a:lnSpc>
              <a:spcPct val="90000"/>
            </a:lnSpc>
            <a:spcBef>
              <a:spcPct val="0"/>
            </a:spcBef>
            <a:spcAft>
              <a:spcPct val="35000"/>
            </a:spcAft>
            <a:buNone/>
          </a:pPr>
          <a:r>
            <a:rPr lang="en-US" sz="1800" kern="1200"/>
            <a:t>Work towards “general agreement”.</a:t>
          </a:r>
        </a:p>
      </dsp:txBody>
      <dsp:txXfrm>
        <a:off x="5848548" y="1658391"/>
        <a:ext cx="2707557" cy="1949441"/>
      </dsp:txXfrm>
    </dsp:sp>
    <dsp:sp modelId="{728CC019-1B72-234A-9EFB-256651C1360C}">
      <dsp:nvSpPr>
        <dsp:cNvPr id="0" name=""/>
        <dsp:cNvSpPr/>
      </dsp:nvSpPr>
      <dsp:spPr>
        <a:xfrm>
          <a:off x="5848548" y="358763"/>
          <a:ext cx="2707557" cy="129962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7447" tIns="165100" rIns="26744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848548" y="358763"/>
        <a:ext cx="2707557" cy="1299627"/>
      </dsp:txXfrm>
    </dsp:sp>
    <dsp:sp modelId="{2D53D9F2-F909-3048-BA2F-03846FFD360C}">
      <dsp:nvSpPr>
        <dsp:cNvPr id="0" name=""/>
        <dsp:cNvSpPr/>
      </dsp:nvSpPr>
      <dsp:spPr>
        <a:xfrm>
          <a:off x="8772711" y="358763"/>
          <a:ext cx="2707557" cy="324906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67447" tIns="0" rIns="267447" bIns="330200" numCol="1" spcCol="1270" anchor="t" anchorCtr="0">
          <a:noAutofit/>
        </a:bodyPr>
        <a:lstStyle/>
        <a:p>
          <a:pPr marL="0" lvl="0" indent="0" algn="l" defTabSz="800100">
            <a:lnSpc>
              <a:spcPct val="90000"/>
            </a:lnSpc>
            <a:spcBef>
              <a:spcPct val="0"/>
            </a:spcBef>
            <a:spcAft>
              <a:spcPct val="35000"/>
            </a:spcAft>
            <a:buNone/>
          </a:pPr>
          <a:r>
            <a:rPr lang="en-US" sz="1800" kern="1200"/>
            <a:t>Agree to implement, take data and put a date on the calendar to reconvene. </a:t>
          </a:r>
        </a:p>
      </dsp:txBody>
      <dsp:txXfrm>
        <a:off x="8772711" y="1658391"/>
        <a:ext cx="2707557" cy="1949441"/>
      </dsp:txXfrm>
    </dsp:sp>
    <dsp:sp modelId="{6A3A256D-046D-014E-82D2-7E03429111EF}">
      <dsp:nvSpPr>
        <dsp:cNvPr id="0" name=""/>
        <dsp:cNvSpPr/>
      </dsp:nvSpPr>
      <dsp:spPr>
        <a:xfrm>
          <a:off x="8772711" y="358763"/>
          <a:ext cx="2707557" cy="1299627"/>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267447" tIns="165100" rIns="267447"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772711" y="358763"/>
        <a:ext cx="2707557" cy="1299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9484F-3565-C948-B11A-2879CC531EE1}">
      <dsp:nvSpPr>
        <dsp:cNvPr id="0" name=""/>
        <dsp:cNvSpPr/>
      </dsp:nvSpPr>
      <dsp:spPr>
        <a:xfrm>
          <a:off x="1169812" y="0"/>
          <a:ext cx="5002994" cy="195477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72" tIns="496513" rIns="97072" bIns="49651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public agency must determine the appropriate services and provide the parent with prior written notice (Notice of Action) of the agency’s determinations regarding the child’s educational programming. </a:t>
          </a:r>
        </a:p>
      </dsp:txBody>
      <dsp:txXfrm>
        <a:off x="1169812" y="0"/>
        <a:ext cx="5002994" cy="1954775"/>
      </dsp:txXfrm>
    </dsp:sp>
    <dsp:sp modelId="{84ACAC41-AC79-9045-A3BB-FCCD6D6AF411}">
      <dsp:nvSpPr>
        <dsp:cNvPr id="0" name=""/>
        <dsp:cNvSpPr/>
      </dsp:nvSpPr>
      <dsp:spPr>
        <a:xfrm>
          <a:off x="0" y="1907"/>
          <a:ext cx="1250748" cy="195477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6185" tIns="193088" rIns="66185" bIns="193088" numCol="1" spcCol="1270" anchor="ctr" anchorCtr="0">
          <a:noAutofit/>
        </a:bodyPr>
        <a:lstStyle/>
        <a:p>
          <a:pPr marL="0" lvl="0" indent="0" algn="ctr" defTabSz="889000">
            <a:lnSpc>
              <a:spcPct val="90000"/>
            </a:lnSpc>
            <a:spcBef>
              <a:spcPct val="0"/>
            </a:spcBef>
            <a:spcAft>
              <a:spcPct val="35000"/>
            </a:spcAft>
            <a:buNone/>
          </a:pPr>
          <a:r>
            <a:rPr lang="en-US" sz="2000" kern="1200"/>
            <a:t>Determine</a:t>
          </a:r>
        </a:p>
      </dsp:txBody>
      <dsp:txXfrm>
        <a:off x="0" y="1907"/>
        <a:ext cx="1250748" cy="1954775"/>
      </dsp:txXfrm>
    </dsp:sp>
    <dsp:sp modelId="{CF2C1D4B-22E2-F241-91AF-DE619094D421}">
      <dsp:nvSpPr>
        <dsp:cNvPr id="0" name=""/>
        <dsp:cNvSpPr/>
      </dsp:nvSpPr>
      <dsp:spPr>
        <a:xfrm>
          <a:off x="1250748" y="2073968"/>
          <a:ext cx="5002994" cy="1954775"/>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72" tIns="496513" rIns="97072" bIns="49651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Notify parent of their Procedural Safeguards.</a:t>
          </a:r>
        </a:p>
      </dsp:txBody>
      <dsp:txXfrm>
        <a:off x="1250748" y="2073968"/>
        <a:ext cx="5002994" cy="1954775"/>
      </dsp:txXfrm>
    </dsp:sp>
    <dsp:sp modelId="{A726FD2E-C295-BA41-8BA5-E4F0B2DBE664}">
      <dsp:nvSpPr>
        <dsp:cNvPr id="0" name=""/>
        <dsp:cNvSpPr/>
      </dsp:nvSpPr>
      <dsp:spPr>
        <a:xfrm>
          <a:off x="0" y="2073968"/>
          <a:ext cx="1250748" cy="1954775"/>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6185" tIns="193088" rIns="66185" bIns="193088" numCol="1" spcCol="1270" anchor="ctr" anchorCtr="0">
          <a:noAutofit/>
        </a:bodyPr>
        <a:lstStyle/>
        <a:p>
          <a:pPr marL="0" lvl="0" indent="0" algn="ctr" defTabSz="889000">
            <a:lnSpc>
              <a:spcPct val="90000"/>
            </a:lnSpc>
            <a:spcBef>
              <a:spcPct val="0"/>
            </a:spcBef>
            <a:spcAft>
              <a:spcPct val="35000"/>
            </a:spcAft>
            <a:buNone/>
          </a:pPr>
          <a:r>
            <a:rPr lang="en-US" sz="2000" kern="1200"/>
            <a:t>Notify</a:t>
          </a:r>
        </a:p>
      </dsp:txBody>
      <dsp:txXfrm>
        <a:off x="0" y="2073968"/>
        <a:ext cx="1250748" cy="1954775"/>
      </dsp:txXfrm>
    </dsp:sp>
    <dsp:sp modelId="{7EAA813B-83D7-8040-9EFB-F8EBE1C61E86}">
      <dsp:nvSpPr>
        <dsp:cNvPr id="0" name=""/>
        <dsp:cNvSpPr/>
      </dsp:nvSpPr>
      <dsp:spPr>
        <a:xfrm>
          <a:off x="1250748" y="4146030"/>
          <a:ext cx="5002994" cy="1954775"/>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7072" tIns="496513" rIns="97072" bIns="496513"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TIP: Prepare for this before the meeting. Have your stump speech prepared. Have the page in the Procedural Safeguards marked on how to go about resolving a dispute. Stay calm. Be friendly but firm. </a:t>
          </a:r>
        </a:p>
      </dsp:txBody>
      <dsp:txXfrm>
        <a:off x="1250748" y="4146030"/>
        <a:ext cx="5002994" cy="1954775"/>
      </dsp:txXfrm>
    </dsp:sp>
    <dsp:sp modelId="{7CEF3B3D-C700-E143-BCED-D089AB74352C}">
      <dsp:nvSpPr>
        <dsp:cNvPr id="0" name=""/>
        <dsp:cNvSpPr/>
      </dsp:nvSpPr>
      <dsp:spPr>
        <a:xfrm>
          <a:off x="0" y="4146030"/>
          <a:ext cx="1250748" cy="19547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66185" tIns="193088" rIns="66185" bIns="193088" numCol="1" spcCol="1270" anchor="ctr" anchorCtr="0">
          <a:noAutofit/>
        </a:bodyPr>
        <a:lstStyle/>
        <a:p>
          <a:pPr marL="0" lvl="0" indent="0" algn="ctr" defTabSz="889000">
            <a:lnSpc>
              <a:spcPct val="90000"/>
            </a:lnSpc>
            <a:spcBef>
              <a:spcPct val="0"/>
            </a:spcBef>
            <a:spcAft>
              <a:spcPct val="35000"/>
            </a:spcAft>
            <a:buNone/>
          </a:pPr>
          <a:r>
            <a:rPr lang="en-US" sz="2000" kern="1200"/>
            <a:t>TIP</a:t>
          </a:r>
        </a:p>
      </dsp:txBody>
      <dsp:txXfrm>
        <a:off x="0" y="4146030"/>
        <a:ext cx="1250748" cy="19547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9E432-4EFD-6E41-A171-90D32DC20E1F}">
      <dsp:nvSpPr>
        <dsp:cNvPr id="0" name=""/>
        <dsp:cNvSpPr/>
      </dsp:nvSpPr>
      <dsp:spPr>
        <a:xfrm>
          <a:off x="245485" y="1861"/>
          <a:ext cx="3353503" cy="201210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Case manager can and should come to the meeting with a DRAFT IEP. </a:t>
          </a:r>
        </a:p>
      </dsp:txBody>
      <dsp:txXfrm>
        <a:off x="245485" y="1861"/>
        <a:ext cx="3353503" cy="2012102"/>
      </dsp:txXfrm>
    </dsp:sp>
    <dsp:sp modelId="{8ACF0697-D74D-C94B-A6C2-BB965CAE7AAB}">
      <dsp:nvSpPr>
        <dsp:cNvPr id="0" name=""/>
        <dsp:cNvSpPr/>
      </dsp:nvSpPr>
      <dsp:spPr>
        <a:xfrm>
          <a:off x="3934339" y="1861"/>
          <a:ext cx="3353503" cy="2012102"/>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Courts have agreed that school teams should come with an open mind, not a blank mind. </a:t>
          </a:r>
        </a:p>
      </dsp:txBody>
      <dsp:txXfrm>
        <a:off x="3934339" y="1861"/>
        <a:ext cx="3353503" cy="2012102"/>
      </dsp:txXfrm>
    </dsp:sp>
    <dsp:sp modelId="{60BF7345-07B4-574B-82B8-2DC54963BF6C}">
      <dsp:nvSpPr>
        <dsp:cNvPr id="0" name=""/>
        <dsp:cNvSpPr/>
      </dsp:nvSpPr>
      <dsp:spPr>
        <a:xfrm>
          <a:off x="7623193" y="1861"/>
          <a:ext cx="3353503" cy="2012102"/>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Explaining as you distribute the IEP that it is a draft can avoid the appearance of predetermination.</a:t>
          </a:r>
        </a:p>
      </dsp:txBody>
      <dsp:txXfrm>
        <a:off x="7623193" y="1861"/>
        <a:ext cx="3353503" cy="2012102"/>
      </dsp:txXfrm>
    </dsp:sp>
    <dsp:sp modelId="{8E33C9B9-0ED0-5846-9DAA-26774D9D11B5}">
      <dsp:nvSpPr>
        <dsp:cNvPr id="0" name=""/>
        <dsp:cNvSpPr/>
      </dsp:nvSpPr>
      <dsp:spPr>
        <a:xfrm>
          <a:off x="2113420" y="2349314"/>
          <a:ext cx="3306487" cy="2012102"/>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Following the IEP Agenda can avoid the appearance of predetermination. (Present Level, Goals, Services, &amp; Placement)</a:t>
          </a:r>
        </a:p>
      </dsp:txBody>
      <dsp:txXfrm>
        <a:off x="2113420" y="2349314"/>
        <a:ext cx="3306487" cy="2012102"/>
      </dsp:txXfrm>
    </dsp:sp>
    <dsp:sp modelId="{0346AF31-E30F-8E4F-9D4B-AE3021A0020F}">
      <dsp:nvSpPr>
        <dsp:cNvPr id="0" name=""/>
        <dsp:cNvSpPr/>
      </dsp:nvSpPr>
      <dsp:spPr>
        <a:xfrm>
          <a:off x="5755258" y="2349314"/>
          <a:ext cx="3353503" cy="2012102"/>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Times New Roman" panose="02020603050405020304" pitchFamily="18" charset="0"/>
              <a:cs typeface="Times New Roman" panose="02020603050405020304" pitchFamily="18" charset="0"/>
            </a:rPr>
            <a:t>TIP: Have your case managers arrange the IEP in the order of the agenda for all team members. </a:t>
          </a:r>
        </a:p>
      </dsp:txBody>
      <dsp:txXfrm>
        <a:off x="5755258" y="2349314"/>
        <a:ext cx="3353503" cy="2012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189DD3-E78B-6647-8611-93D124756005}">
      <dsp:nvSpPr>
        <dsp:cNvPr id="0" name=""/>
        <dsp:cNvSpPr/>
      </dsp:nvSpPr>
      <dsp:spPr>
        <a:xfrm>
          <a:off x="0" y="27491"/>
          <a:ext cx="6492241" cy="11419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Parents’ attendance at the IEP meeting takes priority over the attendance of other team members. </a:t>
          </a:r>
        </a:p>
      </dsp:txBody>
      <dsp:txXfrm>
        <a:off x="55744" y="83235"/>
        <a:ext cx="6380753" cy="1030432"/>
      </dsp:txXfrm>
    </dsp:sp>
    <dsp:sp modelId="{FC8DBDCA-AA12-F641-96D7-36F81CB6078A}">
      <dsp:nvSpPr>
        <dsp:cNvPr id="0" name=""/>
        <dsp:cNvSpPr/>
      </dsp:nvSpPr>
      <dsp:spPr>
        <a:xfrm>
          <a:off x="0" y="1345091"/>
          <a:ext cx="6492241" cy="114192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Court case after court case reflects this thinking. </a:t>
          </a:r>
        </a:p>
      </dsp:txBody>
      <dsp:txXfrm>
        <a:off x="55744" y="1400835"/>
        <a:ext cx="6380753" cy="1030432"/>
      </dsp:txXfrm>
    </dsp:sp>
    <dsp:sp modelId="{2CC7DFAF-8484-FE4A-A0D0-653B5C884155}">
      <dsp:nvSpPr>
        <dsp:cNvPr id="0" name=""/>
        <dsp:cNvSpPr/>
      </dsp:nvSpPr>
      <dsp:spPr>
        <a:xfrm>
          <a:off x="0" y="2662691"/>
          <a:ext cx="6492241" cy="11419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We MUST make two attempts, but we should also agree to reasonable and legitimate parental requests to reschedule an IEP meeting, even if it’s the second attempt</a:t>
          </a:r>
          <a:r>
            <a:rPr lang="en-US" sz="2000" kern="1200" dirty="0"/>
            <a:t>. </a:t>
          </a:r>
        </a:p>
      </dsp:txBody>
      <dsp:txXfrm>
        <a:off x="55744" y="2718435"/>
        <a:ext cx="6380753" cy="1030432"/>
      </dsp:txXfrm>
    </dsp:sp>
    <dsp:sp modelId="{AF5F88FC-F59C-3F4A-9E58-2780E9FD8F3E}">
      <dsp:nvSpPr>
        <dsp:cNvPr id="0" name=""/>
        <dsp:cNvSpPr/>
      </dsp:nvSpPr>
      <dsp:spPr>
        <a:xfrm>
          <a:off x="0" y="3980291"/>
          <a:ext cx="6492241" cy="114192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Offer phone and video conferencing for those that say they cannot attend physically. </a:t>
          </a:r>
        </a:p>
      </dsp:txBody>
      <dsp:txXfrm>
        <a:off x="55744" y="4036035"/>
        <a:ext cx="6380753" cy="1030432"/>
      </dsp:txXfrm>
    </dsp:sp>
    <dsp:sp modelId="{5A57F1C6-2E08-2749-BB81-A31F620098CF}">
      <dsp:nvSpPr>
        <dsp:cNvPr id="0" name=""/>
        <dsp:cNvSpPr/>
      </dsp:nvSpPr>
      <dsp:spPr>
        <a:xfrm>
          <a:off x="0" y="5297891"/>
          <a:ext cx="6492241" cy="11419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In the end, if parent does not participate case manager should reach out when sending home the final IEP and offer to review or explain anything in the IEP. </a:t>
          </a:r>
        </a:p>
      </dsp:txBody>
      <dsp:txXfrm>
        <a:off x="55744" y="5353635"/>
        <a:ext cx="6380753" cy="103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CE60E-4E3B-E845-A42B-8FDB740D58CA}">
      <dsp:nvSpPr>
        <dsp:cNvPr id="0" name=""/>
        <dsp:cNvSpPr/>
      </dsp:nvSpPr>
      <dsp:spPr>
        <a:xfrm>
          <a:off x="9106" y="398113"/>
          <a:ext cx="3604110" cy="1081233"/>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502" tIns="133502" rIns="133502" bIns="13350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Consider/discuss</a:t>
          </a:r>
        </a:p>
      </dsp:txBody>
      <dsp:txXfrm>
        <a:off x="333476" y="398113"/>
        <a:ext cx="2955370" cy="1081233"/>
      </dsp:txXfrm>
    </dsp:sp>
    <dsp:sp modelId="{28D0D18D-0930-A747-B29C-D528DA570A3A}">
      <dsp:nvSpPr>
        <dsp:cNvPr id="0" name=""/>
        <dsp:cNvSpPr/>
      </dsp:nvSpPr>
      <dsp:spPr>
        <a:xfrm>
          <a:off x="9106" y="1479346"/>
          <a:ext cx="3279740" cy="29407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9172" tIns="259172" rIns="259172" bIns="518345"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Consider/discuss parental placement requests and concerns, even those that may seem “bizarre” or “ridiculous” to school staff. </a:t>
          </a:r>
        </a:p>
      </dsp:txBody>
      <dsp:txXfrm>
        <a:off x="9106" y="1479346"/>
        <a:ext cx="3279740" cy="2940790"/>
      </dsp:txXfrm>
    </dsp:sp>
    <dsp:sp modelId="{BA40F53F-EF98-D940-BC09-4B8754177CE2}">
      <dsp:nvSpPr>
        <dsp:cNvPr id="0" name=""/>
        <dsp:cNvSpPr/>
      </dsp:nvSpPr>
      <dsp:spPr>
        <a:xfrm>
          <a:off x="3559653" y="398113"/>
          <a:ext cx="3604110" cy="1081233"/>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502" tIns="133502" rIns="133502" bIns="133502"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Share</a:t>
          </a:r>
        </a:p>
      </dsp:txBody>
      <dsp:txXfrm>
        <a:off x="3884023" y="398113"/>
        <a:ext cx="2955370" cy="1081233"/>
      </dsp:txXfrm>
    </dsp:sp>
    <dsp:sp modelId="{C1F6CDB1-EC1A-7D45-BF0E-7CAC2B566453}">
      <dsp:nvSpPr>
        <dsp:cNvPr id="0" name=""/>
        <dsp:cNvSpPr/>
      </dsp:nvSpPr>
      <dsp:spPr>
        <a:xfrm>
          <a:off x="3559653" y="1479346"/>
          <a:ext cx="3279740" cy="29407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9172" tIns="259172" rIns="259172" bIns="518345"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Share, in away that is understandable to the parent, all relevant evaluation information and data about the student– the good, bad or ugly. </a:t>
          </a:r>
        </a:p>
      </dsp:txBody>
      <dsp:txXfrm>
        <a:off x="3559653" y="1479346"/>
        <a:ext cx="3279740" cy="2940790"/>
      </dsp:txXfrm>
    </dsp:sp>
    <dsp:sp modelId="{C140569D-E050-3041-A195-704FCDF42701}">
      <dsp:nvSpPr>
        <dsp:cNvPr id="0" name=""/>
        <dsp:cNvSpPr/>
      </dsp:nvSpPr>
      <dsp:spPr>
        <a:xfrm>
          <a:off x="7110199" y="398113"/>
          <a:ext cx="3604110" cy="1081233"/>
        </a:xfrm>
        <a:prstGeom prst="chevron">
          <a:avLst>
            <a:gd name="adj" fmla="val 3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33502" tIns="133502" rIns="133502" bIns="133502" numCol="1" spcCol="1270" anchor="ctr"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Don’t assume</a:t>
          </a:r>
        </a:p>
      </dsp:txBody>
      <dsp:txXfrm>
        <a:off x="7434569" y="398113"/>
        <a:ext cx="2955370" cy="1081233"/>
      </dsp:txXfrm>
    </dsp:sp>
    <dsp:sp modelId="{AB7275AB-9193-3941-81E0-1E70D16EEF52}">
      <dsp:nvSpPr>
        <dsp:cNvPr id="0" name=""/>
        <dsp:cNvSpPr/>
      </dsp:nvSpPr>
      <dsp:spPr>
        <a:xfrm>
          <a:off x="7110199" y="1479346"/>
          <a:ext cx="3279740" cy="294079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9172" tIns="259172" rIns="259172" bIns="518345" numCol="1" spcCol="1270" anchor="t"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Don’t assume parents don’t want to hear it</a:t>
          </a:r>
          <a:r>
            <a:rPr lang="en-US" sz="2400" kern="1200" dirty="0"/>
            <a:t>. </a:t>
          </a:r>
        </a:p>
      </dsp:txBody>
      <dsp:txXfrm>
        <a:off x="7110199" y="1479346"/>
        <a:ext cx="3279740" cy="2940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2AA63-8D19-2542-90B0-3BF944CC8DA3}">
      <dsp:nvSpPr>
        <dsp:cNvPr id="0" name=""/>
        <dsp:cNvSpPr/>
      </dsp:nvSpPr>
      <dsp:spPr>
        <a:xfrm>
          <a:off x="3091" y="87978"/>
          <a:ext cx="2452910" cy="1471746"/>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Realize parents are often anxious, scared and/or confused by the process. </a:t>
          </a:r>
        </a:p>
      </dsp:txBody>
      <dsp:txXfrm>
        <a:off x="3091" y="87978"/>
        <a:ext cx="2452910" cy="1471746"/>
      </dsp:txXfrm>
    </dsp:sp>
    <dsp:sp modelId="{C7FCE0BD-25C7-D647-B3BC-24353917B4CD}">
      <dsp:nvSpPr>
        <dsp:cNvPr id="0" name=""/>
        <dsp:cNvSpPr/>
      </dsp:nvSpPr>
      <dsp:spPr>
        <a:xfrm>
          <a:off x="2701293" y="87978"/>
          <a:ext cx="2452910" cy="1471746"/>
        </a:xfrm>
        <a:prstGeom prst="rect">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Understand that relationships build trust. </a:t>
          </a:r>
        </a:p>
      </dsp:txBody>
      <dsp:txXfrm>
        <a:off x="2701293" y="87978"/>
        <a:ext cx="2452910" cy="1471746"/>
      </dsp:txXfrm>
    </dsp:sp>
    <dsp:sp modelId="{CE82EA9F-C106-3A40-94C5-D4A2E0F7CBB1}">
      <dsp:nvSpPr>
        <dsp:cNvPr id="0" name=""/>
        <dsp:cNvSpPr/>
      </dsp:nvSpPr>
      <dsp:spPr>
        <a:xfrm>
          <a:off x="5399495" y="87978"/>
          <a:ext cx="2452910" cy="1471746"/>
        </a:xfrm>
        <a:prstGeom prst="rect">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Understand that parents are equal participants and facilitate meetings that honors this ideal. </a:t>
          </a:r>
        </a:p>
      </dsp:txBody>
      <dsp:txXfrm>
        <a:off x="5399495" y="87978"/>
        <a:ext cx="2452910" cy="1471746"/>
      </dsp:txXfrm>
    </dsp:sp>
    <dsp:sp modelId="{2BAAF018-1CAF-F941-8395-EE6DDB72E456}">
      <dsp:nvSpPr>
        <dsp:cNvPr id="0" name=""/>
        <dsp:cNvSpPr/>
      </dsp:nvSpPr>
      <dsp:spPr>
        <a:xfrm>
          <a:off x="8097697" y="87978"/>
          <a:ext cx="2452910" cy="1471746"/>
        </a:xfrm>
        <a:prstGeom prst="rect">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Always make decisions based on data (evaluation data, IEP goal data). </a:t>
          </a:r>
        </a:p>
      </dsp:txBody>
      <dsp:txXfrm>
        <a:off x="8097697" y="87978"/>
        <a:ext cx="2452910" cy="1471746"/>
      </dsp:txXfrm>
    </dsp:sp>
    <dsp:sp modelId="{4FE8A881-5160-034D-A7B4-3DDC207039BD}">
      <dsp:nvSpPr>
        <dsp:cNvPr id="0" name=""/>
        <dsp:cNvSpPr/>
      </dsp:nvSpPr>
      <dsp:spPr>
        <a:xfrm>
          <a:off x="3091" y="1805016"/>
          <a:ext cx="2452910" cy="1471746"/>
        </a:xfrm>
        <a:prstGeom prst="rect">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Come prepared, and expects that every team member comes prepared. </a:t>
          </a:r>
        </a:p>
      </dsp:txBody>
      <dsp:txXfrm>
        <a:off x="3091" y="1805016"/>
        <a:ext cx="2452910" cy="1471746"/>
      </dsp:txXfrm>
    </dsp:sp>
    <dsp:sp modelId="{5FD3D070-3931-B643-93A0-BED7835A5814}">
      <dsp:nvSpPr>
        <dsp:cNvPr id="0" name=""/>
        <dsp:cNvSpPr/>
      </dsp:nvSpPr>
      <dsp:spPr>
        <a:xfrm>
          <a:off x="2701293" y="1805016"/>
          <a:ext cx="2452910" cy="1471746"/>
        </a:xfrm>
        <a:prstGeom prst="rect">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Know when to reach out for help PRIOR to the meeting. </a:t>
          </a:r>
        </a:p>
      </dsp:txBody>
      <dsp:txXfrm>
        <a:off x="2701293" y="1805016"/>
        <a:ext cx="2452910" cy="1471746"/>
      </dsp:txXfrm>
    </dsp:sp>
    <dsp:sp modelId="{3C091DF9-D7A3-6747-9F13-C12DAD5748AF}">
      <dsp:nvSpPr>
        <dsp:cNvPr id="0" name=""/>
        <dsp:cNvSpPr/>
      </dsp:nvSpPr>
      <dsp:spPr>
        <a:xfrm>
          <a:off x="5399495" y="1805016"/>
          <a:ext cx="2452910" cy="1471746"/>
        </a:xfrm>
        <a:prstGeom prst="rect">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Keep all IEP team members focused on the ”I” in IEP and IDEA. </a:t>
          </a:r>
        </a:p>
      </dsp:txBody>
      <dsp:txXfrm>
        <a:off x="5399495" y="1805016"/>
        <a:ext cx="2452910" cy="1471746"/>
      </dsp:txXfrm>
    </dsp:sp>
    <dsp:sp modelId="{11478362-FE00-C048-8A21-79833FBCA64F}">
      <dsp:nvSpPr>
        <dsp:cNvPr id="0" name=""/>
        <dsp:cNvSpPr/>
      </dsp:nvSpPr>
      <dsp:spPr>
        <a:xfrm>
          <a:off x="8097697" y="1805016"/>
          <a:ext cx="2452910" cy="1471746"/>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Never let members think of an IEP process as a “voting” process. </a:t>
          </a:r>
        </a:p>
      </dsp:txBody>
      <dsp:txXfrm>
        <a:off x="8097697" y="1805016"/>
        <a:ext cx="2452910" cy="147174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01BBF-178E-6C46-9F3C-6431961D50FF}" type="datetimeFigureOut">
              <a:rPr lang="en-US" smtClean="0"/>
              <a:t>2/24/20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FEB85-E3B4-9D4D-A843-B511DD6A1957}" type="slidenum">
              <a:rPr lang="en-US" smtClean="0"/>
              <a:t>‹#›</a:t>
            </a:fld>
            <a:endParaRPr lang="en-US"/>
          </a:p>
        </p:txBody>
      </p:sp>
    </p:spTree>
    <p:extLst>
      <p:ext uri="{BB962C8B-B14F-4D97-AF65-F5344CB8AC3E}">
        <p14:creationId xmlns:p14="http://schemas.microsoft.com/office/powerpoint/2010/main" val="3324012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1</a:t>
            </a:fld>
            <a:endParaRPr lang="en-US"/>
          </a:p>
        </p:txBody>
      </p:sp>
    </p:spTree>
    <p:extLst>
      <p:ext uri="{BB962C8B-B14F-4D97-AF65-F5344CB8AC3E}">
        <p14:creationId xmlns:p14="http://schemas.microsoft.com/office/powerpoint/2010/main" val="285557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10</a:t>
            </a:fld>
            <a:endParaRPr lang="en-US"/>
          </a:p>
        </p:txBody>
      </p:sp>
    </p:spTree>
    <p:extLst>
      <p:ext uri="{BB962C8B-B14F-4D97-AF65-F5344CB8AC3E}">
        <p14:creationId xmlns:p14="http://schemas.microsoft.com/office/powerpoint/2010/main" val="61572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11</a:t>
            </a:fld>
            <a:endParaRPr lang="en-US"/>
          </a:p>
        </p:txBody>
      </p:sp>
    </p:spTree>
    <p:extLst>
      <p:ext uri="{BB962C8B-B14F-4D97-AF65-F5344CB8AC3E}">
        <p14:creationId xmlns:p14="http://schemas.microsoft.com/office/powerpoint/2010/main" val="286901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12</a:t>
            </a:fld>
            <a:endParaRPr lang="en-US"/>
          </a:p>
        </p:txBody>
      </p:sp>
    </p:spTree>
    <p:extLst>
      <p:ext uri="{BB962C8B-B14F-4D97-AF65-F5344CB8AC3E}">
        <p14:creationId xmlns:p14="http://schemas.microsoft.com/office/powerpoint/2010/main" val="637752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13</a:t>
            </a:fld>
            <a:endParaRPr lang="en-US"/>
          </a:p>
        </p:txBody>
      </p:sp>
    </p:spTree>
    <p:extLst>
      <p:ext uri="{BB962C8B-B14F-4D97-AF65-F5344CB8AC3E}">
        <p14:creationId xmlns:p14="http://schemas.microsoft.com/office/powerpoint/2010/main" val="2824418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typically is the LEA at your IEP meetings?</a:t>
            </a:r>
          </a:p>
          <a:p>
            <a:r>
              <a:rPr lang="en-US" dirty="0"/>
              <a:t>https://</a:t>
            </a:r>
            <a:r>
              <a:rPr lang="en-US" dirty="0" err="1"/>
              <a:t>www.polleverywhere.com</a:t>
            </a:r>
            <a:r>
              <a:rPr lang="en-US" dirty="0"/>
              <a:t>/</a:t>
            </a:r>
            <a:r>
              <a:rPr lang="en-US" dirty="0" err="1"/>
              <a:t>multiple_choice_polls</a:t>
            </a:r>
            <a:r>
              <a:rPr lang="en-US" dirty="0"/>
              <a:t>/CoKz494eD2J0NX1i2kQov</a:t>
            </a:r>
          </a:p>
        </p:txBody>
      </p:sp>
      <p:sp>
        <p:nvSpPr>
          <p:cNvPr id="4" name="Slide Number Placeholder 3"/>
          <p:cNvSpPr>
            <a:spLocks noGrp="1"/>
          </p:cNvSpPr>
          <p:nvPr>
            <p:ph type="sldNum" sz="quarter" idx="5"/>
          </p:nvPr>
        </p:nvSpPr>
        <p:spPr/>
        <p:txBody>
          <a:bodyPr/>
          <a:lstStyle/>
          <a:p>
            <a:fld id="{9F8FEB85-E3B4-9D4D-A843-B511DD6A1957}" type="slidenum">
              <a:rPr lang="en-US" smtClean="0"/>
              <a:t>14</a:t>
            </a:fld>
            <a:endParaRPr lang="en-US"/>
          </a:p>
        </p:txBody>
      </p:sp>
    </p:spTree>
    <p:extLst>
      <p:ext uri="{BB962C8B-B14F-4D97-AF65-F5344CB8AC3E}">
        <p14:creationId xmlns:p14="http://schemas.microsoft.com/office/powerpoint/2010/main" val="36182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15</a:t>
            </a:fld>
            <a:endParaRPr lang="en-US"/>
          </a:p>
        </p:txBody>
      </p:sp>
    </p:spTree>
    <p:extLst>
      <p:ext uri="{BB962C8B-B14F-4D97-AF65-F5344CB8AC3E}">
        <p14:creationId xmlns:p14="http://schemas.microsoft.com/office/powerpoint/2010/main" val="3317935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16</a:t>
            </a:fld>
            <a:endParaRPr lang="en-US"/>
          </a:p>
        </p:txBody>
      </p:sp>
    </p:spTree>
    <p:extLst>
      <p:ext uri="{BB962C8B-B14F-4D97-AF65-F5344CB8AC3E}">
        <p14:creationId xmlns:p14="http://schemas.microsoft.com/office/powerpoint/2010/main" val="3310172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17</a:t>
            </a:fld>
            <a:endParaRPr lang="en-US"/>
          </a:p>
        </p:txBody>
      </p:sp>
    </p:spTree>
    <p:extLst>
      <p:ext uri="{BB962C8B-B14F-4D97-AF65-F5344CB8AC3E}">
        <p14:creationId xmlns:p14="http://schemas.microsoft.com/office/powerpoint/2010/main" val="236321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18</a:t>
            </a:fld>
            <a:endParaRPr lang="en-US"/>
          </a:p>
        </p:txBody>
      </p:sp>
    </p:spTree>
    <p:extLst>
      <p:ext uri="{BB962C8B-B14F-4D97-AF65-F5344CB8AC3E}">
        <p14:creationId xmlns:p14="http://schemas.microsoft.com/office/powerpoint/2010/main" val="191347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19</a:t>
            </a:fld>
            <a:endParaRPr lang="en-US"/>
          </a:p>
        </p:txBody>
      </p:sp>
    </p:spTree>
    <p:extLst>
      <p:ext uri="{BB962C8B-B14F-4D97-AF65-F5344CB8AC3E}">
        <p14:creationId xmlns:p14="http://schemas.microsoft.com/office/powerpoint/2010/main" val="288549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2</a:t>
            </a:fld>
            <a:endParaRPr lang="en-US"/>
          </a:p>
        </p:txBody>
      </p:sp>
    </p:spTree>
    <p:extLst>
      <p:ext uri="{BB962C8B-B14F-4D97-AF65-F5344CB8AC3E}">
        <p14:creationId xmlns:p14="http://schemas.microsoft.com/office/powerpoint/2010/main" val="201639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20</a:t>
            </a:fld>
            <a:endParaRPr lang="en-US"/>
          </a:p>
        </p:txBody>
      </p:sp>
    </p:spTree>
    <p:extLst>
      <p:ext uri="{BB962C8B-B14F-4D97-AF65-F5344CB8AC3E}">
        <p14:creationId xmlns:p14="http://schemas.microsoft.com/office/powerpoint/2010/main" val="936658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the longest IEP meeting you have ever attended?</a:t>
            </a:r>
          </a:p>
          <a:p>
            <a:r>
              <a:rPr lang="en-US"/>
              <a:t>https://www.polleverywhere.com/multiple_choice_polls/RhYQx8G3ocX1qtCjofC6l</a:t>
            </a:r>
          </a:p>
        </p:txBody>
      </p:sp>
      <p:sp>
        <p:nvSpPr>
          <p:cNvPr id="4" name="Slide Number Placeholder 3"/>
          <p:cNvSpPr>
            <a:spLocks noGrp="1"/>
          </p:cNvSpPr>
          <p:nvPr>
            <p:ph type="sldNum" sz="quarter" idx="5"/>
          </p:nvPr>
        </p:nvSpPr>
        <p:spPr/>
        <p:txBody>
          <a:bodyPr/>
          <a:lstStyle/>
          <a:p>
            <a:fld id="{9F8FEB85-E3B4-9D4D-A843-B511DD6A1957}" type="slidenum">
              <a:rPr lang="en-US" smtClean="0"/>
              <a:t>21</a:t>
            </a:fld>
            <a:endParaRPr lang="en-US"/>
          </a:p>
        </p:txBody>
      </p:sp>
    </p:spTree>
    <p:extLst>
      <p:ext uri="{BB962C8B-B14F-4D97-AF65-F5344CB8AC3E}">
        <p14:creationId xmlns:p14="http://schemas.microsoft.com/office/powerpoint/2010/main" val="781098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makes IEP meetings last so long?</a:t>
            </a:r>
          </a:p>
          <a:p>
            <a:r>
              <a:rPr lang="en-US"/>
              <a:t>https://www.polleverywhere.com/free_text_polls/LS4FKXiLHuQ599w5NiA8c</a:t>
            </a:r>
          </a:p>
        </p:txBody>
      </p:sp>
      <p:sp>
        <p:nvSpPr>
          <p:cNvPr id="4" name="Slide Number Placeholder 3"/>
          <p:cNvSpPr>
            <a:spLocks noGrp="1"/>
          </p:cNvSpPr>
          <p:nvPr>
            <p:ph type="sldNum" sz="quarter" idx="5"/>
          </p:nvPr>
        </p:nvSpPr>
        <p:spPr/>
        <p:txBody>
          <a:bodyPr/>
          <a:lstStyle/>
          <a:p>
            <a:fld id="{9F8FEB85-E3B4-9D4D-A843-B511DD6A1957}" type="slidenum">
              <a:rPr lang="en-US" smtClean="0"/>
              <a:t>22</a:t>
            </a:fld>
            <a:endParaRPr lang="en-US"/>
          </a:p>
        </p:txBody>
      </p:sp>
    </p:spTree>
    <p:extLst>
      <p:ext uri="{BB962C8B-B14F-4D97-AF65-F5344CB8AC3E}">
        <p14:creationId xmlns:p14="http://schemas.microsoft.com/office/powerpoint/2010/main" val="81204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23</a:t>
            </a:fld>
            <a:endParaRPr lang="en-US"/>
          </a:p>
        </p:txBody>
      </p:sp>
    </p:spTree>
    <p:extLst>
      <p:ext uri="{BB962C8B-B14F-4D97-AF65-F5344CB8AC3E}">
        <p14:creationId xmlns:p14="http://schemas.microsoft.com/office/powerpoint/2010/main" val="1815309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 blow through</a:t>
            </a:r>
          </a:p>
        </p:txBody>
      </p:sp>
      <p:sp>
        <p:nvSpPr>
          <p:cNvPr id="4" name="Slide Number Placeholder 3"/>
          <p:cNvSpPr>
            <a:spLocks noGrp="1"/>
          </p:cNvSpPr>
          <p:nvPr>
            <p:ph type="sldNum" sz="quarter" idx="5"/>
          </p:nvPr>
        </p:nvSpPr>
        <p:spPr/>
        <p:txBody>
          <a:bodyPr/>
          <a:lstStyle/>
          <a:p>
            <a:fld id="{9F8FEB85-E3B4-9D4D-A843-B511DD6A1957}" type="slidenum">
              <a:rPr lang="en-US" smtClean="0"/>
              <a:t>24</a:t>
            </a:fld>
            <a:endParaRPr lang="en-US"/>
          </a:p>
        </p:txBody>
      </p:sp>
    </p:spTree>
    <p:extLst>
      <p:ext uri="{BB962C8B-B14F-4D97-AF65-F5344CB8AC3E}">
        <p14:creationId xmlns:p14="http://schemas.microsoft.com/office/powerpoint/2010/main" val="2219495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25</a:t>
            </a:fld>
            <a:endParaRPr lang="en-US"/>
          </a:p>
        </p:txBody>
      </p:sp>
    </p:spTree>
    <p:extLst>
      <p:ext uri="{BB962C8B-B14F-4D97-AF65-F5344CB8AC3E}">
        <p14:creationId xmlns:p14="http://schemas.microsoft.com/office/powerpoint/2010/main" val="2021560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26</a:t>
            </a:fld>
            <a:endParaRPr lang="en-US"/>
          </a:p>
        </p:txBody>
      </p:sp>
    </p:spTree>
    <p:extLst>
      <p:ext uri="{BB962C8B-B14F-4D97-AF65-F5344CB8AC3E}">
        <p14:creationId xmlns:p14="http://schemas.microsoft.com/office/powerpoint/2010/main" val="18245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27</a:t>
            </a:fld>
            <a:endParaRPr lang="en-US"/>
          </a:p>
        </p:txBody>
      </p:sp>
    </p:spTree>
    <p:extLst>
      <p:ext uri="{BB962C8B-B14F-4D97-AF65-F5344CB8AC3E}">
        <p14:creationId xmlns:p14="http://schemas.microsoft.com/office/powerpoint/2010/main" val="1350778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is responsible for taking notes at the IEP meeting?</a:t>
            </a:r>
          </a:p>
          <a:p>
            <a:r>
              <a:rPr lang="en-US"/>
              <a:t>https://www.polleverywhere.com/multiple_choice_polls/P1gTZ3HhDbRPJvrXLkoHg</a:t>
            </a:r>
          </a:p>
        </p:txBody>
      </p:sp>
      <p:sp>
        <p:nvSpPr>
          <p:cNvPr id="4" name="Slide Number Placeholder 3"/>
          <p:cNvSpPr>
            <a:spLocks noGrp="1"/>
          </p:cNvSpPr>
          <p:nvPr>
            <p:ph type="sldNum" sz="quarter" idx="5"/>
          </p:nvPr>
        </p:nvSpPr>
        <p:spPr/>
        <p:txBody>
          <a:bodyPr/>
          <a:lstStyle/>
          <a:p>
            <a:fld id="{9F8FEB85-E3B4-9D4D-A843-B511DD6A1957}" type="slidenum">
              <a:rPr lang="en-US" smtClean="0"/>
              <a:t>28</a:t>
            </a:fld>
            <a:endParaRPr lang="en-US"/>
          </a:p>
        </p:txBody>
      </p:sp>
    </p:spTree>
    <p:extLst>
      <p:ext uri="{BB962C8B-B14F-4D97-AF65-F5344CB8AC3E}">
        <p14:creationId xmlns:p14="http://schemas.microsoft.com/office/powerpoint/2010/main" val="1430138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29</a:t>
            </a:fld>
            <a:endParaRPr lang="en-US"/>
          </a:p>
        </p:txBody>
      </p:sp>
    </p:spTree>
    <p:extLst>
      <p:ext uri="{BB962C8B-B14F-4D97-AF65-F5344CB8AC3E}">
        <p14:creationId xmlns:p14="http://schemas.microsoft.com/office/powerpoint/2010/main" val="170323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3</a:t>
            </a:fld>
            <a:endParaRPr lang="en-US"/>
          </a:p>
        </p:txBody>
      </p:sp>
    </p:spTree>
    <p:extLst>
      <p:ext uri="{BB962C8B-B14F-4D97-AF65-F5344CB8AC3E}">
        <p14:creationId xmlns:p14="http://schemas.microsoft.com/office/powerpoint/2010/main" val="36487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30</a:t>
            </a:fld>
            <a:endParaRPr lang="en-US"/>
          </a:p>
        </p:txBody>
      </p:sp>
    </p:spTree>
    <p:extLst>
      <p:ext uri="{BB962C8B-B14F-4D97-AF65-F5344CB8AC3E}">
        <p14:creationId xmlns:p14="http://schemas.microsoft.com/office/powerpoint/2010/main" val="70494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31</a:t>
            </a:fld>
            <a:endParaRPr lang="en-US"/>
          </a:p>
        </p:txBody>
      </p:sp>
    </p:spTree>
    <p:extLst>
      <p:ext uri="{BB962C8B-B14F-4D97-AF65-F5344CB8AC3E}">
        <p14:creationId xmlns:p14="http://schemas.microsoft.com/office/powerpoint/2010/main" val="3022566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32</a:t>
            </a:fld>
            <a:endParaRPr lang="en-US"/>
          </a:p>
        </p:txBody>
      </p:sp>
    </p:spTree>
    <p:extLst>
      <p:ext uri="{BB962C8B-B14F-4D97-AF65-F5344CB8AC3E}">
        <p14:creationId xmlns:p14="http://schemas.microsoft.com/office/powerpoint/2010/main" val="2508613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33</a:t>
            </a:fld>
            <a:endParaRPr lang="en-US"/>
          </a:p>
        </p:txBody>
      </p:sp>
    </p:spTree>
    <p:extLst>
      <p:ext uri="{BB962C8B-B14F-4D97-AF65-F5344CB8AC3E}">
        <p14:creationId xmlns:p14="http://schemas.microsoft.com/office/powerpoint/2010/main" val="34931296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34</a:t>
            </a:fld>
            <a:endParaRPr lang="en-US"/>
          </a:p>
        </p:txBody>
      </p:sp>
    </p:spTree>
    <p:extLst>
      <p:ext uri="{BB962C8B-B14F-4D97-AF65-F5344CB8AC3E}">
        <p14:creationId xmlns:p14="http://schemas.microsoft.com/office/powerpoint/2010/main" val="543330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35</a:t>
            </a:fld>
            <a:endParaRPr lang="en-US"/>
          </a:p>
        </p:txBody>
      </p:sp>
    </p:spTree>
    <p:extLst>
      <p:ext uri="{BB962C8B-B14F-4D97-AF65-F5344CB8AC3E}">
        <p14:creationId xmlns:p14="http://schemas.microsoft.com/office/powerpoint/2010/main" val="1505423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Presentation feedback</a:t>
            </a:r>
          </a:p>
          <a:p>
            <a:r>
              <a:rPr lang="en-US"/>
              <a:t>https://www.polleverywhere.com/surveys/sZoBydjAL9rLpCDY8xJcH</a:t>
            </a:r>
          </a:p>
        </p:txBody>
      </p:sp>
      <p:sp>
        <p:nvSpPr>
          <p:cNvPr id="4" name="Slide Number Placeholder 3"/>
          <p:cNvSpPr>
            <a:spLocks noGrp="1"/>
          </p:cNvSpPr>
          <p:nvPr>
            <p:ph type="sldNum" sz="quarter" idx="5"/>
          </p:nvPr>
        </p:nvSpPr>
        <p:spPr/>
        <p:txBody>
          <a:bodyPr/>
          <a:lstStyle/>
          <a:p>
            <a:fld id="{9F8FEB85-E3B4-9D4D-A843-B511DD6A1957}" type="slidenum">
              <a:rPr lang="en-US" smtClean="0"/>
              <a:t>36</a:t>
            </a:fld>
            <a:endParaRPr lang="en-US"/>
          </a:p>
        </p:txBody>
      </p:sp>
    </p:spTree>
    <p:extLst>
      <p:ext uri="{BB962C8B-B14F-4D97-AF65-F5344CB8AC3E}">
        <p14:creationId xmlns:p14="http://schemas.microsoft.com/office/powerpoint/2010/main" val="2573026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4</a:t>
            </a:fld>
            <a:endParaRPr lang="en-US"/>
          </a:p>
        </p:txBody>
      </p:sp>
    </p:spTree>
    <p:extLst>
      <p:ext uri="{BB962C8B-B14F-4D97-AF65-F5344CB8AC3E}">
        <p14:creationId xmlns:p14="http://schemas.microsoft.com/office/powerpoint/2010/main" val="13134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5</a:t>
            </a:fld>
            <a:endParaRPr lang="en-US"/>
          </a:p>
        </p:txBody>
      </p:sp>
    </p:spTree>
    <p:extLst>
      <p:ext uri="{BB962C8B-B14F-4D97-AF65-F5344CB8AC3E}">
        <p14:creationId xmlns:p14="http://schemas.microsoft.com/office/powerpoint/2010/main" val="420755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introduce yourself with your name and your school district.</a:t>
            </a:r>
          </a:p>
          <a:p>
            <a:r>
              <a:rPr lang="en-US" dirty="0"/>
              <a:t>https://</a:t>
            </a:r>
            <a:r>
              <a:rPr lang="en-US" dirty="0" err="1"/>
              <a:t>www.polleverywhere.com</a:t>
            </a:r>
            <a:r>
              <a:rPr lang="en-US" dirty="0"/>
              <a:t>/</a:t>
            </a:r>
            <a:r>
              <a:rPr lang="en-US" dirty="0" err="1"/>
              <a:t>free_text_polls</a:t>
            </a:r>
            <a:r>
              <a:rPr lang="en-US" dirty="0"/>
              <a:t>/HQ3vh6elJ8qHuTr0iYpXX</a:t>
            </a:r>
          </a:p>
        </p:txBody>
      </p:sp>
      <p:sp>
        <p:nvSpPr>
          <p:cNvPr id="4" name="Slide Number Placeholder 3"/>
          <p:cNvSpPr>
            <a:spLocks noGrp="1"/>
          </p:cNvSpPr>
          <p:nvPr>
            <p:ph type="sldNum" sz="quarter" idx="5"/>
          </p:nvPr>
        </p:nvSpPr>
        <p:spPr/>
        <p:txBody>
          <a:bodyPr/>
          <a:lstStyle/>
          <a:p>
            <a:fld id="{9F8FEB85-E3B4-9D4D-A843-B511DD6A1957}" type="slidenum">
              <a:rPr lang="en-US" smtClean="0"/>
              <a:t>6</a:t>
            </a:fld>
            <a:endParaRPr lang="en-US"/>
          </a:p>
        </p:txBody>
      </p:sp>
    </p:spTree>
    <p:extLst>
      <p:ext uri="{BB962C8B-B14F-4D97-AF65-F5344CB8AC3E}">
        <p14:creationId xmlns:p14="http://schemas.microsoft.com/office/powerpoint/2010/main" val="351687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FEB85-E3B4-9D4D-A843-B511DD6A1957}" type="slidenum">
              <a:rPr lang="en-US" smtClean="0"/>
              <a:t>7</a:t>
            </a:fld>
            <a:endParaRPr lang="en-US"/>
          </a:p>
        </p:txBody>
      </p:sp>
    </p:spTree>
    <p:extLst>
      <p:ext uri="{BB962C8B-B14F-4D97-AF65-F5344CB8AC3E}">
        <p14:creationId xmlns:p14="http://schemas.microsoft.com/office/powerpoint/2010/main" val="2419182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 blow through</a:t>
            </a:r>
          </a:p>
        </p:txBody>
      </p:sp>
      <p:sp>
        <p:nvSpPr>
          <p:cNvPr id="4" name="Slide Number Placeholder 3"/>
          <p:cNvSpPr>
            <a:spLocks noGrp="1"/>
          </p:cNvSpPr>
          <p:nvPr>
            <p:ph type="sldNum" sz="quarter" idx="5"/>
          </p:nvPr>
        </p:nvSpPr>
        <p:spPr/>
        <p:txBody>
          <a:bodyPr/>
          <a:lstStyle/>
          <a:p>
            <a:fld id="{9F8FEB85-E3B4-9D4D-A843-B511DD6A1957}" type="slidenum">
              <a:rPr lang="en-US" smtClean="0"/>
              <a:t>8</a:t>
            </a:fld>
            <a:endParaRPr lang="en-US"/>
          </a:p>
        </p:txBody>
      </p:sp>
    </p:spTree>
    <p:extLst>
      <p:ext uri="{BB962C8B-B14F-4D97-AF65-F5344CB8AC3E}">
        <p14:creationId xmlns:p14="http://schemas.microsoft.com/office/powerpoint/2010/main" val="4244961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DESE and the State of Missouri took this information from IDEA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addition to school principals who may serve as the LEA representative on an IEP team, school principals have additional responsibility for ensuring school staff who are working with students with IEPs are supported and held accountable for IEP implementation.  School principals have day to day influence on IEP service delivery and are in the position to support the needs of those who implement IEPs and the systems in which they work.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Let’s take a look at each one of these boxes individually </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8FEB85-E3B4-9D4D-A843-B511DD6A1957}" type="slidenum">
              <a:rPr lang="en-US" smtClean="0"/>
              <a:t>9</a:t>
            </a:fld>
            <a:endParaRPr lang="en-US"/>
          </a:p>
        </p:txBody>
      </p:sp>
    </p:spTree>
    <p:extLst>
      <p:ext uri="{BB962C8B-B14F-4D97-AF65-F5344CB8AC3E}">
        <p14:creationId xmlns:p14="http://schemas.microsoft.com/office/powerpoint/2010/main" val="164132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4147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7829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81966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58229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BEAA-E5A2-4540-8395-2EC1AD5888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D63CE6-8BDB-3749-8C69-7D3DBEBA3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8FB61C-D620-334B-99B6-CCAFC82AF817}"/>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45DE936F-B7D2-BF43-A032-FDE1FD945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9429D-EDA6-1F46-A44C-F6B8A62EA27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26553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A1B1-F441-1B4A-9482-2DDE01A48E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E2EA9E-0B1D-544D-9A4A-EFBB49CC1A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376F0-F719-2C43-A131-C03566DD3416}"/>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241EDE98-E26A-564C-B16B-DED5AAED0A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EA530-BE25-254D-8050-3E42E68BB4B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34795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3D549-94F4-5B4E-B12B-CB9F05C82A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BE951B-E63F-D649-8B4B-19277F18C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4D6CBE-3027-9E47-A052-700CB3486598}"/>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C38C2122-8FB2-9D40-8D42-FF4210B1C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7026A-D327-AE40-993E-7198D6E6B41C}"/>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6784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3BDBA-A916-2F4E-B7BD-3794C78A39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C9B9FF-49F7-CD4A-B92F-68B5DFE0BB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97-5157-2148-9449-48CF81CE38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1D06A-F062-514E-B004-75215064A958}"/>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2A2B72AF-D6E4-AB48-9287-6216AFC0D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87196-B984-B647-83D4-7305225F41A5}"/>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0474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8D55-480E-D042-B3CA-4F5E0FACC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C4F320-E0D3-9C49-AF85-76401CB5EC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19F9B7-5FC4-F24F-B000-9ED66D551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7ABF33-2439-E049-9910-94CA4933A6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F7023-F3BA-704D-83B6-41F06D0CE0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9341E-9E06-CC4B-9D9F-B7C7E3C07621}"/>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8" name="Footer Placeholder 7">
            <a:extLst>
              <a:ext uri="{FF2B5EF4-FFF2-40B4-BE49-F238E27FC236}">
                <a16:creationId xmlns:a16="http://schemas.microsoft.com/office/drawing/2014/main" id="{C81C25BD-7D55-DE46-81E7-C1F4425FA0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0AD58-6663-BA40-962F-B9B80F7D82D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0162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B7F0-E1FD-1F4F-98BE-D39717816C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9779C-4B13-0B4B-8179-6B70BD92D5D6}"/>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4" name="Footer Placeholder 3">
            <a:extLst>
              <a:ext uri="{FF2B5EF4-FFF2-40B4-BE49-F238E27FC236}">
                <a16:creationId xmlns:a16="http://schemas.microsoft.com/office/drawing/2014/main" id="{F80B53A6-805F-164A-A4EB-8D0D4D694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BAD11-B470-9042-8735-2D28BD4C835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1357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1D050-FD88-1045-9806-E18B9DCFC2FF}"/>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3" name="Footer Placeholder 2">
            <a:extLst>
              <a:ext uri="{FF2B5EF4-FFF2-40B4-BE49-F238E27FC236}">
                <a16:creationId xmlns:a16="http://schemas.microsoft.com/office/drawing/2014/main" id="{8CB411F2-BE01-DD4B-ADB1-13637E3080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211089-E75F-E74E-9A20-1A081F3A1B66}"/>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9890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44763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03356-4268-E541-BDC9-4EB302307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C18CEE-DEB8-154C-945F-70DEE4032E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4625C7-9996-6F4E-A788-75ADAA1E9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1D70DB-A7D4-8344-AC48-15E4F3CA38CB}"/>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71375745-0C33-9F41-9387-7CF0669A28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537AA6-097C-914C-99F0-52A33D450C74}"/>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793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4030-7778-734A-B9D7-93478A5A4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671FD0-AAFA-9C4A-BA3B-A0224F99C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6ABED1-864F-7948-8546-6AFB1CA74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8FEF4-C410-224C-B708-C91A1A8A0045}"/>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C6EE0D7E-D640-0B4E-AD34-F4E4991A1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03BB99-943E-594E-B1D2-960CE1E0F54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6831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5D70-9259-694E-A600-49ABA5CEED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A9C921-30FE-D44E-8DAC-A3B48BD71D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CC6DE-A623-E846-A4AD-6641B08CF1DA}"/>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7BC29E28-0C88-9A4E-8BE7-E91A172C6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73453-D2C5-4540-8219-5815D5EA72D6}"/>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30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13F29F-63EB-354F-8684-D936E4D62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E8BC5-997B-4F42-97AA-324CCB179E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5041D-2DAD-384D-B3FA-DDE7F6248BEA}"/>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9558E108-D328-B343-8917-49F191BC9F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5087D-44BB-9642-AF3F-D5B8F0145338}"/>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204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952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369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2207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64653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617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1214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2/24/20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725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120005000"/>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309F2A-6748-D942-97F7-E0D1162DB6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8C194-A986-E844-82DA-42F7E60B2D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D4F9F-3E23-BC4E-B31D-4CFADB074A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2/24/20</a:t>
            </a:fld>
            <a:endParaRPr lang="en-US"/>
          </a:p>
        </p:txBody>
      </p:sp>
      <p:sp>
        <p:nvSpPr>
          <p:cNvPr id="5" name="Footer Placeholder 4">
            <a:extLst>
              <a:ext uri="{FF2B5EF4-FFF2-40B4-BE49-F238E27FC236}">
                <a16:creationId xmlns:a16="http://schemas.microsoft.com/office/drawing/2014/main" id="{D1EE56FD-C4B5-944A-8EE6-86B46BF6F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F6FD47-4B29-4E42-AA4F-FCC345C780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9176976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hyperlink" Target="https://sites.ed.gov/idea/regs/c/a/303.23/a" TargetMode="External"/><Relationship Id="rId13" Type="http://schemas.openxmlformats.org/officeDocument/2006/relationships/hyperlink" Target="https://sites.ed.gov/idea/regs/c/a/303.23/b/2" TargetMode="External"/><Relationship Id="rId3" Type="http://schemas.openxmlformats.org/officeDocument/2006/relationships/image" Target="../media/image4.png"/><Relationship Id="rId7" Type="http://schemas.openxmlformats.org/officeDocument/2006/relationships/hyperlink" Target="https://sites.ed.gov/idea/regs/c/a" TargetMode="External"/><Relationship Id="rId12" Type="http://schemas.openxmlformats.org/officeDocument/2006/relationships/hyperlink" Target="https://sites.ed.gov/idea/regs/c/a/303.23/b/1/ii" TargetMode="External"/><Relationship Id="rId17" Type="http://schemas.openxmlformats.org/officeDocument/2006/relationships/hyperlink" Target="https://sites.ed.gov/idea/regs/c/a/303.23/b/3/iii" TargetMode="External"/><Relationship Id="rId2" Type="http://schemas.openxmlformats.org/officeDocument/2006/relationships/notesSlide" Target="../notesSlides/notesSlide8.xml"/><Relationship Id="rId16" Type="http://schemas.openxmlformats.org/officeDocument/2006/relationships/hyperlink" Target="https://sites.ed.gov/idea/regs/c/a/303.23/b/3/ii" TargetMode="External"/><Relationship Id="rId1" Type="http://schemas.openxmlformats.org/officeDocument/2006/relationships/slideLayout" Target="../slideLayouts/slideLayout14.xml"/><Relationship Id="rId6" Type="http://schemas.openxmlformats.org/officeDocument/2006/relationships/hyperlink" Target="https://sites.ed.gov/idea/regs/c" TargetMode="External"/><Relationship Id="rId11" Type="http://schemas.openxmlformats.org/officeDocument/2006/relationships/hyperlink" Target="https://sites.ed.gov/idea/regs/c/a/303.23/b/1/i" TargetMode="External"/><Relationship Id="rId5" Type="http://schemas.openxmlformats.org/officeDocument/2006/relationships/hyperlink" Target="https://sites.ed.gov/idea/regs" TargetMode="External"/><Relationship Id="rId15" Type="http://schemas.openxmlformats.org/officeDocument/2006/relationships/hyperlink" Target="https://sites.ed.gov/idea/regs/c/a/303.23/b/3/i" TargetMode="External"/><Relationship Id="rId10" Type="http://schemas.openxmlformats.org/officeDocument/2006/relationships/hyperlink" Target="https://sites.ed.gov/idea/regs/c/a/303.23/b/1" TargetMode="External"/><Relationship Id="rId4" Type="http://schemas.openxmlformats.org/officeDocument/2006/relationships/hyperlink" Target="https://sites.ed.gov/idea/statuteregulations/" TargetMode="External"/><Relationship Id="rId9" Type="http://schemas.openxmlformats.org/officeDocument/2006/relationships/hyperlink" Target="https://sites.ed.gov/idea/regs/c/a/303.23/b" TargetMode="External"/><Relationship Id="rId14" Type="http://schemas.openxmlformats.org/officeDocument/2006/relationships/hyperlink" Target="https://sites.ed.gov/idea/regs/c/a/303.23/b/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D9780-3C0A-4281-B95B-2ECF31F5DF97}"/>
              </a:ext>
            </a:extLst>
          </p:cNvPr>
          <p:cNvPicPr>
            <a:picLocks noChangeAspect="1"/>
          </p:cNvPicPr>
          <p:nvPr/>
        </p:nvPicPr>
        <p:blipFill rotWithShape="1">
          <a:blip r:embed="rId3"/>
          <a:srcRect b="5063"/>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le 1">
            <a:extLst>
              <a:ext uri="{FF2B5EF4-FFF2-40B4-BE49-F238E27FC236}">
                <a16:creationId xmlns:a16="http://schemas.microsoft.com/office/drawing/2014/main" id="{E7C281A8-8D73-EF48-8E92-7AFC026BF096}"/>
              </a:ext>
            </a:extLst>
          </p:cNvPr>
          <p:cNvSpPr>
            <a:spLocks noGrp="1"/>
          </p:cNvSpPr>
          <p:nvPr>
            <p:ph type="ctrTitle"/>
          </p:nvPr>
        </p:nvSpPr>
        <p:spPr>
          <a:xfrm>
            <a:off x="5497004" y="3583803"/>
            <a:ext cx="5746956" cy="1701570"/>
          </a:xfrm>
        </p:spPr>
        <p:txBody>
          <a:bodyPr anchor="b">
            <a:noAutofit/>
          </a:bodyPr>
          <a:lstStyle/>
          <a:p>
            <a:r>
              <a:rPr lang="en-US" sz="4400" b="1" i="0" dirty="0"/>
              <a:t> </a:t>
            </a:r>
            <a:r>
              <a:rPr lang="en-US" sz="4400" b="1" i="0" dirty="0">
                <a:latin typeface="Times New Roman" panose="02020603050405020304" pitchFamily="18" charset="0"/>
                <a:cs typeface="Times New Roman" panose="02020603050405020304" pitchFamily="18" charset="0"/>
              </a:rPr>
              <a:t>“… and I’m the LEA Representative. </a:t>
            </a:r>
            <a:br>
              <a:rPr lang="en-US" sz="4400" b="1" i="0" dirty="0">
                <a:latin typeface="Times New Roman" panose="02020603050405020304" pitchFamily="18" charset="0"/>
                <a:cs typeface="Times New Roman" panose="02020603050405020304" pitchFamily="18" charset="0"/>
              </a:rPr>
            </a:br>
            <a:r>
              <a:rPr lang="en-US" sz="4400" b="1" i="0" dirty="0">
                <a:latin typeface="Times New Roman" panose="02020603050405020304" pitchFamily="18" charset="0"/>
                <a:cs typeface="Times New Roman" panose="02020603050405020304" pitchFamily="18" charset="0"/>
              </a:rPr>
              <a:t>Wait. I’m the what?”</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3568118-88F2-2F4C-A5FE-098F302023EE}"/>
              </a:ext>
            </a:extLst>
          </p:cNvPr>
          <p:cNvSpPr>
            <a:spLocks noGrp="1"/>
          </p:cNvSpPr>
          <p:nvPr>
            <p:ph type="subTitle" idx="1"/>
          </p:nvPr>
        </p:nvSpPr>
        <p:spPr>
          <a:xfrm>
            <a:off x="6237514" y="5285373"/>
            <a:ext cx="5147960" cy="646785"/>
          </a:xfrm>
        </p:spPr>
        <p:txBody>
          <a:bodyPr>
            <a:noAutofit/>
          </a:bodyPr>
          <a:lstStyle/>
          <a:p>
            <a:pPr algn="r">
              <a:lnSpc>
                <a:spcPct val="90000"/>
              </a:lnSpc>
            </a:pPr>
            <a:r>
              <a:rPr lang="en-US" sz="1800" b="1" dirty="0">
                <a:latin typeface="Times New Roman" panose="02020603050405020304" pitchFamily="18" charset="0"/>
                <a:cs typeface="Times New Roman" panose="02020603050405020304" pitchFamily="18" charset="0"/>
              </a:rPr>
              <a:t>Jeremy Montague, </a:t>
            </a:r>
            <a:r>
              <a:rPr lang="en-US" sz="1800" b="1" dirty="0" err="1">
                <a:latin typeface="Times New Roman" panose="02020603050405020304" pitchFamily="18" charset="0"/>
                <a:cs typeface="Times New Roman" panose="02020603050405020304" pitchFamily="18" charset="0"/>
              </a:rPr>
              <a:t>Ph.D</a:t>
            </a:r>
            <a:endParaRPr lang="en-US" sz="1800" b="1" dirty="0">
              <a:latin typeface="Times New Roman" panose="02020603050405020304" pitchFamily="18" charset="0"/>
              <a:cs typeface="Times New Roman" panose="02020603050405020304" pitchFamily="18" charset="0"/>
            </a:endParaRPr>
          </a:p>
          <a:p>
            <a:pPr algn="r">
              <a:lnSpc>
                <a:spcPct val="90000"/>
              </a:lnSpc>
            </a:pPr>
            <a:r>
              <a:rPr lang="en-US" sz="1800" b="1" dirty="0">
                <a:latin typeface="Times New Roman" panose="02020603050405020304" pitchFamily="18" charset="0"/>
                <a:cs typeface="Times New Roman" panose="02020603050405020304" pitchFamily="18" charset="0"/>
              </a:rPr>
              <a:t>Assistant Principal</a:t>
            </a:r>
          </a:p>
          <a:p>
            <a:pPr algn="r">
              <a:lnSpc>
                <a:spcPct val="90000"/>
              </a:lnSpc>
            </a:pPr>
            <a:r>
              <a:rPr lang="en-US" sz="1800" b="1" dirty="0">
                <a:latin typeface="Times New Roman" panose="02020603050405020304" pitchFamily="18" charset="0"/>
                <a:cs typeface="Times New Roman" panose="02020603050405020304" pitchFamily="18" charset="0"/>
              </a:rPr>
              <a:t>North Kansas City Schools</a:t>
            </a:r>
          </a:p>
        </p:txBody>
      </p:sp>
    </p:spTree>
    <p:extLst>
      <p:ext uri="{BB962C8B-B14F-4D97-AF65-F5344CB8AC3E}">
        <p14:creationId xmlns:p14="http://schemas.microsoft.com/office/powerpoint/2010/main" val="1554426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12" name="Rounded Rectangle 11">
            <a:extLst>
              <a:ext uri="{FF2B5EF4-FFF2-40B4-BE49-F238E27FC236}">
                <a16:creationId xmlns:a16="http://schemas.microsoft.com/office/drawing/2014/main" id="{F7E6216C-7A96-844C-B8F4-323D6012C5EB}"/>
              </a:ext>
            </a:extLst>
          </p:cNvPr>
          <p:cNvSpPr/>
          <p:nvPr/>
        </p:nvSpPr>
        <p:spPr>
          <a:xfrm>
            <a:off x="947652" y="2515151"/>
            <a:ext cx="10274530" cy="125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i="1" u="sng" dirty="0">
                <a:latin typeface="Times New Roman" panose="02020603050405020304" pitchFamily="18" charset="0"/>
                <a:cs typeface="Times New Roman" panose="02020603050405020304" pitchFamily="18" charset="0"/>
              </a:rPr>
              <a:t>qualified to provide or supervise </a:t>
            </a:r>
            <a:r>
              <a:rPr lang="en-US" sz="2400" dirty="0">
                <a:latin typeface="Times New Roman" panose="02020603050405020304" pitchFamily="18" charset="0"/>
                <a:cs typeface="Times New Roman" panose="02020603050405020304" pitchFamily="18" charset="0"/>
              </a:rPr>
              <a:t>the provisions of specially designed instruction to meet the unique needs of children with disabilities,</a:t>
            </a:r>
          </a:p>
        </p:txBody>
      </p:sp>
      <p:sp>
        <p:nvSpPr>
          <p:cNvPr id="23" name="Rounded Rectangle 22">
            <a:extLst>
              <a:ext uri="{FF2B5EF4-FFF2-40B4-BE49-F238E27FC236}">
                <a16:creationId xmlns:a16="http://schemas.microsoft.com/office/drawing/2014/main" id="{83AEA089-34A1-BF4C-A8E1-282D23FE8B1F}"/>
              </a:ext>
            </a:extLst>
          </p:cNvPr>
          <p:cNvSpPr/>
          <p:nvPr/>
        </p:nvSpPr>
        <p:spPr>
          <a:xfrm>
            <a:off x="947651" y="4010806"/>
            <a:ext cx="4804755" cy="262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Times New Roman" panose="02020603050405020304" pitchFamily="18" charset="0"/>
                <a:cs typeface="Times New Roman" panose="02020603050405020304" pitchFamily="18" charset="0"/>
              </a:rPr>
              <a:t>PROVIDE</a:t>
            </a:r>
          </a:p>
          <a:p>
            <a:pPr algn="ctr"/>
            <a:r>
              <a:rPr lang="en-US" sz="2400" dirty="0">
                <a:latin typeface="Times New Roman" panose="02020603050405020304" pitchFamily="18" charset="0"/>
                <a:cs typeface="Times New Roman" panose="02020603050405020304" pitchFamily="18" charset="0"/>
              </a:rPr>
              <a:t>Hold special education certification</a:t>
            </a:r>
          </a:p>
          <a:p>
            <a:pPr algn="ct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RED/Eval– School Psychologist</a:t>
            </a:r>
          </a:p>
          <a:p>
            <a:pPr algn="ctr"/>
            <a:r>
              <a:rPr lang="en-US" sz="2400" dirty="0">
                <a:latin typeface="Times New Roman" panose="02020603050405020304" pitchFamily="18" charset="0"/>
                <a:cs typeface="Times New Roman" panose="02020603050405020304" pitchFamily="18" charset="0"/>
              </a:rPr>
              <a:t>IEP– Special Education Teacher or SLP</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24" name="Rounded Rectangle 23">
            <a:extLst>
              <a:ext uri="{FF2B5EF4-FFF2-40B4-BE49-F238E27FC236}">
                <a16:creationId xmlns:a16="http://schemas.microsoft.com/office/drawing/2014/main" id="{484399DC-931F-AB4D-8893-0253E09E8843}"/>
              </a:ext>
            </a:extLst>
          </p:cNvPr>
          <p:cNvSpPr/>
          <p:nvPr/>
        </p:nvSpPr>
        <p:spPr>
          <a:xfrm>
            <a:off x="6417428" y="3995611"/>
            <a:ext cx="4804755" cy="262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dirty="0">
              <a:solidFill>
                <a:schemeClr val="bg1"/>
              </a:solidFill>
              <a:latin typeface="Times New Roman" panose="02020603050405020304" pitchFamily="18" charset="0"/>
              <a:cs typeface="Times New Roman" panose="02020603050405020304" pitchFamily="18" charset="0"/>
            </a:endParaRPr>
          </a:p>
          <a:p>
            <a:pPr lvl="0" algn="ctr"/>
            <a:r>
              <a:rPr lang="en-US" sz="2400" dirty="0">
                <a:solidFill>
                  <a:schemeClr val="bg1"/>
                </a:solidFill>
                <a:latin typeface="Times New Roman" panose="02020603050405020304" pitchFamily="18" charset="0"/>
                <a:cs typeface="Times New Roman" panose="02020603050405020304" pitchFamily="18" charset="0"/>
              </a:rPr>
              <a:t>SUPERVISE</a:t>
            </a:r>
          </a:p>
          <a:p>
            <a:pPr algn="ctr"/>
            <a:r>
              <a:rPr lang="en-US" sz="2400" dirty="0">
                <a:latin typeface="Times New Roman" panose="02020603050405020304" pitchFamily="18" charset="0"/>
                <a:cs typeface="Times New Roman" panose="02020603050405020304" pitchFamily="18" charset="0"/>
              </a:rPr>
              <a:t>Hold certification in administration</a:t>
            </a:r>
          </a:p>
          <a:p>
            <a:pPr algn="ct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a:p>
            <a:pPr lvl="0" algn="ct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37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12" name="Rounded Rectangle 11">
            <a:extLst>
              <a:ext uri="{FF2B5EF4-FFF2-40B4-BE49-F238E27FC236}">
                <a16:creationId xmlns:a16="http://schemas.microsoft.com/office/drawing/2014/main" id="{F7E6216C-7A96-844C-B8F4-323D6012C5EB}"/>
              </a:ext>
            </a:extLst>
          </p:cNvPr>
          <p:cNvSpPr/>
          <p:nvPr/>
        </p:nvSpPr>
        <p:spPr>
          <a:xfrm>
            <a:off x="947652" y="2515151"/>
            <a:ext cx="10274530" cy="125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qualified to provide or supervise the provisions of </a:t>
            </a:r>
            <a:r>
              <a:rPr lang="en-US" sz="2400" i="1" u="sng" dirty="0">
                <a:latin typeface="Times New Roman" panose="02020603050405020304" pitchFamily="18" charset="0"/>
                <a:cs typeface="Times New Roman" panose="02020603050405020304" pitchFamily="18" charset="0"/>
              </a:rPr>
              <a:t>specially designed instruction </a:t>
            </a:r>
            <a:r>
              <a:rPr lang="en-US" sz="2400" dirty="0">
                <a:latin typeface="Times New Roman" panose="02020603050405020304" pitchFamily="18" charset="0"/>
                <a:cs typeface="Times New Roman" panose="02020603050405020304" pitchFamily="18" charset="0"/>
              </a:rPr>
              <a:t>to meet the unique needs of children with disabilities,</a:t>
            </a:r>
          </a:p>
        </p:txBody>
      </p:sp>
      <p:sp>
        <p:nvSpPr>
          <p:cNvPr id="23" name="Rounded Rectangle 22">
            <a:extLst>
              <a:ext uri="{FF2B5EF4-FFF2-40B4-BE49-F238E27FC236}">
                <a16:creationId xmlns:a16="http://schemas.microsoft.com/office/drawing/2014/main" id="{83AEA089-34A1-BF4C-A8E1-282D23FE8B1F}"/>
              </a:ext>
            </a:extLst>
          </p:cNvPr>
          <p:cNvSpPr/>
          <p:nvPr/>
        </p:nvSpPr>
        <p:spPr>
          <a:xfrm>
            <a:off x="947651" y="4010806"/>
            <a:ext cx="10274530" cy="262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Special education means specially designed instruction, at no cost to the parents, to meet the unique needs of a child with a disability, including instruction conducted in the classroom, in the home, in hospitals and institutions, and in other settings; and instruction in physical education. </a:t>
            </a:r>
          </a:p>
        </p:txBody>
      </p:sp>
    </p:spTree>
    <p:extLst>
      <p:ext uri="{BB962C8B-B14F-4D97-AF65-F5344CB8AC3E}">
        <p14:creationId xmlns:p14="http://schemas.microsoft.com/office/powerpoint/2010/main" val="205588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12" name="Rounded Rectangle 11">
            <a:extLst>
              <a:ext uri="{FF2B5EF4-FFF2-40B4-BE49-F238E27FC236}">
                <a16:creationId xmlns:a16="http://schemas.microsoft.com/office/drawing/2014/main" id="{F7E6216C-7A96-844C-B8F4-323D6012C5EB}"/>
              </a:ext>
            </a:extLst>
          </p:cNvPr>
          <p:cNvSpPr/>
          <p:nvPr/>
        </p:nvSpPr>
        <p:spPr>
          <a:xfrm>
            <a:off x="947652" y="2515151"/>
            <a:ext cx="10274530" cy="125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is knowledgeable about the </a:t>
            </a:r>
            <a:r>
              <a:rPr lang="en-US" sz="2400" i="1" u="sng" dirty="0">
                <a:latin typeface="Times New Roman" panose="02020603050405020304" pitchFamily="18" charset="0"/>
                <a:cs typeface="Times New Roman" panose="02020603050405020304" pitchFamily="18" charset="0"/>
              </a:rPr>
              <a:t>availability of resources</a:t>
            </a:r>
            <a:r>
              <a:rPr lang="en-US" sz="2400" dirty="0">
                <a:latin typeface="Times New Roman" panose="02020603050405020304" pitchFamily="18" charset="0"/>
                <a:cs typeface="Times New Roman" panose="02020603050405020304" pitchFamily="18" charset="0"/>
              </a:rPr>
              <a:t> of the public agency and able to commit the resources of the agency. </a:t>
            </a:r>
          </a:p>
        </p:txBody>
      </p:sp>
      <p:sp>
        <p:nvSpPr>
          <p:cNvPr id="23" name="Rounded Rectangle 22">
            <a:extLst>
              <a:ext uri="{FF2B5EF4-FFF2-40B4-BE49-F238E27FC236}">
                <a16:creationId xmlns:a16="http://schemas.microsoft.com/office/drawing/2014/main" id="{83AEA089-34A1-BF4C-A8E1-282D23FE8B1F}"/>
              </a:ext>
            </a:extLst>
          </p:cNvPr>
          <p:cNvSpPr/>
          <p:nvPr/>
        </p:nvSpPr>
        <p:spPr>
          <a:xfrm>
            <a:off x="1623601" y="3957712"/>
            <a:ext cx="8944494" cy="262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latin typeface="Times New Roman" panose="02020603050405020304" pitchFamily="18" charset="0"/>
                <a:cs typeface="Times New Roman" panose="02020603050405020304" pitchFamily="18" charset="0"/>
              </a:rPr>
              <a:t>Specially Designed Instruction</a:t>
            </a:r>
          </a:p>
          <a:p>
            <a:pPr lvl="1"/>
            <a:r>
              <a:rPr lang="en-US" sz="2400" dirty="0">
                <a:latin typeface="Times New Roman" panose="02020603050405020304" pitchFamily="18" charset="0"/>
                <a:cs typeface="Times New Roman" panose="02020603050405020304" pitchFamily="18" charset="0"/>
              </a:rPr>
              <a:t>Related Services (OT, PT, Speech, Language, etc.)</a:t>
            </a:r>
          </a:p>
          <a:p>
            <a:pPr lvl="1"/>
            <a:r>
              <a:rPr lang="en-US" sz="2400" dirty="0">
                <a:latin typeface="Times New Roman" panose="02020603050405020304" pitchFamily="18" charset="0"/>
                <a:cs typeface="Times New Roman" panose="02020603050405020304" pitchFamily="18" charset="0"/>
              </a:rPr>
              <a:t>Supplementary Aids and Services (paraprofessional minutes, etc.)</a:t>
            </a:r>
          </a:p>
          <a:p>
            <a:pPr lvl="1"/>
            <a:r>
              <a:rPr lang="en-US" sz="2400" dirty="0">
                <a:latin typeface="Times New Roman" panose="02020603050405020304" pitchFamily="18" charset="0"/>
                <a:cs typeface="Times New Roman" panose="02020603050405020304" pitchFamily="18" charset="0"/>
              </a:rPr>
              <a:t>Transportation as a Related Service</a:t>
            </a:r>
          </a:p>
          <a:p>
            <a:pPr lvl="1"/>
            <a:r>
              <a:rPr lang="en-US" sz="2400" dirty="0">
                <a:latin typeface="Times New Roman" panose="02020603050405020304" pitchFamily="18" charset="0"/>
                <a:cs typeface="Times New Roman" panose="02020603050405020304" pitchFamily="18" charset="0"/>
              </a:rPr>
              <a:t>Accommodations and Modifications</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698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12" name="Rounded Rectangle 11">
            <a:extLst>
              <a:ext uri="{FF2B5EF4-FFF2-40B4-BE49-F238E27FC236}">
                <a16:creationId xmlns:a16="http://schemas.microsoft.com/office/drawing/2014/main" id="{F7E6216C-7A96-844C-B8F4-323D6012C5EB}"/>
              </a:ext>
            </a:extLst>
          </p:cNvPr>
          <p:cNvSpPr/>
          <p:nvPr/>
        </p:nvSpPr>
        <p:spPr>
          <a:xfrm>
            <a:off x="947652" y="2515151"/>
            <a:ext cx="10274530" cy="125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is knowledgeable about the availability of resources of the public agency and able to </a:t>
            </a:r>
            <a:r>
              <a:rPr lang="en-US" sz="2400" i="1" u="sng" dirty="0">
                <a:latin typeface="Times New Roman" panose="02020603050405020304" pitchFamily="18" charset="0"/>
                <a:cs typeface="Times New Roman" panose="02020603050405020304" pitchFamily="18" charset="0"/>
              </a:rPr>
              <a:t>commit the resources of the agency</a:t>
            </a:r>
            <a:r>
              <a:rPr lang="en-US" sz="2400" dirty="0">
                <a:latin typeface="Times New Roman" panose="02020603050405020304" pitchFamily="18" charset="0"/>
                <a:cs typeface="Times New Roman" panose="02020603050405020304" pitchFamily="18" charset="0"/>
              </a:rPr>
              <a:t>. </a:t>
            </a:r>
          </a:p>
        </p:txBody>
      </p:sp>
      <p:sp>
        <p:nvSpPr>
          <p:cNvPr id="23" name="Rounded Rectangle 22">
            <a:extLst>
              <a:ext uri="{FF2B5EF4-FFF2-40B4-BE49-F238E27FC236}">
                <a16:creationId xmlns:a16="http://schemas.microsoft.com/office/drawing/2014/main" id="{83AEA089-34A1-BF4C-A8E1-282D23FE8B1F}"/>
              </a:ext>
            </a:extLst>
          </p:cNvPr>
          <p:cNvSpPr/>
          <p:nvPr/>
        </p:nvSpPr>
        <p:spPr>
          <a:xfrm>
            <a:off x="3192088" y="4003208"/>
            <a:ext cx="5785658" cy="2622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Authority to commit agency resources to implement the IEP and ensure that whatever services are set out in the IEP will not be vetoed at a higher administrative level within the agency. </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010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DFE0-FA75-7548-828D-BA05C63A49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9AD3691-EDFA-5046-A34C-B0206EA744AE}"/>
              </a:ext>
            </a:extLst>
          </p:cNvPr>
          <p:cNvSpPr>
            <a:spLocks noGrp="1"/>
          </p:cNvSpPr>
          <p:nvPr>
            <p:ph type="subTitle" idx="1"/>
          </p:nvPr>
        </p:nvSpPr>
        <p:spPr/>
        <p:txBody>
          <a:bodyPr/>
          <a:lstStyle/>
          <a:p>
            <a:endParaRPr lang="en-US"/>
          </a:p>
        </p:txBody>
      </p:sp>
      <p:pic>
        <p:nvPicPr>
          <p:cNvPr id="5" name="slide.url=https://www.polleverywhere.com/multiple_choice_polls/CoKz494eD2J0NX1i2kQov">
            <a:extLst>
              <a:ext uri="{FF2B5EF4-FFF2-40B4-BE49-F238E27FC236}">
                <a16:creationId xmlns:a16="http://schemas.microsoft.com/office/drawing/2014/main" id="{5D9B40F4-9156-D640-8B9E-0926F1E615C1}"/>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166308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3043403" y="1832322"/>
            <a:ext cx="6105194" cy="3193355"/>
          </a:xfrm>
        </p:spPr>
        <p:txBody>
          <a:bodyPr vert="horz" lIns="91440" tIns="45720" rIns="91440" bIns="45720" rtlCol="0" anchor="b">
            <a:normAutofit/>
          </a:bodyPr>
          <a:lstStyle/>
          <a:p>
            <a:pPr algn="ctr"/>
            <a:r>
              <a:rPr lang="en-US" sz="6000" b="1" kern="1200" dirty="0">
                <a:solidFill>
                  <a:srgbClr val="FFFFFF"/>
                </a:solidFill>
                <a:latin typeface="Times New Roman" panose="02020603050405020304" pitchFamily="18" charset="0"/>
                <a:cs typeface="Times New Roman" panose="02020603050405020304" pitchFamily="18" charset="0"/>
              </a:rPr>
              <a:t>Why does being a good LEA matter?</a:t>
            </a:r>
          </a:p>
        </p:txBody>
      </p:sp>
    </p:spTree>
    <p:extLst>
      <p:ext uri="{BB962C8B-B14F-4D97-AF65-F5344CB8AC3E}">
        <p14:creationId xmlns:p14="http://schemas.microsoft.com/office/powerpoint/2010/main" val="381358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753925" y="2076450"/>
            <a:ext cx="10684151" cy="1345134"/>
          </a:xfrm>
        </p:spPr>
        <p:txBody>
          <a:bodyPr vert="horz" lIns="91440" tIns="45720" rIns="91440" bIns="45720" rtlCol="0" anchor="ctr">
            <a:normAutofit fontScale="90000"/>
          </a:bodyPr>
          <a:lstStyle/>
          <a:p>
            <a:pPr algn="ctr"/>
            <a:r>
              <a:rPr lang="en-US" sz="5600" b="1" kern="1200" dirty="0">
                <a:solidFill>
                  <a:srgbClr val="FFFFFF"/>
                </a:solidFill>
                <a:latin typeface="Times New Roman" panose="02020603050405020304" pitchFamily="18" charset="0"/>
                <a:cs typeface="Times New Roman" panose="02020603050405020304" pitchFamily="18" charset="0"/>
              </a:rPr>
              <a:t>FAPE</a:t>
            </a:r>
            <a:br>
              <a:rPr lang="en-US" sz="5600" b="1" kern="1200" dirty="0">
                <a:solidFill>
                  <a:srgbClr val="FFFFFF"/>
                </a:solidFill>
                <a:latin typeface="Times New Roman" panose="02020603050405020304" pitchFamily="18" charset="0"/>
                <a:cs typeface="Times New Roman" panose="02020603050405020304" pitchFamily="18" charset="0"/>
              </a:rPr>
            </a:br>
            <a:r>
              <a:rPr lang="en-US" sz="5600" b="1" kern="1200" dirty="0">
                <a:solidFill>
                  <a:srgbClr val="FFFFFF"/>
                </a:solidFill>
                <a:latin typeface="Times New Roman" panose="02020603050405020304" pitchFamily="18" charset="0"/>
                <a:cs typeface="Times New Roman" panose="02020603050405020304" pitchFamily="18" charset="0"/>
              </a:rPr>
              <a:t> </a:t>
            </a:r>
            <a:r>
              <a:rPr lang="en-US" sz="2700" b="1" kern="1200" dirty="0">
                <a:solidFill>
                  <a:srgbClr val="FFFFFF"/>
                </a:solidFill>
                <a:latin typeface="Times New Roman" panose="02020603050405020304" pitchFamily="18" charset="0"/>
                <a:cs typeface="Times New Roman" panose="02020603050405020304" pitchFamily="18" charset="0"/>
              </a:rPr>
              <a:t>(Free Appropriate Public Education)</a:t>
            </a:r>
          </a:p>
        </p:txBody>
      </p:sp>
      <p:sp>
        <p:nvSpPr>
          <p:cNvPr id="14" name="Rounded Rectangle 13">
            <a:extLst>
              <a:ext uri="{FF2B5EF4-FFF2-40B4-BE49-F238E27FC236}">
                <a16:creationId xmlns:a16="http://schemas.microsoft.com/office/drawing/2014/main" id="{BC64EE74-6E62-F94F-AF2C-5826E4686B47}"/>
              </a:ext>
            </a:extLst>
          </p:cNvPr>
          <p:cNvSpPr/>
          <p:nvPr/>
        </p:nvSpPr>
        <p:spPr>
          <a:xfrm>
            <a:off x="753925" y="4473360"/>
            <a:ext cx="3951079" cy="1910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Times New Roman" panose="02020603050405020304" pitchFamily="18" charset="0"/>
                <a:cs typeface="Times New Roman" panose="02020603050405020304" pitchFamily="18" charset="0"/>
              </a:rPr>
              <a:t>2016</a:t>
            </a:r>
          </a:p>
          <a:p>
            <a:pPr lvl="0" algn="ctr"/>
            <a:endParaRPr lang="en-US" sz="2400" dirty="0">
              <a:latin typeface="Times New Roman" panose="02020603050405020304" pitchFamily="18" charset="0"/>
              <a:cs typeface="Times New Roman" panose="02020603050405020304" pitchFamily="18" charset="0"/>
            </a:endParaRPr>
          </a:p>
          <a:p>
            <a:pPr lvl="0" algn="ctr"/>
            <a:r>
              <a:rPr lang="en-US" sz="2400" dirty="0" err="1">
                <a:latin typeface="Times New Roman" panose="02020603050405020304" pitchFamily="18" charset="0"/>
                <a:cs typeface="Times New Roman" panose="02020603050405020304" pitchFamily="18" charset="0"/>
              </a:rPr>
              <a:t>Endrew</a:t>
            </a:r>
            <a:r>
              <a:rPr lang="en-US" sz="2400" dirty="0">
                <a:latin typeface="Times New Roman" panose="02020603050405020304" pitchFamily="18" charset="0"/>
                <a:cs typeface="Times New Roman" panose="02020603050405020304" pitchFamily="18" charset="0"/>
              </a:rPr>
              <a:t> F. vs. Douglas County School District</a:t>
            </a:r>
          </a:p>
        </p:txBody>
      </p:sp>
      <p:sp>
        <p:nvSpPr>
          <p:cNvPr id="15" name="Rounded Rectangle 14">
            <a:extLst>
              <a:ext uri="{FF2B5EF4-FFF2-40B4-BE49-F238E27FC236}">
                <a16:creationId xmlns:a16="http://schemas.microsoft.com/office/drawing/2014/main" id="{067F71D7-837F-7546-A60E-9E8EEA6D34C4}"/>
              </a:ext>
            </a:extLst>
          </p:cNvPr>
          <p:cNvSpPr/>
          <p:nvPr/>
        </p:nvSpPr>
        <p:spPr>
          <a:xfrm>
            <a:off x="5046063" y="4470463"/>
            <a:ext cx="6691508" cy="19108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latin typeface="Times New Roman" panose="02020603050405020304" pitchFamily="18" charset="0"/>
                <a:cs typeface="Times New Roman" panose="02020603050405020304" pitchFamily="18" charset="0"/>
              </a:rPr>
              <a:t>To meet its substantive obligation under the IDEA, a school must offer an IEP </a:t>
            </a:r>
            <a:r>
              <a:rPr lang="en-US" sz="2400" i="1" u="sng" dirty="0">
                <a:latin typeface="Times New Roman" panose="02020603050405020304" pitchFamily="18" charset="0"/>
                <a:cs typeface="Times New Roman" panose="02020603050405020304" pitchFamily="18" charset="0"/>
              </a:rPr>
              <a:t>reasonably calculated to enable a child to make progress</a:t>
            </a:r>
            <a:r>
              <a:rPr lang="en-US" sz="2400" dirty="0">
                <a:latin typeface="Times New Roman" panose="02020603050405020304" pitchFamily="18" charset="0"/>
                <a:cs typeface="Times New Roman" panose="02020603050405020304" pitchFamily="18" charset="0"/>
              </a:rPr>
              <a:t> appropriate in light of the child’s circumstances. </a:t>
            </a:r>
          </a:p>
        </p:txBody>
      </p:sp>
    </p:spTree>
    <p:extLst>
      <p:ext uri="{BB962C8B-B14F-4D97-AF65-F5344CB8AC3E}">
        <p14:creationId xmlns:p14="http://schemas.microsoft.com/office/powerpoint/2010/main" val="1388007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8" name="Picture 17">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Oval 18">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3432565" y="5147308"/>
            <a:ext cx="5321327" cy="1066802"/>
          </a:xfrm>
        </p:spPr>
        <p:txBody>
          <a:bodyPr>
            <a:normAutofit/>
          </a:bodyPr>
          <a:lstStyle/>
          <a:p>
            <a:r>
              <a:rPr lang="en-US" sz="4000" b="1" dirty="0">
                <a:solidFill>
                  <a:schemeClr val="bg1"/>
                </a:solidFill>
                <a:latin typeface="Times New Roman" panose="02020603050405020304" pitchFamily="18" charset="0"/>
                <a:cs typeface="Times New Roman" panose="02020603050405020304" pitchFamily="18" charset="0"/>
              </a:rPr>
              <a:t>TWO PART INQUIRY</a:t>
            </a:r>
          </a:p>
        </p:txBody>
      </p:sp>
      <p:sp>
        <p:nvSpPr>
          <p:cNvPr id="3" name="Content Placeholder 2">
            <a:extLst>
              <a:ext uri="{FF2B5EF4-FFF2-40B4-BE49-F238E27FC236}">
                <a16:creationId xmlns:a16="http://schemas.microsoft.com/office/drawing/2014/main" id="{BBF3AD6E-63E7-D146-9D16-BA93A232D199}"/>
              </a:ext>
            </a:extLst>
          </p:cNvPr>
          <p:cNvSpPr>
            <a:spLocks noGrp="1"/>
          </p:cNvSpPr>
          <p:nvPr>
            <p:ph idx="1"/>
          </p:nvPr>
        </p:nvSpPr>
        <p:spPr>
          <a:xfrm>
            <a:off x="2842951" y="782364"/>
            <a:ext cx="6500554" cy="1246910"/>
          </a:xfrm>
        </p:spPr>
        <p:txBody>
          <a:bodyPr anchor="ctr">
            <a:normAutofit/>
          </a:bodyPr>
          <a:lstStyle/>
          <a:p>
            <a:pPr marL="0" indent="0" algn="ctr">
              <a:buNone/>
            </a:pPr>
            <a:r>
              <a:rPr lang="en-US" sz="2400" dirty="0">
                <a:latin typeface="Times New Roman" panose="02020603050405020304" pitchFamily="18" charset="0"/>
                <a:cs typeface="Times New Roman" panose="02020603050405020304" pitchFamily="18" charset="0"/>
              </a:rPr>
              <a:t>In the development of the IEP, has the school complied with the </a:t>
            </a:r>
            <a:r>
              <a:rPr lang="en-US" sz="2400" i="1" u="sng" dirty="0">
                <a:latin typeface="Times New Roman" panose="02020603050405020304" pitchFamily="18" charset="0"/>
                <a:cs typeface="Times New Roman" panose="02020603050405020304" pitchFamily="18" charset="0"/>
              </a:rPr>
              <a:t>procedures</a:t>
            </a:r>
            <a:r>
              <a:rPr lang="en-US" sz="2400" dirty="0">
                <a:latin typeface="Times New Roman" panose="02020603050405020304" pitchFamily="18" charset="0"/>
                <a:cs typeface="Times New Roman" panose="02020603050405020304" pitchFamily="18" charset="0"/>
              </a:rPr>
              <a:t> set forth in the IDEA (Compliance)</a:t>
            </a:r>
            <a:endParaRPr lang="en-US" sz="24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035AB4C-F4C6-C244-B109-16CB197436D6}"/>
              </a:ext>
            </a:extLst>
          </p:cNvPr>
          <p:cNvSpPr txBox="1"/>
          <p:nvPr/>
        </p:nvSpPr>
        <p:spPr>
          <a:xfrm>
            <a:off x="2992580" y="2504306"/>
            <a:ext cx="6201296" cy="1477328"/>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Is the IEP reasonably calculated to enable the child to make progress appropriate in light of the child’s circumstances</a:t>
            </a:r>
          </a:p>
          <a:p>
            <a:pPr algn="ctr"/>
            <a:endParaRPr lang="en-US" dirty="0"/>
          </a:p>
        </p:txBody>
      </p:sp>
    </p:spTree>
    <p:extLst>
      <p:ext uri="{BB962C8B-B14F-4D97-AF65-F5344CB8AC3E}">
        <p14:creationId xmlns:p14="http://schemas.microsoft.com/office/powerpoint/2010/main" val="304473435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Why is IEP process so important to FAPE?</a:t>
            </a:r>
          </a:p>
        </p:txBody>
      </p:sp>
      <p:sp>
        <p:nvSpPr>
          <p:cNvPr id="12" name="Rounded Rectangle 11">
            <a:extLst>
              <a:ext uri="{FF2B5EF4-FFF2-40B4-BE49-F238E27FC236}">
                <a16:creationId xmlns:a16="http://schemas.microsoft.com/office/drawing/2014/main" id="{F7E6216C-7A96-844C-B8F4-323D6012C5EB}"/>
              </a:ext>
            </a:extLst>
          </p:cNvPr>
          <p:cNvSpPr/>
          <p:nvPr/>
        </p:nvSpPr>
        <p:spPr>
          <a:xfrm>
            <a:off x="1623600" y="2521203"/>
            <a:ext cx="8944495" cy="12560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Times New Roman" panose="02020603050405020304" pitchFamily="18" charset="0"/>
                <a:cs typeface="Times New Roman" panose="02020603050405020304" pitchFamily="18" charset="0"/>
              </a:rPr>
              <a:t>Supreme Court noted that where the answer to the process question is “yes” the answer to the second question will more than likely also be “yes”. </a:t>
            </a:r>
          </a:p>
        </p:txBody>
      </p:sp>
      <p:sp>
        <p:nvSpPr>
          <p:cNvPr id="23" name="Rounded Rectangle 22">
            <a:extLst>
              <a:ext uri="{FF2B5EF4-FFF2-40B4-BE49-F238E27FC236}">
                <a16:creationId xmlns:a16="http://schemas.microsoft.com/office/drawing/2014/main" id="{83AEA089-34A1-BF4C-A8E1-282D23FE8B1F}"/>
              </a:ext>
            </a:extLst>
          </p:cNvPr>
          <p:cNvSpPr/>
          <p:nvPr/>
        </p:nvSpPr>
        <p:spPr>
          <a:xfrm>
            <a:off x="1623601" y="4004574"/>
            <a:ext cx="8944494" cy="1063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Thus, LEA Representatives must understand that good IEP process– more often than not– leads to good IEP content.</a:t>
            </a:r>
          </a:p>
        </p:txBody>
      </p:sp>
      <p:sp>
        <p:nvSpPr>
          <p:cNvPr id="7" name="Rounded Rectangle 6">
            <a:extLst>
              <a:ext uri="{FF2B5EF4-FFF2-40B4-BE49-F238E27FC236}">
                <a16:creationId xmlns:a16="http://schemas.microsoft.com/office/drawing/2014/main" id="{0DA3F05E-A2E1-4B45-A0D5-1FCFC6D9B8A5}"/>
              </a:ext>
            </a:extLst>
          </p:cNvPr>
          <p:cNvSpPr/>
          <p:nvPr/>
        </p:nvSpPr>
        <p:spPr>
          <a:xfrm>
            <a:off x="1623601" y="5301156"/>
            <a:ext cx="8944494" cy="1063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bg1"/>
                </a:solidFill>
                <a:latin typeface="Times New Roman" panose="02020603050405020304" pitchFamily="18" charset="0"/>
                <a:cs typeface="Times New Roman" panose="02020603050405020304" pitchFamily="18" charset="0"/>
              </a:rPr>
              <a:t>Court emphasized collaboration among parents and educators and requires careful consideration of the child’s individual circumstances.  </a:t>
            </a:r>
          </a:p>
        </p:txBody>
      </p:sp>
    </p:spTree>
    <p:extLst>
      <p:ext uri="{BB962C8B-B14F-4D97-AF65-F5344CB8AC3E}">
        <p14:creationId xmlns:p14="http://schemas.microsoft.com/office/powerpoint/2010/main" val="66966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LEA Representative’s Role in Process</a:t>
            </a:r>
          </a:p>
        </p:txBody>
      </p:sp>
      <p:sp>
        <p:nvSpPr>
          <p:cNvPr id="6" name="Rounded Rectangle 5">
            <a:extLst>
              <a:ext uri="{FF2B5EF4-FFF2-40B4-BE49-F238E27FC236}">
                <a16:creationId xmlns:a16="http://schemas.microsoft.com/office/drawing/2014/main" id="{33292B86-A74F-C445-BC93-B387A61B23DF}"/>
              </a:ext>
            </a:extLst>
          </p:cNvPr>
          <p:cNvSpPr/>
          <p:nvPr/>
        </p:nvSpPr>
        <p:spPr>
          <a:xfrm>
            <a:off x="609447" y="2626822"/>
            <a:ext cx="3497040" cy="3740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latin typeface="Times New Roman" panose="02020603050405020304" pitchFamily="18" charset="0"/>
                <a:cs typeface="Times New Roman" panose="02020603050405020304" pitchFamily="18" charset="0"/>
              </a:rPr>
              <a:t>Process Facilitator </a:t>
            </a:r>
            <a:r>
              <a:rPr lang="en-US" sz="2400" dirty="0">
                <a:latin typeface="Times New Roman" panose="02020603050405020304" pitchFamily="18" charset="0"/>
                <a:cs typeface="Times New Roman" panose="02020603050405020304" pitchFamily="18" charset="0"/>
              </a:rPr>
              <a:t>Someone who helps to bring about an outcome by providing indirect or unobtrusive assistance, guidance or supervision. </a:t>
            </a:r>
          </a:p>
          <a:p>
            <a:pPr lvl="0" algn="ct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95FC70FB-2709-7B44-9103-353C90E7863F}"/>
              </a:ext>
            </a:extLst>
          </p:cNvPr>
          <p:cNvSpPr/>
          <p:nvPr/>
        </p:nvSpPr>
        <p:spPr>
          <a:xfrm>
            <a:off x="4106487" y="2626823"/>
            <a:ext cx="3761514" cy="374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latin typeface="Times New Roman" panose="02020603050405020304" pitchFamily="18" charset="0"/>
                <a:cs typeface="Times New Roman" panose="02020603050405020304" pitchFamily="18" charset="0"/>
              </a:rPr>
              <a:t>Keeps in the forefront that IEP teams must propose an IEP that is </a:t>
            </a:r>
            <a:r>
              <a:rPr lang="en-US" sz="2400" b="1" i="1" u="sng" dirty="0">
                <a:latin typeface="Times New Roman" panose="02020603050405020304" pitchFamily="18" charset="0"/>
                <a:cs typeface="Times New Roman" panose="02020603050405020304" pitchFamily="18" charset="0"/>
              </a:rPr>
              <a:t>reasonably calculated to enable the child to make progress</a:t>
            </a:r>
            <a:r>
              <a:rPr lang="en-US" sz="2400" dirty="0">
                <a:latin typeface="Times New Roman" panose="02020603050405020304" pitchFamily="18" charset="0"/>
                <a:cs typeface="Times New Roman" panose="02020603050405020304" pitchFamily="18" charset="0"/>
              </a:rPr>
              <a:t> appropriate in light of the child’s circumstances. </a:t>
            </a:r>
          </a:p>
        </p:txBody>
      </p:sp>
      <p:sp>
        <p:nvSpPr>
          <p:cNvPr id="9" name="Rounded Rectangle 8">
            <a:extLst>
              <a:ext uri="{FF2B5EF4-FFF2-40B4-BE49-F238E27FC236}">
                <a16:creationId xmlns:a16="http://schemas.microsoft.com/office/drawing/2014/main" id="{A0A45B0C-F259-2041-8DCE-5967831786C1}"/>
              </a:ext>
            </a:extLst>
          </p:cNvPr>
          <p:cNvSpPr/>
          <p:nvPr/>
        </p:nvSpPr>
        <p:spPr>
          <a:xfrm>
            <a:off x="8003262" y="2626823"/>
            <a:ext cx="4078931" cy="3740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Understands that IEP teams are to work towards a general agreement, but that the public agency is ultimately responsible for ensuring the IEP incudes the services that the child needs in order to receive FAPE.  </a:t>
            </a:r>
          </a:p>
          <a:p>
            <a:pPr lvl="0" algn="ct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723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640079" y="2053641"/>
            <a:ext cx="3669161" cy="2760098"/>
          </a:xfrm>
        </p:spPr>
        <p:txBody>
          <a:bodyPr>
            <a:normAutofit/>
          </a:bodyPr>
          <a:lstStyle/>
          <a:p>
            <a:r>
              <a:rPr lang="en-US" sz="6600" b="1" dirty="0">
                <a:solidFill>
                  <a:srgbClr val="FFFFFF"/>
                </a:solidFill>
                <a:latin typeface="Times New Roman" panose="02020603050405020304" pitchFamily="18" charset="0"/>
                <a:cs typeface="Times New Roman" panose="02020603050405020304" pitchFamily="18" charset="0"/>
              </a:rPr>
              <a:t>Agenda</a:t>
            </a:r>
          </a:p>
        </p:txBody>
      </p:sp>
      <p:sp>
        <p:nvSpPr>
          <p:cNvPr id="3" name="Content Placeholder 2">
            <a:extLst>
              <a:ext uri="{FF2B5EF4-FFF2-40B4-BE49-F238E27FC236}">
                <a16:creationId xmlns:a16="http://schemas.microsoft.com/office/drawing/2014/main" id="{1001CC07-F0B3-9E42-9184-810353465B27}"/>
              </a:ext>
            </a:extLst>
          </p:cNvPr>
          <p:cNvSpPr>
            <a:spLocks noGrp="1"/>
          </p:cNvSpPr>
          <p:nvPr>
            <p:ph idx="1"/>
          </p:nvPr>
        </p:nvSpPr>
        <p:spPr>
          <a:xfrm>
            <a:off x="6090574" y="598516"/>
            <a:ext cx="5306084" cy="5433984"/>
          </a:xfrm>
        </p:spPr>
        <p:txBody>
          <a:bodyPr anchor="ctr">
            <a:normAutofit/>
          </a:bodyPr>
          <a:lstStyle/>
          <a:p>
            <a:pPr marL="0" indent="0">
              <a:buNone/>
            </a:pPr>
            <a:r>
              <a:rPr lang="en-US" sz="2400" b="1" dirty="0">
                <a:solidFill>
                  <a:srgbClr val="000000"/>
                </a:solidFill>
                <a:latin typeface="Times New Roman" panose="02020603050405020304" pitchFamily="18" charset="0"/>
                <a:cs typeface="Times New Roman" panose="02020603050405020304" pitchFamily="18" charset="0"/>
              </a:rPr>
              <a:t>About Me</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Norms</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Getting Set Up</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What is an LEA?</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IEP Process &amp; FAPE</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400" b="1" dirty="0">
                <a:solidFill>
                  <a:srgbClr val="000000"/>
                </a:solidFill>
                <a:latin typeface="Times New Roman" panose="02020603050405020304" pitchFamily="18" charset="0"/>
                <a:cs typeface="Times New Roman" panose="02020603050405020304" pitchFamily="18" charset="0"/>
              </a:rPr>
              <a:t>Tips for LEA’s </a:t>
            </a:r>
          </a:p>
          <a:p>
            <a:pPr marL="0" indent="0">
              <a:buNone/>
            </a:pPr>
            <a:endParaRPr lang="en-US" sz="2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27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lvl="0" algn="ctr"/>
            <a:r>
              <a:rPr lang="en-US" sz="6000" dirty="0">
                <a:solidFill>
                  <a:schemeClr val="bg1"/>
                </a:solidFill>
                <a:latin typeface="Times New Roman" panose="02020603050405020304" pitchFamily="18" charset="0"/>
                <a:cs typeface="Times New Roman" panose="02020603050405020304" pitchFamily="18" charset="0"/>
              </a:rPr>
              <a:t>Before dive into the tips…</a:t>
            </a:r>
          </a:p>
        </p:txBody>
      </p:sp>
      <p:pic>
        <p:nvPicPr>
          <p:cNvPr id="39" name="Picture 38">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29709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63A07-1025-4E49-AEF5-987A6E09ED0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280D95-99A6-1546-9889-1E11E630597C}"/>
              </a:ext>
            </a:extLst>
          </p:cNvPr>
          <p:cNvSpPr>
            <a:spLocks noGrp="1"/>
          </p:cNvSpPr>
          <p:nvPr>
            <p:ph type="subTitle" idx="1"/>
          </p:nvPr>
        </p:nvSpPr>
        <p:spPr/>
        <p:txBody>
          <a:bodyPr/>
          <a:lstStyle/>
          <a:p>
            <a:endParaRPr lang="en-US"/>
          </a:p>
        </p:txBody>
      </p:sp>
      <p:pic>
        <p:nvPicPr>
          <p:cNvPr id="5" name="slide.url=https://www.polleverywhere.com/multiple_choice_polls/RhYQx8G3ocX1qtCjofC6l">
            <a:extLst>
              <a:ext uri="{FF2B5EF4-FFF2-40B4-BE49-F238E27FC236}">
                <a16:creationId xmlns:a16="http://schemas.microsoft.com/office/drawing/2014/main" id="{FBAAF49C-1A17-C143-97E8-51143396B22E}"/>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769816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FA67-0142-824B-9BFD-AC8F9EBE922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532853-97AC-4546-B667-4391F9CBA351}"/>
              </a:ext>
            </a:extLst>
          </p:cNvPr>
          <p:cNvSpPr>
            <a:spLocks noGrp="1"/>
          </p:cNvSpPr>
          <p:nvPr>
            <p:ph type="subTitle" idx="1"/>
          </p:nvPr>
        </p:nvSpPr>
        <p:spPr/>
        <p:txBody>
          <a:bodyPr/>
          <a:lstStyle/>
          <a:p>
            <a:endParaRPr lang="en-US"/>
          </a:p>
        </p:txBody>
      </p:sp>
      <p:pic>
        <p:nvPicPr>
          <p:cNvPr id="5" name="slide.url=https://www.polleverywhere.com/free_text_polls/LS4FKXiLHuQ599w5NiA8c">
            <a:extLst>
              <a:ext uri="{FF2B5EF4-FFF2-40B4-BE49-F238E27FC236}">
                <a16:creationId xmlns:a16="http://schemas.microsoft.com/office/drawing/2014/main" id="{B4413CC7-874D-1242-81BD-A294733715B3}"/>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407992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39" name="Picture 38">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tle 1">
            <a:extLst>
              <a:ext uri="{FF2B5EF4-FFF2-40B4-BE49-F238E27FC236}">
                <a16:creationId xmlns:a16="http://schemas.microsoft.com/office/drawing/2014/main" id="{4DC10E28-95F0-4A49-981A-1D41286ACC1C}"/>
              </a:ext>
            </a:extLst>
          </p:cNvPr>
          <p:cNvSpPr>
            <a:spLocks noGrp="1"/>
          </p:cNvSpPr>
          <p:nvPr>
            <p:ph type="title"/>
          </p:nvPr>
        </p:nvSpPr>
        <p:spPr>
          <a:xfrm>
            <a:off x="752475" y="1993900"/>
            <a:ext cx="10683875" cy="1992313"/>
          </a:xfrm>
        </p:spPr>
        <p:txBody>
          <a:bodyPr vert="horz" lIns="91440" tIns="45720" rIns="91440" bIns="45720" rtlCol="0" anchor="b">
            <a:normAutofit/>
          </a:bodyPr>
          <a:lstStyle/>
          <a:p>
            <a:pPr lvl="0" algn="ctr"/>
            <a:r>
              <a:rPr lang="en-US" sz="6000" dirty="0">
                <a:solidFill>
                  <a:schemeClr val="bg1"/>
                </a:solidFill>
                <a:latin typeface="Times New Roman" panose="02020603050405020304" pitchFamily="18" charset="0"/>
                <a:cs typeface="Times New Roman" panose="02020603050405020304" pitchFamily="18" charset="0"/>
              </a:rPr>
              <a:t>Tips for LEA</a:t>
            </a:r>
          </a:p>
        </p:txBody>
      </p:sp>
    </p:spTree>
    <p:extLst>
      <p:ext uri="{BB962C8B-B14F-4D97-AF65-F5344CB8AC3E}">
        <p14:creationId xmlns:p14="http://schemas.microsoft.com/office/powerpoint/2010/main" val="1841843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Reaching Consensus</a:t>
            </a:r>
          </a:p>
        </p:txBody>
      </p:sp>
      <p:graphicFrame>
        <p:nvGraphicFramePr>
          <p:cNvPr id="7" name="Content Placeholder 2">
            <a:extLst>
              <a:ext uri="{FF2B5EF4-FFF2-40B4-BE49-F238E27FC236}">
                <a16:creationId xmlns:a16="http://schemas.microsoft.com/office/drawing/2014/main" id="{34A8EF08-5027-9E48-9EA9-4F91BC247EC5}"/>
              </a:ext>
            </a:extLst>
          </p:cNvPr>
          <p:cNvGraphicFramePr>
            <a:graphicFrameLocks noGrp="1"/>
          </p:cNvGraphicFramePr>
          <p:nvPr>
            <p:ph idx="1"/>
            <p:extLst>
              <p:ext uri="{D42A27DB-BD31-4B8C-83A1-F6EECF244321}">
                <p14:modId xmlns:p14="http://schemas.microsoft.com/office/powerpoint/2010/main" val="2015389839"/>
              </p:ext>
            </p:extLst>
          </p:nvPr>
        </p:nvGraphicFramePr>
        <p:xfrm>
          <a:off x="355600" y="2404554"/>
          <a:ext cx="11480493" cy="3966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975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640079" y="2053640"/>
            <a:ext cx="4031674" cy="3116875"/>
          </a:xfrm>
        </p:spPr>
        <p:txBody>
          <a:bodyPr>
            <a:normAutofit/>
          </a:bodyPr>
          <a:lstStyle/>
          <a:p>
            <a:r>
              <a:rPr lang="en-US" sz="5400" b="1" dirty="0">
                <a:solidFill>
                  <a:srgbClr val="FFFFFF"/>
                </a:solidFill>
                <a:latin typeface="Times New Roman" panose="02020603050405020304" pitchFamily="18" charset="0"/>
                <a:cs typeface="Times New Roman" panose="02020603050405020304" pitchFamily="18" charset="0"/>
              </a:rPr>
              <a:t>Reaching</a:t>
            </a:r>
            <a:br>
              <a:rPr lang="en-US" sz="5400" b="1" dirty="0">
                <a:solidFill>
                  <a:srgbClr val="FFFFFF"/>
                </a:solidFill>
                <a:latin typeface="Times New Roman" panose="02020603050405020304" pitchFamily="18" charset="0"/>
                <a:cs typeface="Times New Roman" panose="02020603050405020304" pitchFamily="18" charset="0"/>
              </a:rPr>
            </a:br>
            <a:r>
              <a:rPr lang="en-US" sz="5400" b="1" dirty="0">
                <a:solidFill>
                  <a:srgbClr val="FFFFFF"/>
                </a:solidFill>
                <a:latin typeface="Times New Roman" panose="02020603050405020304" pitchFamily="18" charset="0"/>
                <a:cs typeface="Times New Roman" panose="02020603050405020304" pitchFamily="18" charset="0"/>
              </a:rPr>
              <a:t>Consensus</a:t>
            </a:r>
          </a:p>
        </p:txBody>
      </p:sp>
      <p:graphicFrame>
        <p:nvGraphicFramePr>
          <p:cNvPr id="16" name="Content Placeholder 2">
            <a:extLst>
              <a:ext uri="{FF2B5EF4-FFF2-40B4-BE49-F238E27FC236}">
                <a16:creationId xmlns:a16="http://schemas.microsoft.com/office/drawing/2014/main" id="{0B76BEEF-7B88-C14D-AC28-3CCE87D89BF2}"/>
              </a:ext>
            </a:extLst>
          </p:cNvPr>
          <p:cNvGraphicFramePr>
            <a:graphicFrameLocks/>
          </p:cNvGraphicFramePr>
          <p:nvPr>
            <p:extLst>
              <p:ext uri="{D42A27DB-BD31-4B8C-83A1-F6EECF244321}">
                <p14:modId xmlns:p14="http://schemas.microsoft.com/office/powerpoint/2010/main" val="3038145012"/>
              </p:ext>
            </p:extLst>
          </p:nvPr>
        </p:nvGraphicFramePr>
        <p:xfrm>
          <a:off x="5550329" y="264835"/>
          <a:ext cx="6253743" cy="61027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973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Reaching Consensus</a:t>
            </a:r>
          </a:p>
        </p:txBody>
      </p:sp>
      <p:sp>
        <p:nvSpPr>
          <p:cNvPr id="3" name="Content Placeholder 2">
            <a:extLst>
              <a:ext uri="{FF2B5EF4-FFF2-40B4-BE49-F238E27FC236}">
                <a16:creationId xmlns:a16="http://schemas.microsoft.com/office/drawing/2014/main" id="{8CF0D1A6-694E-AE4E-AC7B-DD83A4047031}"/>
              </a:ext>
            </a:extLst>
          </p:cNvPr>
          <p:cNvSpPr>
            <a:spLocks noGrp="1"/>
          </p:cNvSpPr>
          <p:nvPr>
            <p:ph idx="1"/>
          </p:nvPr>
        </p:nvSpPr>
        <p:spPr>
          <a:xfrm>
            <a:off x="838200" y="2753935"/>
            <a:ext cx="10515600" cy="3423027"/>
          </a:xfrm>
        </p:spPr>
        <p:txBody>
          <a:bodyPr/>
          <a:lstStyle/>
          <a:p>
            <a:pPr marL="0" indent="0">
              <a:buNone/>
            </a:pPr>
            <a:r>
              <a:rPr lang="en-US" b="1" dirty="0">
                <a:latin typeface="Times New Roman" panose="02020603050405020304" pitchFamily="18" charset="0"/>
                <a:cs typeface="Times New Roman" panose="02020603050405020304" pitchFamily="18" charset="0"/>
              </a:rPr>
              <a:t>STUMP SPEECH</a:t>
            </a:r>
          </a:p>
          <a:p>
            <a:pPr marL="0" indent="0">
              <a:buNone/>
            </a:pPr>
            <a:r>
              <a:rPr lang="en-US" dirty="0">
                <a:latin typeface="Times New Roman" panose="02020603050405020304" pitchFamily="18" charset="0"/>
                <a:cs typeface="Times New Roman" panose="02020603050405020304" pitchFamily="18" charset="0"/>
              </a:rPr>
              <a:t>“I am sorry that we were unable to reach a general agreement. At this time, the school team is proposing…. We believe this plan will best enable _____ to make appropriate progress. We will provide you with written notice of our decision. Page __ of the Procedural Safeguards can assist you with next steps if you continue to disagree with the proposed IEP. You are welcome to contact _____ with any questions regarding this process.”</a:t>
            </a:r>
          </a:p>
        </p:txBody>
      </p:sp>
    </p:spTree>
    <p:extLst>
      <p:ext uri="{BB962C8B-B14F-4D97-AF65-F5344CB8AC3E}">
        <p14:creationId xmlns:p14="http://schemas.microsoft.com/office/powerpoint/2010/main" val="2050880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IEP Meeting Agenda</a:t>
            </a:r>
          </a:p>
        </p:txBody>
      </p:sp>
      <p:sp>
        <p:nvSpPr>
          <p:cNvPr id="3" name="Content Placeholder 2">
            <a:extLst>
              <a:ext uri="{FF2B5EF4-FFF2-40B4-BE49-F238E27FC236}">
                <a16:creationId xmlns:a16="http://schemas.microsoft.com/office/drawing/2014/main" id="{452A5A26-9B90-514E-9833-E7D11BFF2173}"/>
              </a:ext>
            </a:extLst>
          </p:cNvPr>
          <p:cNvSpPr>
            <a:spLocks noGrp="1"/>
          </p:cNvSpPr>
          <p:nvPr>
            <p:ph idx="1"/>
          </p:nvPr>
        </p:nvSpPr>
        <p:spPr>
          <a:xfrm>
            <a:off x="838048" y="2716087"/>
            <a:ext cx="10515600" cy="407323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LEAs should expect that every case manager provide and follow the agenda at every IEP meeting.</a:t>
            </a:r>
          </a:p>
          <a:p>
            <a:pPr marL="0" indent="0">
              <a:buNone/>
            </a:pPr>
            <a:r>
              <a:rPr lang="en-US" dirty="0">
                <a:latin typeface="Times New Roman" panose="02020603050405020304" pitchFamily="18" charset="0"/>
                <a:cs typeface="Times New Roman" panose="02020603050405020304" pitchFamily="18" charset="0"/>
              </a:rPr>
              <a:t>As LEA, you should consider walking the team through the agenda, so that the case manager can focus on IEP content.</a:t>
            </a:r>
          </a:p>
          <a:p>
            <a:pPr marL="0" indent="0">
              <a:buNone/>
            </a:pPr>
            <a:r>
              <a:rPr lang="en-US" dirty="0">
                <a:latin typeface="Times New Roman" panose="02020603050405020304" pitchFamily="18" charset="0"/>
                <a:cs typeface="Times New Roman" panose="02020603050405020304" pitchFamily="18" charset="0"/>
              </a:rPr>
              <a:t>Following the IEP Agenda ensures compliance with the process. </a:t>
            </a:r>
          </a:p>
          <a:p>
            <a:pPr marL="0" indent="0">
              <a:buNone/>
            </a:pPr>
            <a:r>
              <a:rPr lang="en-US" dirty="0">
                <a:latin typeface="Times New Roman" panose="02020603050405020304" pitchFamily="18" charset="0"/>
                <a:cs typeface="Times New Roman" panose="02020603050405020304" pitchFamily="18" charset="0"/>
              </a:rPr>
              <a:t>The IEP Agenda should keep members on track and assist with the pace of the meeting.</a:t>
            </a:r>
          </a:p>
          <a:p>
            <a:endParaRPr lang="en-US" dirty="0"/>
          </a:p>
        </p:txBody>
      </p:sp>
    </p:spTree>
    <p:extLst>
      <p:ext uri="{BB962C8B-B14F-4D97-AF65-F5344CB8AC3E}">
        <p14:creationId xmlns:p14="http://schemas.microsoft.com/office/powerpoint/2010/main" val="1689270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3044-4F77-F04D-9393-89C582D42A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E3C9F59-7957-2448-969F-B0837C4F508E}"/>
              </a:ext>
            </a:extLst>
          </p:cNvPr>
          <p:cNvSpPr>
            <a:spLocks noGrp="1"/>
          </p:cNvSpPr>
          <p:nvPr>
            <p:ph type="subTitle" idx="1"/>
          </p:nvPr>
        </p:nvSpPr>
        <p:spPr/>
        <p:txBody>
          <a:bodyPr/>
          <a:lstStyle/>
          <a:p>
            <a:endParaRPr lang="en-US"/>
          </a:p>
        </p:txBody>
      </p:sp>
      <p:pic>
        <p:nvPicPr>
          <p:cNvPr id="5" name="slide.url=https://www.polleverywhere.com/multiple_choice_polls/P1gTZ3HhDbRPJvrXLkoHg">
            <a:extLst>
              <a:ext uri="{FF2B5EF4-FFF2-40B4-BE49-F238E27FC236}">
                <a16:creationId xmlns:a16="http://schemas.microsoft.com/office/drawing/2014/main" id="{89BB0354-FE11-844F-A104-F06FC0A0E17B}"/>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332466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IEP Meeting Agenda</a:t>
            </a:r>
          </a:p>
        </p:txBody>
      </p:sp>
      <p:sp>
        <p:nvSpPr>
          <p:cNvPr id="3" name="Content Placeholder 2">
            <a:extLst>
              <a:ext uri="{FF2B5EF4-FFF2-40B4-BE49-F238E27FC236}">
                <a16:creationId xmlns:a16="http://schemas.microsoft.com/office/drawing/2014/main" id="{452A5A26-9B90-514E-9833-E7D11BFF2173}"/>
              </a:ext>
            </a:extLst>
          </p:cNvPr>
          <p:cNvSpPr>
            <a:spLocks noGrp="1"/>
          </p:cNvSpPr>
          <p:nvPr>
            <p:ph idx="1"/>
          </p:nvPr>
        </p:nvSpPr>
        <p:spPr>
          <a:xfrm>
            <a:off x="838048" y="2626823"/>
            <a:ext cx="10515600" cy="3208712"/>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Using the IEP Agenda should guide teams with note taking during the meeting.</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Consider using a “parking lot” for when a parent brings up items that are not on the IEP Agenda. This allows for finishing the IEP, dismissing members who are no longer needed, and going back to address the items on the parking lot. </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70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8" name="Picture 17">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Oval 18">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226" y="5105400"/>
            <a:ext cx="9833548" cy="1066802"/>
          </a:xfrm>
        </p:spPr>
        <p:txBody>
          <a:bodyPr>
            <a:normAutofit/>
          </a:bodyPr>
          <a:lstStyle/>
          <a:p>
            <a:r>
              <a:rPr lang="en-US" sz="6000" b="1" dirty="0">
                <a:solidFill>
                  <a:schemeClr val="bg1"/>
                </a:solidFill>
                <a:latin typeface="Times New Roman" panose="02020603050405020304" pitchFamily="18" charset="0"/>
                <a:cs typeface="Times New Roman" panose="02020603050405020304" pitchFamily="18" charset="0"/>
              </a:rPr>
              <a:t>About me…</a:t>
            </a:r>
          </a:p>
        </p:txBody>
      </p:sp>
      <p:sp>
        <p:nvSpPr>
          <p:cNvPr id="3" name="Content Placeholder 2">
            <a:extLst>
              <a:ext uri="{FF2B5EF4-FFF2-40B4-BE49-F238E27FC236}">
                <a16:creationId xmlns:a16="http://schemas.microsoft.com/office/drawing/2014/main" id="{BBF3AD6E-63E7-D146-9D16-BA93A232D199}"/>
              </a:ext>
            </a:extLst>
          </p:cNvPr>
          <p:cNvSpPr>
            <a:spLocks noGrp="1"/>
          </p:cNvSpPr>
          <p:nvPr>
            <p:ph idx="1"/>
          </p:nvPr>
        </p:nvSpPr>
        <p:spPr>
          <a:xfrm>
            <a:off x="428111" y="659686"/>
            <a:ext cx="4916774" cy="3283963"/>
          </a:xfrm>
        </p:spPr>
        <p:txBody>
          <a:bodyPr anchor="ctr">
            <a:normAutofit/>
          </a:bodyPr>
          <a:lstStyle/>
          <a:p>
            <a:pPr marL="0" indent="0">
              <a:buNone/>
            </a:pPr>
            <a:r>
              <a:rPr lang="en-US" sz="2400" dirty="0">
                <a:solidFill>
                  <a:srgbClr val="FFFFFF"/>
                </a:solidFill>
                <a:latin typeface="Times New Roman" panose="02020603050405020304" pitchFamily="18" charset="0"/>
                <a:cs typeface="Times New Roman" panose="02020603050405020304" pitchFamily="18" charset="0"/>
              </a:rPr>
              <a:t>Golden Oaks Education Center </a:t>
            </a:r>
          </a:p>
          <a:p>
            <a:pPr marL="0" indent="0">
              <a:buNone/>
            </a:pPr>
            <a:r>
              <a:rPr lang="en-US" sz="2400" dirty="0">
                <a:solidFill>
                  <a:srgbClr val="FFFFFF"/>
                </a:solidFill>
                <a:latin typeface="Times New Roman" panose="02020603050405020304" pitchFamily="18" charset="0"/>
                <a:cs typeface="Times New Roman" panose="02020603050405020304" pitchFamily="18" charset="0"/>
              </a:rPr>
              <a:t>North Kansas City Schools</a:t>
            </a:r>
          </a:p>
          <a:p>
            <a:pPr marL="0" indent="0">
              <a:buNone/>
            </a:pPr>
            <a:r>
              <a:rPr lang="en-US" sz="2400" dirty="0">
                <a:solidFill>
                  <a:srgbClr val="FFFFFF"/>
                </a:solidFill>
                <a:latin typeface="Times New Roman" panose="02020603050405020304" pitchFamily="18" charset="0"/>
                <a:cs typeface="Times New Roman" panose="02020603050405020304" pitchFamily="18" charset="0"/>
              </a:rPr>
              <a:t>Assistant Principal </a:t>
            </a:r>
          </a:p>
          <a:p>
            <a:pPr marL="0" indent="0">
              <a:buNone/>
            </a:pPr>
            <a:endParaRPr lang="en-US" sz="2400" dirty="0">
              <a:solidFill>
                <a:srgbClr val="FFFFFF"/>
              </a:solidFill>
              <a:latin typeface="Times New Roman" panose="02020603050405020304" pitchFamily="18" charset="0"/>
              <a:cs typeface="Times New Roman" panose="02020603050405020304" pitchFamily="18" charset="0"/>
            </a:endParaRPr>
          </a:p>
          <a:p>
            <a:pPr lvl="1"/>
            <a:r>
              <a:rPr lang="en-US" sz="2000" dirty="0">
                <a:solidFill>
                  <a:srgbClr val="FFFFFF"/>
                </a:solidFill>
                <a:latin typeface="Times New Roman" panose="02020603050405020304" pitchFamily="18" charset="0"/>
                <a:cs typeface="Times New Roman" panose="02020603050405020304" pitchFamily="18" charset="0"/>
              </a:rPr>
              <a:t>Separate Public Day Facility (School)</a:t>
            </a:r>
            <a:endParaRPr lang="en-US" sz="2400" dirty="0">
              <a:solidFill>
                <a:srgbClr val="FFFFFF"/>
              </a:solidFill>
              <a:latin typeface="Times New Roman" panose="02020603050405020304" pitchFamily="18" charset="0"/>
              <a:cs typeface="Times New Roman" panose="02020603050405020304" pitchFamily="18" charset="0"/>
            </a:endParaRPr>
          </a:p>
          <a:p>
            <a:pPr lvl="1"/>
            <a:r>
              <a:rPr lang="en-US" sz="2000" dirty="0">
                <a:solidFill>
                  <a:srgbClr val="FFFFFF"/>
                </a:solidFill>
                <a:latin typeface="Times New Roman" panose="02020603050405020304" pitchFamily="18" charset="0"/>
                <a:cs typeface="Times New Roman" panose="02020603050405020304" pitchFamily="18" charset="0"/>
              </a:rPr>
              <a:t>4 Years</a:t>
            </a:r>
          </a:p>
          <a:p>
            <a:pPr lvl="1"/>
            <a:r>
              <a:rPr lang="en-US" sz="2000" dirty="0">
                <a:solidFill>
                  <a:srgbClr val="FFFFFF"/>
                </a:solidFill>
                <a:latin typeface="Times New Roman" panose="02020603050405020304" pitchFamily="18" charset="0"/>
                <a:cs typeface="Times New Roman" panose="02020603050405020304" pitchFamily="18" charset="0"/>
              </a:rPr>
              <a:t>K-5 (~25 students)</a:t>
            </a:r>
          </a:p>
          <a:p>
            <a:pPr lvl="1"/>
            <a:r>
              <a:rPr lang="en-US" sz="2000" dirty="0">
                <a:solidFill>
                  <a:srgbClr val="FFFFFF"/>
                </a:solidFill>
                <a:latin typeface="Times New Roman" panose="02020603050405020304" pitchFamily="18" charset="0"/>
                <a:cs typeface="Times New Roman" panose="02020603050405020304" pitchFamily="18" charset="0"/>
              </a:rPr>
              <a:t>K-12 (~15 students)</a:t>
            </a:r>
          </a:p>
        </p:txBody>
      </p:sp>
      <p:sp>
        <p:nvSpPr>
          <p:cNvPr id="8" name="Content Placeholder 2">
            <a:extLst>
              <a:ext uri="{FF2B5EF4-FFF2-40B4-BE49-F238E27FC236}">
                <a16:creationId xmlns:a16="http://schemas.microsoft.com/office/drawing/2014/main" id="{0FA3A076-94BB-614E-8D91-B04077F37C07}"/>
              </a:ext>
            </a:extLst>
          </p:cNvPr>
          <p:cNvSpPr txBox="1">
            <a:spLocks/>
          </p:cNvSpPr>
          <p:nvPr/>
        </p:nvSpPr>
        <p:spPr>
          <a:xfrm>
            <a:off x="1179226" y="1507009"/>
            <a:ext cx="3011774" cy="79465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dirty="0">
              <a:solidFill>
                <a:srgbClr val="FFFFFF"/>
              </a:solidFill>
            </a:endParaRPr>
          </a:p>
          <a:p>
            <a:endParaRPr lang="en-US" sz="2400" dirty="0">
              <a:solidFill>
                <a:srgbClr val="FFFFFF"/>
              </a:solidFill>
            </a:endParaRPr>
          </a:p>
        </p:txBody>
      </p:sp>
      <p:sp>
        <p:nvSpPr>
          <p:cNvPr id="9" name="Content Placeholder 2">
            <a:extLst>
              <a:ext uri="{FF2B5EF4-FFF2-40B4-BE49-F238E27FC236}">
                <a16:creationId xmlns:a16="http://schemas.microsoft.com/office/drawing/2014/main" id="{56BC9393-6276-9A49-BD5D-90FFEDDFF401}"/>
              </a:ext>
            </a:extLst>
          </p:cNvPr>
          <p:cNvSpPr txBox="1">
            <a:spLocks/>
          </p:cNvSpPr>
          <p:nvPr/>
        </p:nvSpPr>
        <p:spPr>
          <a:xfrm>
            <a:off x="6096000" y="950393"/>
            <a:ext cx="4916774" cy="340150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err="1">
                <a:solidFill>
                  <a:srgbClr val="FFFFFF"/>
                </a:solidFill>
                <a:latin typeface="Times New Roman" panose="02020603050405020304" pitchFamily="18" charset="0"/>
                <a:cs typeface="Times New Roman" panose="02020603050405020304" pitchFamily="18" charset="0"/>
              </a:rPr>
              <a:t>Gracemor</a:t>
            </a:r>
            <a:r>
              <a:rPr lang="en-US" sz="2400" dirty="0">
                <a:solidFill>
                  <a:srgbClr val="FFFFFF"/>
                </a:solidFill>
                <a:latin typeface="Times New Roman" panose="02020603050405020304" pitchFamily="18" charset="0"/>
                <a:cs typeface="Times New Roman" panose="02020603050405020304" pitchFamily="18" charset="0"/>
              </a:rPr>
              <a:t> Elementary</a:t>
            </a:r>
          </a:p>
          <a:p>
            <a:pPr marL="0" indent="0">
              <a:buFont typeface="Arial" panose="020B0604020202020204" pitchFamily="34" charset="0"/>
              <a:buNone/>
            </a:pPr>
            <a:r>
              <a:rPr lang="en-US" sz="2400" dirty="0">
                <a:solidFill>
                  <a:srgbClr val="FFFFFF"/>
                </a:solidFill>
                <a:latin typeface="Times New Roman" panose="02020603050405020304" pitchFamily="18" charset="0"/>
                <a:cs typeface="Times New Roman" panose="02020603050405020304" pitchFamily="18" charset="0"/>
              </a:rPr>
              <a:t>North Kansas City Schools</a:t>
            </a:r>
          </a:p>
          <a:p>
            <a:pPr marL="0" indent="0">
              <a:buFont typeface="Arial" panose="020B0604020202020204" pitchFamily="34" charset="0"/>
              <a:buNone/>
            </a:pPr>
            <a:r>
              <a:rPr lang="en-US" sz="2400" dirty="0">
                <a:solidFill>
                  <a:srgbClr val="FFFFFF"/>
                </a:solidFill>
                <a:latin typeface="Times New Roman" panose="02020603050405020304" pitchFamily="18" charset="0"/>
                <a:cs typeface="Times New Roman" panose="02020603050405020304" pitchFamily="18" charset="0"/>
              </a:rPr>
              <a:t>Resource Teacher</a:t>
            </a:r>
          </a:p>
          <a:p>
            <a:pPr marL="0" indent="0">
              <a:buFont typeface="Arial" panose="020B0604020202020204" pitchFamily="34" charset="0"/>
              <a:buNone/>
            </a:pPr>
            <a:endParaRPr lang="en-US" sz="2400" dirty="0">
              <a:solidFill>
                <a:srgbClr val="FFFFFF"/>
              </a:solidFill>
              <a:latin typeface="Times New Roman" panose="02020603050405020304" pitchFamily="18" charset="0"/>
              <a:cs typeface="Times New Roman" panose="02020603050405020304" pitchFamily="18" charset="0"/>
            </a:endParaRPr>
          </a:p>
          <a:p>
            <a:pPr lvl="1"/>
            <a:r>
              <a:rPr lang="en-US" sz="2000" dirty="0">
                <a:solidFill>
                  <a:srgbClr val="FFFFFF"/>
                </a:solidFill>
                <a:latin typeface="Times New Roman" panose="02020603050405020304" pitchFamily="18" charset="0"/>
                <a:cs typeface="Times New Roman" panose="02020603050405020304" pitchFamily="18" charset="0"/>
              </a:rPr>
              <a:t>4 Years</a:t>
            </a:r>
          </a:p>
          <a:p>
            <a:pPr lvl="1"/>
            <a:r>
              <a:rPr lang="en-US" sz="2000" dirty="0">
                <a:solidFill>
                  <a:srgbClr val="FFFFFF"/>
                </a:solidFill>
                <a:latin typeface="Times New Roman" panose="02020603050405020304" pitchFamily="18" charset="0"/>
                <a:cs typeface="Times New Roman" panose="02020603050405020304" pitchFamily="18" charset="0"/>
              </a:rPr>
              <a:t>850+ Students</a:t>
            </a:r>
          </a:p>
          <a:p>
            <a:pPr lvl="1"/>
            <a:r>
              <a:rPr lang="en-US" sz="2000" dirty="0">
                <a:solidFill>
                  <a:srgbClr val="FFFFFF"/>
                </a:solidFill>
                <a:latin typeface="Times New Roman" panose="02020603050405020304" pitchFamily="18" charset="0"/>
                <a:cs typeface="Times New Roman" panose="02020603050405020304" pitchFamily="18" charset="0"/>
              </a:rPr>
              <a:t>75% Free &amp; Reduced Lunch</a:t>
            </a:r>
          </a:p>
          <a:p>
            <a:pPr lvl="1"/>
            <a:r>
              <a:rPr lang="en-US" sz="2000" dirty="0">
                <a:solidFill>
                  <a:srgbClr val="FFFFFF"/>
                </a:solidFill>
                <a:latin typeface="Times New Roman" panose="02020603050405020304" pitchFamily="18" charset="0"/>
                <a:cs typeface="Times New Roman" panose="02020603050405020304" pitchFamily="18" charset="0"/>
              </a:rPr>
              <a:t>30-35 student caseload</a:t>
            </a:r>
          </a:p>
          <a:p>
            <a:pPr lvl="1"/>
            <a:endParaRPr lang="en-US" sz="2000" dirty="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379154010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Draft IEPs</a:t>
            </a:r>
          </a:p>
        </p:txBody>
      </p:sp>
      <p:graphicFrame>
        <p:nvGraphicFramePr>
          <p:cNvPr id="13" name="Content Placeholder 2">
            <a:extLst>
              <a:ext uri="{FF2B5EF4-FFF2-40B4-BE49-F238E27FC236}">
                <a16:creationId xmlns:a16="http://schemas.microsoft.com/office/drawing/2014/main" id="{FFF468E9-618F-D042-9D24-DDE5E5ABD6B2}"/>
              </a:ext>
            </a:extLst>
          </p:cNvPr>
          <p:cNvGraphicFramePr>
            <a:graphicFrameLocks noGrp="1"/>
          </p:cNvGraphicFramePr>
          <p:nvPr>
            <p:ph idx="1"/>
            <p:extLst>
              <p:ext uri="{D42A27DB-BD31-4B8C-83A1-F6EECF244321}">
                <p14:modId xmlns:p14="http://schemas.microsoft.com/office/powerpoint/2010/main" val="3360012114"/>
              </p:ext>
            </p:extLst>
          </p:nvPr>
        </p:nvGraphicFramePr>
        <p:xfrm>
          <a:off x="482138" y="2494722"/>
          <a:ext cx="11222182" cy="4363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6789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640079" y="1858094"/>
            <a:ext cx="4031674" cy="3116875"/>
          </a:xfrm>
        </p:spPr>
        <p:txBody>
          <a:bodyPr>
            <a:normAutofit/>
          </a:bodyPr>
          <a:lstStyle/>
          <a:p>
            <a:r>
              <a:rPr lang="en-US" sz="5400" b="1" dirty="0">
                <a:solidFill>
                  <a:srgbClr val="FFFFFF"/>
                </a:solidFill>
                <a:latin typeface="Times New Roman" panose="02020603050405020304" pitchFamily="18" charset="0"/>
                <a:cs typeface="Times New Roman" panose="02020603050405020304" pitchFamily="18" charset="0"/>
              </a:rPr>
              <a:t>Parent Attendance &amp; Participation</a:t>
            </a:r>
          </a:p>
        </p:txBody>
      </p:sp>
      <p:graphicFrame>
        <p:nvGraphicFramePr>
          <p:cNvPr id="7" name="Content Placeholder 2">
            <a:extLst>
              <a:ext uri="{FF2B5EF4-FFF2-40B4-BE49-F238E27FC236}">
                <a16:creationId xmlns:a16="http://schemas.microsoft.com/office/drawing/2014/main" id="{8A2FA0DF-3D9C-A242-90B3-5464353445C0}"/>
              </a:ext>
            </a:extLst>
          </p:cNvPr>
          <p:cNvGraphicFramePr>
            <a:graphicFrameLocks noGrp="1"/>
          </p:cNvGraphicFramePr>
          <p:nvPr>
            <p:ph idx="1"/>
            <p:extLst>
              <p:ext uri="{D42A27DB-BD31-4B8C-83A1-F6EECF244321}">
                <p14:modId xmlns:p14="http://schemas.microsoft.com/office/powerpoint/2010/main" val="835377771"/>
              </p:ext>
            </p:extLst>
          </p:nvPr>
        </p:nvGraphicFramePr>
        <p:xfrm>
          <a:off x="5311831" y="182881"/>
          <a:ext cx="6492241" cy="64673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5984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076701" y="714184"/>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Parent Attendance &amp; Participation</a:t>
            </a:r>
          </a:p>
        </p:txBody>
      </p:sp>
      <p:graphicFrame>
        <p:nvGraphicFramePr>
          <p:cNvPr id="9" name="Content Placeholder 2">
            <a:extLst>
              <a:ext uri="{FF2B5EF4-FFF2-40B4-BE49-F238E27FC236}">
                <a16:creationId xmlns:a16="http://schemas.microsoft.com/office/drawing/2014/main" id="{DA5E940E-551E-3545-9D71-9BDA1D6780DD}"/>
              </a:ext>
            </a:extLst>
          </p:cNvPr>
          <p:cNvGraphicFramePr>
            <a:graphicFrameLocks/>
          </p:cNvGraphicFramePr>
          <p:nvPr>
            <p:extLst>
              <p:ext uri="{D42A27DB-BD31-4B8C-83A1-F6EECF244321}">
                <p14:modId xmlns:p14="http://schemas.microsoft.com/office/powerpoint/2010/main" val="2121327798"/>
              </p:ext>
            </p:extLst>
          </p:nvPr>
        </p:nvGraphicFramePr>
        <p:xfrm>
          <a:off x="631766" y="2239254"/>
          <a:ext cx="10723417" cy="48182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9944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640079" y="1858094"/>
            <a:ext cx="4031674" cy="3116875"/>
          </a:xfrm>
        </p:spPr>
        <p:txBody>
          <a:bodyPr>
            <a:normAutofit/>
          </a:bodyPr>
          <a:lstStyle/>
          <a:p>
            <a:r>
              <a:rPr lang="en-US" sz="5400" b="1" dirty="0">
                <a:solidFill>
                  <a:srgbClr val="FFFFFF"/>
                </a:solidFill>
                <a:latin typeface="Times New Roman" panose="02020603050405020304" pitchFamily="18" charset="0"/>
                <a:cs typeface="Times New Roman" panose="02020603050405020304" pitchFamily="18" charset="0"/>
              </a:rPr>
              <a:t>Set the IEP Team up for success</a:t>
            </a:r>
          </a:p>
        </p:txBody>
      </p:sp>
      <p:sp>
        <p:nvSpPr>
          <p:cNvPr id="3" name="Content Placeholder 2">
            <a:extLst>
              <a:ext uri="{FF2B5EF4-FFF2-40B4-BE49-F238E27FC236}">
                <a16:creationId xmlns:a16="http://schemas.microsoft.com/office/drawing/2014/main" id="{4A03FA98-8A8C-004F-97FE-EABD6AE82946}"/>
              </a:ext>
            </a:extLst>
          </p:cNvPr>
          <p:cNvSpPr>
            <a:spLocks noGrp="1"/>
          </p:cNvSpPr>
          <p:nvPr>
            <p:ph idx="1"/>
          </p:nvPr>
        </p:nvSpPr>
        <p:spPr>
          <a:xfrm>
            <a:off x="5669280" y="465513"/>
            <a:ext cx="6082110" cy="5968538"/>
          </a:xfrm>
        </p:spPr>
        <p:txBody>
          <a:bodyPr>
            <a:normAutofit fontScale="92500" lnSpcReduction="10000"/>
          </a:bodyPr>
          <a:lstStyle/>
          <a:p>
            <a:pPr marL="0" indent="0">
              <a:buNone/>
            </a:pPr>
            <a:r>
              <a:rPr lang="en-US" dirty="0">
                <a:latin typeface="Times New Roman" panose="02020603050405020304" pitchFamily="18" charset="0"/>
                <a:cs typeface="Times New Roman" panose="02020603050405020304" pitchFamily="18" charset="0"/>
              </a:rPr>
              <a:t>Have a brief pre-meeting or email exchange prior to the meeting to ensure all school team members understand the purpose and their role in the meeting. </a:t>
            </a:r>
          </a:p>
          <a:p>
            <a:pPr marL="0" indent="0">
              <a:buNone/>
            </a:pPr>
            <a:r>
              <a:rPr lang="en-US" dirty="0">
                <a:latin typeface="Times New Roman" panose="02020603050405020304" pitchFamily="18" charset="0"/>
                <a:cs typeface="Times New Roman" panose="02020603050405020304" pitchFamily="18" charset="0"/>
              </a:rPr>
              <a:t>Notify front office staff of the meeting. </a:t>
            </a:r>
          </a:p>
          <a:p>
            <a:pPr marL="0" indent="0">
              <a:buNone/>
            </a:pPr>
            <a:r>
              <a:rPr lang="en-US" dirty="0">
                <a:latin typeface="Times New Roman" panose="02020603050405020304" pitchFamily="18" charset="0"/>
                <a:cs typeface="Times New Roman" panose="02020603050405020304" pitchFamily="18" charset="0"/>
              </a:rPr>
              <a:t>Secure an adequately sized space for the meeting. </a:t>
            </a:r>
          </a:p>
          <a:p>
            <a:pPr marL="0" indent="0">
              <a:buNone/>
            </a:pPr>
            <a:r>
              <a:rPr lang="en-US" dirty="0">
                <a:latin typeface="Times New Roman" panose="02020603050405020304" pitchFamily="18" charset="0"/>
                <a:cs typeface="Times New Roman" panose="02020603050405020304" pitchFamily="18" charset="0"/>
              </a:rPr>
              <a:t>Have someone greet the parent and walk them to the meeting space. </a:t>
            </a:r>
          </a:p>
          <a:p>
            <a:pPr marL="0" indent="0">
              <a:buNone/>
            </a:pPr>
            <a:r>
              <a:rPr lang="en-US" dirty="0">
                <a:latin typeface="Times New Roman" panose="02020603050405020304" pitchFamily="18" charset="0"/>
                <a:cs typeface="Times New Roman" panose="02020603050405020304" pitchFamily="18" charset="0"/>
              </a:rPr>
              <a:t>Give careful consideration to the seating arrangement. </a:t>
            </a:r>
          </a:p>
          <a:p>
            <a:pPr marL="0" indent="0">
              <a:buNone/>
            </a:pPr>
            <a:r>
              <a:rPr lang="en-US" dirty="0">
                <a:latin typeface="Times New Roman" panose="02020603050405020304" pitchFamily="18" charset="0"/>
                <a:cs typeface="Times New Roman" panose="02020603050405020304" pitchFamily="18" charset="0"/>
              </a:rPr>
              <a:t>Have agenda and draft IEPs for all members, including parents. </a:t>
            </a:r>
          </a:p>
          <a:p>
            <a:pPr marL="0" indent="0">
              <a:buNone/>
            </a:pPr>
            <a:r>
              <a:rPr lang="en-US" dirty="0">
                <a:latin typeface="Times New Roman" panose="02020603050405020304" pitchFamily="18" charset="0"/>
                <a:cs typeface="Times New Roman" panose="02020603050405020304" pitchFamily="18" charset="0"/>
              </a:rPr>
              <a:t>When the meeting ends, leave with the parent. Or have someone assigned to walk them out. </a:t>
            </a:r>
          </a:p>
        </p:txBody>
      </p:sp>
    </p:spTree>
    <p:extLst>
      <p:ext uri="{BB962C8B-B14F-4D97-AF65-F5344CB8AC3E}">
        <p14:creationId xmlns:p14="http://schemas.microsoft.com/office/powerpoint/2010/main" val="1531221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076701" y="714186"/>
            <a:ext cx="9833548" cy="1325563"/>
          </a:xfrm>
        </p:spPr>
        <p:txBody>
          <a:bodyP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Successful LEA Representatives</a:t>
            </a:r>
          </a:p>
        </p:txBody>
      </p:sp>
      <p:graphicFrame>
        <p:nvGraphicFramePr>
          <p:cNvPr id="6" name="Content Placeholder 2">
            <a:extLst>
              <a:ext uri="{FF2B5EF4-FFF2-40B4-BE49-F238E27FC236}">
                <a16:creationId xmlns:a16="http://schemas.microsoft.com/office/drawing/2014/main" id="{6BBA4448-A441-0C4F-B30C-BD2E73799075}"/>
              </a:ext>
            </a:extLst>
          </p:cNvPr>
          <p:cNvGraphicFramePr>
            <a:graphicFrameLocks noGrp="1"/>
          </p:cNvGraphicFramePr>
          <p:nvPr>
            <p:ph idx="1"/>
            <p:extLst>
              <p:ext uri="{D42A27DB-BD31-4B8C-83A1-F6EECF244321}">
                <p14:modId xmlns:p14="http://schemas.microsoft.com/office/powerpoint/2010/main" val="788594962"/>
              </p:ext>
            </p:extLst>
          </p:nvPr>
        </p:nvGraphicFramePr>
        <p:xfrm>
          <a:off x="819150" y="2779073"/>
          <a:ext cx="10553700" cy="33647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8708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lvl="0" algn="ctr"/>
            <a:r>
              <a:rPr lang="en-US" sz="6000" dirty="0">
                <a:solidFill>
                  <a:schemeClr val="bg1"/>
                </a:solidFill>
                <a:latin typeface="Times New Roman" panose="02020603050405020304" pitchFamily="18" charset="0"/>
                <a:cs typeface="Times New Roman" panose="02020603050405020304" pitchFamily="18" charset="0"/>
              </a:rPr>
              <a:t>Question, comments or concerns?</a:t>
            </a:r>
          </a:p>
        </p:txBody>
      </p:sp>
      <p:pic>
        <p:nvPicPr>
          <p:cNvPr id="39" name="Picture 38">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443809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43D7-63D1-6343-BE79-8F0EB8F838D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E4BD80A-BFFD-0F4D-A6FA-C6720F727F6C}"/>
              </a:ext>
            </a:extLst>
          </p:cNvPr>
          <p:cNvSpPr>
            <a:spLocks noGrp="1"/>
          </p:cNvSpPr>
          <p:nvPr>
            <p:ph type="subTitle" idx="1"/>
          </p:nvPr>
        </p:nvSpPr>
        <p:spPr/>
        <p:txBody>
          <a:bodyPr/>
          <a:lstStyle/>
          <a:p>
            <a:endParaRPr lang="en-US"/>
          </a:p>
        </p:txBody>
      </p:sp>
      <p:pic>
        <p:nvPicPr>
          <p:cNvPr id="5" name="slide.url=https://www.polleverywhere.com/surveys/sZoBydjAL9rLpCDY8xJcH">
            <a:extLst>
              <a:ext uri="{FF2B5EF4-FFF2-40B4-BE49-F238E27FC236}">
                <a16:creationId xmlns:a16="http://schemas.microsoft.com/office/drawing/2014/main" id="{92BD3E4E-2052-A343-B8D8-1E004B60BB15}"/>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368679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226" y="826680"/>
            <a:ext cx="9833548" cy="1325563"/>
          </a:xfrm>
        </p:spPr>
        <p:txBody>
          <a:bodyPr>
            <a:normAutofit/>
          </a:bodyPr>
          <a:lstStyle/>
          <a:p>
            <a:pPr algn="ctr"/>
            <a:r>
              <a:rPr lang="en-US" sz="4800" b="1" dirty="0">
                <a:solidFill>
                  <a:srgbClr val="FFFFFF"/>
                </a:solidFill>
                <a:latin typeface="Times New Roman" panose="02020603050405020304" pitchFamily="18" charset="0"/>
                <a:cs typeface="Times New Roman" panose="02020603050405020304" pitchFamily="18" charset="0"/>
              </a:rPr>
              <a:t>NORMS</a:t>
            </a:r>
          </a:p>
        </p:txBody>
      </p:sp>
      <p:sp>
        <p:nvSpPr>
          <p:cNvPr id="3" name="Content Placeholder 2">
            <a:extLst>
              <a:ext uri="{FF2B5EF4-FFF2-40B4-BE49-F238E27FC236}">
                <a16:creationId xmlns:a16="http://schemas.microsoft.com/office/drawing/2014/main" id="{BBF3AD6E-63E7-D146-9D16-BA93A232D199}"/>
              </a:ext>
            </a:extLst>
          </p:cNvPr>
          <p:cNvSpPr>
            <a:spLocks noGrp="1"/>
          </p:cNvSpPr>
          <p:nvPr>
            <p:ph idx="1"/>
          </p:nvPr>
        </p:nvSpPr>
        <p:spPr>
          <a:xfrm>
            <a:off x="1179225" y="3092970"/>
            <a:ext cx="4731717" cy="912973"/>
          </a:xfrm>
        </p:spPr>
        <p:txBody>
          <a:bodyPr>
            <a:noAutofit/>
          </a:bodyPr>
          <a:lstStyle/>
          <a:p>
            <a:r>
              <a:rPr lang="en-US" sz="3600" dirty="0">
                <a:solidFill>
                  <a:srgbClr val="000000"/>
                </a:solidFill>
                <a:latin typeface="Times New Roman" panose="02020603050405020304" pitchFamily="18" charset="0"/>
                <a:cs typeface="Times New Roman" panose="02020603050405020304" pitchFamily="18" charset="0"/>
              </a:rPr>
              <a:t>Audience Participation</a:t>
            </a:r>
          </a:p>
        </p:txBody>
      </p:sp>
      <p:sp>
        <p:nvSpPr>
          <p:cNvPr id="7" name="Content Placeholder 2">
            <a:extLst>
              <a:ext uri="{FF2B5EF4-FFF2-40B4-BE49-F238E27FC236}">
                <a16:creationId xmlns:a16="http://schemas.microsoft.com/office/drawing/2014/main" id="{B3E2BAC2-A9E2-5443-98D7-F3C3F3C836AE}"/>
              </a:ext>
            </a:extLst>
          </p:cNvPr>
          <p:cNvSpPr txBox="1">
            <a:spLocks/>
          </p:cNvSpPr>
          <p:nvPr/>
        </p:nvSpPr>
        <p:spPr>
          <a:xfrm>
            <a:off x="1179225" y="3847633"/>
            <a:ext cx="4557545" cy="912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err="1">
                <a:solidFill>
                  <a:srgbClr val="000000"/>
                </a:solidFill>
                <a:latin typeface="Times New Roman" panose="02020603050405020304" pitchFamily="18" charset="0"/>
                <a:cs typeface="Times New Roman" panose="02020603050405020304" pitchFamily="18" charset="0"/>
              </a:rPr>
              <a:t>EdCamp</a:t>
            </a:r>
            <a:r>
              <a:rPr lang="en-US" sz="3600" dirty="0">
                <a:solidFill>
                  <a:srgbClr val="000000"/>
                </a:solidFill>
                <a:latin typeface="Times New Roman" panose="02020603050405020304" pitchFamily="18" charset="0"/>
                <a:cs typeface="Times New Roman" panose="02020603050405020304" pitchFamily="18" charset="0"/>
              </a:rPr>
              <a:t> Rules Apply</a:t>
            </a:r>
          </a:p>
        </p:txBody>
      </p:sp>
      <p:sp>
        <p:nvSpPr>
          <p:cNvPr id="9" name="Content Placeholder 2">
            <a:extLst>
              <a:ext uri="{FF2B5EF4-FFF2-40B4-BE49-F238E27FC236}">
                <a16:creationId xmlns:a16="http://schemas.microsoft.com/office/drawing/2014/main" id="{82D2C668-BFBA-D94B-A492-70FDBFA5E405}"/>
              </a:ext>
            </a:extLst>
          </p:cNvPr>
          <p:cNvSpPr txBox="1">
            <a:spLocks/>
          </p:cNvSpPr>
          <p:nvPr/>
        </p:nvSpPr>
        <p:spPr>
          <a:xfrm>
            <a:off x="1179225" y="4605845"/>
            <a:ext cx="4416031" cy="9129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rgbClr val="000000"/>
                </a:solidFill>
                <a:latin typeface="Times New Roman" panose="02020603050405020304" pitchFamily="18" charset="0"/>
                <a:cs typeface="Times New Roman" panose="02020603050405020304" pitchFamily="18" charset="0"/>
              </a:rPr>
              <a:t>Open Mind</a:t>
            </a:r>
          </a:p>
        </p:txBody>
      </p:sp>
    </p:spTree>
    <p:extLst>
      <p:ext uri="{BB962C8B-B14F-4D97-AF65-F5344CB8AC3E}">
        <p14:creationId xmlns:p14="http://schemas.microsoft.com/office/powerpoint/2010/main" val="401094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24ED98-F178-4C4D-9F02-A8A4FCFC6B50}"/>
              </a:ext>
            </a:extLst>
          </p:cNvPr>
          <p:cNvSpPr>
            <a:spLocks noGrp="1"/>
          </p:cNvSpPr>
          <p:nvPr>
            <p:ph type="title"/>
          </p:nvPr>
        </p:nvSpPr>
        <p:spPr>
          <a:xfrm>
            <a:off x="640079" y="2053641"/>
            <a:ext cx="3669161" cy="2760098"/>
          </a:xfrm>
        </p:spPr>
        <p:txBody>
          <a:bodyPr>
            <a:normAutofit/>
          </a:bodyPr>
          <a:lstStyle/>
          <a:p>
            <a:r>
              <a:rPr lang="en-US" sz="6600" b="1" dirty="0">
                <a:solidFill>
                  <a:srgbClr val="FFFFFF"/>
                </a:solidFill>
                <a:latin typeface="Times New Roman" panose="02020603050405020304" pitchFamily="18" charset="0"/>
                <a:cs typeface="Times New Roman" panose="02020603050405020304" pitchFamily="18" charset="0"/>
              </a:rPr>
              <a:t>Norm #1</a:t>
            </a:r>
          </a:p>
        </p:txBody>
      </p:sp>
      <p:sp>
        <p:nvSpPr>
          <p:cNvPr id="3" name="Content Placeholder 2">
            <a:extLst>
              <a:ext uri="{FF2B5EF4-FFF2-40B4-BE49-F238E27FC236}">
                <a16:creationId xmlns:a16="http://schemas.microsoft.com/office/drawing/2014/main" id="{1001CC07-F0B3-9E42-9184-810353465B27}"/>
              </a:ext>
            </a:extLst>
          </p:cNvPr>
          <p:cNvSpPr>
            <a:spLocks noGrp="1"/>
          </p:cNvSpPr>
          <p:nvPr>
            <p:ph idx="1"/>
          </p:nvPr>
        </p:nvSpPr>
        <p:spPr>
          <a:xfrm>
            <a:off x="6090574" y="801866"/>
            <a:ext cx="5306084" cy="5230634"/>
          </a:xfrm>
        </p:spPr>
        <p:txBody>
          <a:bodyPr anchor="ctr">
            <a:normAutofit/>
          </a:bodyPr>
          <a:lstStyle/>
          <a:p>
            <a:pPr marL="0" indent="0" algn="ctr">
              <a:buNone/>
            </a:pPr>
            <a:r>
              <a:rPr lang="en-US" sz="3600" b="1" dirty="0">
                <a:solidFill>
                  <a:srgbClr val="000000"/>
                </a:solidFill>
                <a:latin typeface="Times New Roman" panose="02020603050405020304" pitchFamily="18" charset="0"/>
                <a:cs typeface="Times New Roman" panose="02020603050405020304" pitchFamily="18" charset="0"/>
              </a:rPr>
              <a:t>Audience Participation</a:t>
            </a: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n-US" sz="2400" dirty="0">
              <a:solidFill>
                <a:srgbClr val="000000"/>
              </a:solidFill>
              <a:latin typeface="Times New Roman" panose="02020603050405020304" pitchFamily="18" charset="0"/>
              <a:cs typeface="Times New Roman" panose="02020603050405020304" pitchFamily="18" charset="0"/>
            </a:endParaRPr>
          </a:p>
          <a:p>
            <a:endParaRPr lang="en-US" sz="2400" dirty="0">
              <a:solidFill>
                <a:srgbClr val="000000"/>
              </a:solidFill>
            </a:endParaRPr>
          </a:p>
        </p:txBody>
      </p:sp>
      <p:pic>
        <p:nvPicPr>
          <p:cNvPr id="11" name="Picture 10" descr="A screenshot of a cell phone&#10;&#10;Description automatically generated">
            <a:extLst>
              <a:ext uri="{FF2B5EF4-FFF2-40B4-BE49-F238E27FC236}">
                <a16:creationId xmlns:a16="http://schemas.microsoft.com/office/drawing/2014/main" id="{5387901D-9EEF-744B-B992-0DC69C9B7ECB}"/>
              </a:ext>
            </a:extLst>
          </p:cNvPr>
          <p:cNvPicPr>
            <a:picLocks noChangeAspect="1"/>
          </p:cNvPicPr>
          <p:nvPr/>
        </p:nvPicPr>
        <p:blipFill>
          <a:blip r:embed="rId4"/>
          <a:stretch>
            <a:fillRect/>
          </a:stretch>
        </p:blipFill>
        <p:spPr>
          <a:xfrm>
            <a:off x="5045286" y="2353733"/>
            <a:ext cx="12702744" cy="5648745"/>
          </a:xfrm>
          <a:prstGeom prst="rect">
            <a:avLst/>
          </a:prstGeom>
        </p:spPr>
      </p:pic>
    </p:spTree>
    <p:extLst>
      <p:ext uri="{BB962C8B-B14F-4D97-AF65-F5344CB8AC3E}">
        <p14:creationId xmlns:p14="http://schemas.microsoft.com/office/powerpoint/2010/main" val="91218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8E89-C9BA-C741-9236-7CD5A43E2BF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D266D0E-DA01-C44C-85D5-9DE1BDC7C478}"/>
              </a:ext>
            </a:extLst>
          </p:cNvPr>
          <p:cNvSpPr>
            <a:spLocks noGrp="1"/>
          </p:cNvSpPr>
          <p:nvPr>
            <p:ph type="subTitle" idx="1"/>
          </p:nvPr>
        </p:nvSpPr>
        <p:spPr/>
        <p:txBody>
          <a:bodyPr/>
          <a:lstStyle/>
          <a:p>
            <a:endParaRPr lang="en-US"/>
          </a:p>
        </p:txBody>
      </p:sp>
      <p:pic>
        <p:nvPicPr>
          <p:cNvPr id="5" name="slide.url=https://www.polleverywhere.com/free_text_polls/HQ3vh6elJ8qHuTr0iYpXX">
            <a:extLst>
              <a:ext uri="{FF2B5EF4-FFF2-40B4-BE49-F238E27FC236}">
                <a16:creationId xmlns:a16="http://schemas.microsoft.com/office/drawing/2014/main" id="{A1253B86-F2C1-FD40-ADA7-ED8FB7D333A6}"/>
              </a:ext>
            </a:extLst>
          </p:cNvPr>
          <p:cNvPicPr>
            <a:picLocks/>
          </p:cNvPicPr>
          <p:nvPr/>
        </p:nvPicPr>
        <p:blipFill>
          <a:blip r:embed="rId3"/>
          <a:stretch>
            <a:fillRect/>
          </a:stretch>
        </p:blipFill>
        <p:spPr>
          <a:xfrm>
            <a:off x="63500" y="63500"/>
            <a:ext cx="12065000" cy="6731000"/>
          </a:xfrm>
          <a:prstGeom prst="rect">
            <a:avLst/>
          </a:prstGeom>
        </p:spPr>
      </p:pic>
    </p:spTree>
    <p:extLst>
      <p:ext uri="{BB962C8B-B14F-4D97-AF65-F5344CB8AC3E}">
        <p14:creationId xmlns:p14="http://schemas.microsoft.com/office/powerpoint/2010/main" val="246669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8" name="Picture 17">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9" name="Oval 18">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226" y="5105400"/>
            <a:ext cx="9833548" cy="1066802"/>
          </a:xfrm>
        </p:spPr>
        <p:txBody>
          <a:bodyPr>
            <a:normAutofit fontScale="90000"/>
          </a:bodyPr>
          <a:lstStyle/>
          <a:p>
            <a:r>
              <a:rPr lang="en-US" sz="4000" b="1" dirty="0">
                <a:solidFill>
                  <a:schemeClr val="bg1"/>
                </a:solidFill>
                <a:latin typeface="Times New Roman" panose="02020603050405020304" pitchFamily="18" charset="0"/>
                <a:cs typeface="Times New Roman" panose="02020603050405020304" pitchFamily="18" charset="0"/>
              </a:rPr>
              <a:t>GIVING CREDIT WHERE CREDIT IS DUE…</a:t>
            </a:r>
          </a:p>
        </p:txBody>
      </p:sp>
      <p:sp>
        <p:nvSpPr>
          <p:cNvPr id="3" name="Content Placeholder 2">
            <a:extLst>
              <a:ext uri="{FF2B5EF4-FFF2-40B4-BE49-F238E27FC236}">
                <a16:creationId xmlns:a16="http://schemas.microsoft.com/office/drawing/2014/main" id="{BBF3AD6E-63E7-D146-9D16-BA93A232D199}"/>
              </a:ext>
            </a:extLst>
          </p:cNvPr>
          <p:cNvSpPr>
            <a:spLocks noGrp="1"/>
          </p:cNvSpPr>
          <p:nvPr>
            <p:ph idx="1"/>
          </p:nvPr>
        </p:nvSpPr>
        <p:spPr>
          <a:xfrm>
            <a:off x="1179226" y="872046"/>
            <a:ext cx="9833548" cy="2945574"/>
          </a:xfrm>
        </p:spPr>
        <p:txBody>
          <a:bodyPr anchor="ctr">
            <a:normAutofit lnSpcReduction="10000"/>
          </a:bodyPr>
          <a:lstStyle/>
          <a:p>
            <a:pPr marL="0" indent="0">
              <a:buNone/>
            </a:pPr>
            <a:r>
              <a:rPr lang="en-US" sz="3600" dirty="0">
                <a:latin typeface="Times New Roman" panose="02020603050405020304" pitchFamily="18" charset="0"/>
                <a:cs typeface="Times New Roman" panose="02020603050405020304" pitchFamily="18" charset="0"/>
              </a:rPr>
              <a:t>Julie J Weatherly, Esq. </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a:latin typeface="Times New Roman" panose="02020603050405020304" pitchFamily="18" charset="0"/>
                <a:cs typeface="Times New Roman" panose="02020603050405020304" pitchFamily="18" charset="0"/>
              </a:rPr>
              <a:t>MO-CASE 2019 Spring Law Conference</a:t>
            </a:r>
          </a:p>
          <a:p>
            <a:pPr marL="0" indent="0">
              <a:buNone/>
            </a:pPr>
            <a:endParaRPr lang="en-US" sz="3600" dirty="0">
              <a:latin typeface="Times New Roman" panose="02020603050405020304" pitchFamily="18" charset="0"/>
              <a:cs typeface="Times New Roman" panose="02020603050405020304" pitchFamily="18" charset="0"/>
            </a:endParaRPr>
          </a:p>
          <a:p>
            <a:pPr marL="0" indent="0">
              <a:buNone/>
            </a:pPr>
            <a:r>
              <a:rPr lang="en-US" sz="3600" dirty="0" err="1">
                <a:latin typeface="Times New Roman" panose="02020603050405020304" pitchFamily="18" charset="0"/>
                <a:cs typeface="Times New Roman" panose="02020603050405020304" pitchFamily="18" charset="0"/>
              </a:rPr>
              <a:t>Thomeczek</a:t>
            </a:r>
            <a:r>
              <a:rPr lang="en-US" sz="3600" dirty="0">
                <a:latin typeface="Times New Roman" panose="02020603050405020304" pitchFamily="18" charset="0"/>
                <a:cs typeface="Times New Roman" panose="02020603050405020304" pitchFamily="18" charset="0"/>
              </a:rPr>
              <a:t> and Brink, LLC</a:t>
            </a:r>
          </a:p>
          <a:p>
            <a:pPr marL="0" indent="0">
              <a:buNone/>
            </a:pPr>
            <a:endParaRPr lang="en-US" sz="2400" dirty="0">
              <a:solidFill>
                <a:srgbClr val="FFFFFF"/>
              </a:solidFill>
            </a:endParaRPr>
          </a:p>
        </p:txBody>
      </p:sp>
    </p:spTree>
    <p:extLst>
      <p:ext uri="{BB962C8B-B14F-4D97-AF65-F5344CB8AC3E}">
        <p14:creationId xmlns:p14="http://schemas.microsoft.com/office/powerpoint/2010/main" val="336390613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40" name="TextBox 39">
            <a:extLst>
              <a:ext uri="{FF2B5EF4-FFF2-40B4-BE49-F238E27FC236}">
                <a16:creationId xmlns:a16="http://schemas.microsoft.com/office/drawing/2014/main" id="{E4554397-8BD5-484C-939B-ACBF79F01B78}"/>
              </a:ext>
            </a:extLst>
          </p:cNvPr>
          <p:cNvSpPr txBox="1"/>
          <p:nvPr/>
        </p:nvSpPr>
        <p:spPr>
          <a:xfrm>
            <a:off x="598516" y="2842952"/>
            <a:ext cx="11237579" cy="3970318"/>
          </a:xfrm>
          <a:prstGeom prst="rect">
            <a:avLst/>
          </a:prstGeom>
          <a:noFill/>
        </p:spPr>
        <p:txBody>
          <a:bodyPr wrap="square" rtlCol="0">
            <a:spAutoFit/>
          </a:bodyPr>
          <a:lstStyle/>
          <a:p>
            <a:pPr fontAlgn="base"/>
            <a:r>
              <a:rPr lang="en-US" b="1" dirty="0"/>
              <a:t>Sec. 303.23 Local educational agency</a:t>
            </a:r>
          </a:p>
          <a:p>
            <a:pPr fontAlgn="base"/>
            <a:r>
              <a:rPr lang="en-US" u="sng" dirty="0">
                <a:hlinkClick r:id="rId4" tooltip="Main page for Statute and Regulations"/>
              </a:rPr>
              <a:t>Statute/Regs Main</a:t>
            </a:r>
            <a:r>
              <a:rPr lang="en-US" dirty="0"/>
              <a:t> » </a:t>
            </a:r>
            <a:r>
              <a:rPr lang="en-US" u="sng" dirty="0">
                <a:hlinkClick r:id="rId5" tooltip="Regulations"/>
              </a:rPr>
              <a:t>Regulations</a:t>
            </a:r>
            <a:r>
              <a:rPr lang="en-US" dirty="0"/>
              <a:t> » </a:t>
            </a:r>
            <a:r>
              <a:rPr lang="en-US" u="sng" dirty="0">
                <a:hlinkClick r:id="rId6" tooltip="Part C"/>
              </a:rPr>
              <a:t>Part C</a:t>
            </a:r>
            <a:r>
              <a:rPr lang="en-US" dirty="0"/>
              <a:t> » </a:t>
            </a:r>
            <a:r>
              <a:rPr lang="en-US" u="sng" dirty="0">
                <a:hlinkClick r:id="rId7" tooltip="Subpart A"/>
              </a:rPr>
              <a:t>Subpart A</a:t>
            </a:r>
            <a:r>
              <a:rPr lang="en-US" dirty="0"/>
              <a:t> » Section 303.23</a:t>
            </a:r>
          </a:p>
          <a:p>
            <a:pPr fontAlgn="base"/>
            <a:r>
              <a:rPr lang="en-US" dirty="0"/>
              <a:t>303.23 Local educational agency.</a:t>
            </a:r>
          </a:p>
          <a:p>
            <a:pPr fontAlgn="base"/>
            <a:r>
              <a:rPr lang="en-US" sz="1200" u="sng" dirty="0">
                <a:hlinkClick r:id="rId8"/>
              </a:rPr>
              <a:t>(a)</a:t>
            </a:r>
            <a:r>
              <a:rPr lang="en-US" sz="1200" dirty="0"/>
              <a:t> General. Local educational agency or LEA means a public board of education or other public authority legally constituted within a State for either administrative control or direction of, or to perform a service function for, public elementary schools or secondary schools in a city, county, township, school district, or other political subdivision of a State, or for a combination of school districts or counties as are recognized in a State as an administrative agency for its public elementary schools or secondary schools.</a:t>
            </a:r>
          </a:p>
          <a:p>
            <a:pPr fontAlgn="base"/>
            <a:r>
              <a:rPr lang="en-US" sz="1200" u="sng" dirty="0">
                <a:hlinkClick r:id="rId9"/>
              </a:rPr>
              <a:t>(b)</a:t>
            </a:r>
            <a:r>
              <a:rPr lang="en-US" sz="1200" dirty="0"/>
              <a:t> Educational service agencies and other public institutions or agencies. The term includes the following:</a:t>
            </a:r>
          </a:p>
          <a:p>
            <a:pPr fontAlgn="base"/>
            <a:r>
              <a:rPr lang="en-US" sz="1200" u="sng" dirty="0">
                <a:hlinkClick r:id="rId10"/>
              </a:rPr>
              <a:t>(1)</a:t>
            </a:r>
            <a:r>
              <a:rPr lang="en-US" sz="1200" dirty="0"/>
              <a:t> Educational service agency, defined as a regional public multiservice agency—</a:t>
            </a:r>
          </a:p>
          <a:p>
            <a:pPr fontAlgn="base"/>
            <a:r>
              <a:rPr lang="en-US" sz="1200" u="sng" dirty="0">
                <a:hlinkClick r:id="rId11"/>
              </a:rPr>
              <a:t>(i)</a:t>
            </a:r>
            <a:r>
              <a:rPr lang="en-US" sz="1200" dirty="0"/>
              <a:t> Authorized by State law to develop, manage, and provide services or programs to LEAs; and</a:t>
            </a:r>
          </a:p>
          <a:p>
            <a:pPr fontAlgn="base"/>
            <a:r>
              <a:rPr lang="en-US" sz="1200" u="sng" dirty="0">
                <a:hlinkClick r:id="rId12"/>
              </a:rPr>
              <a:t>(ii)</a:t>
            </a:r>
            <a:r>
              <a:rPr lang="en-US" sz="1200" dirty="0"/>
              <a:t> Recognized as an administrative agency for purposes of the provision of special education and related services provided within public elementary schools and secondary schools of the State.</a:t>
            </a:r>
          </a:p>
          <a:p>
            <a:pPr fontAlgn="base"/>
            <a:r>
              <a:rPr lang="en-US" sz="1200" u="sng" dirty="0">
                <a:hlinkClick r:id="rId13"/>
              </a:rPr>
              <a:t>(2)</a:t>
            </a:r>
            <a:r>
              <a:rPr lang="en-US" sz="1200" dirty="0"/>
              <a:t> Any other public institution or agency having administrative control and direction of a public elementary school or secondary school, including a public charter school that is established as an LEA under State law.</a:t>
            </a:r>
          </a:p>
          <a:p>
            <a:pPr fontAlgn="base"/>
            <a:r>
              <a:rPr lang="en-US" sz="1200" u="sng" dirty="0">
                <a:hlinkClick r:id="rId14"/>
              </a:rPr>
              <a:t>(3)</a:t>
            </a:r>
            <a:r>
              <a:rPr lang="en-US" sz="1200" dirty="0"/>
              <a:t> Entities that meet the definition of intermediate educational unit or IEU in section 602(23) of the Act, as in effect prior to June 4, 1997. Under that definition an intermediate educational unit or IEU means any public authority other than an LEA that—</a:t>
            </a:r>
          </a:p>
          <a:p>
            <a:pPr fontAlgn="base"/>
            <a:r>
              <a:rPr lang="en-US" sz="1200" u="sng" dirty="0">
                <a:hlinkClick r:id="rId15"/>
              </a:rPr>
              <a:t>(i)</a:t>
            </a:r>
            <a:r>
              <a:rPr lang="en-US" sz="1200" dirty="0"/>
              <a:t> Is under the general supervision of a State educational agency;</a:t>
            </a:r>
          </a:p>
          <a:p>
            <a:pPr fontAlgn="base"/>
            <a:r>
              <a:rPr lang="en-US" sz="1200" u="sng" dirty="0">
                <a:hlinkClick r:id="rId16"/>
              </a:rPr>
              <a:t>(ii)</a:t>
            </a:r>
            <a:r>
              <a:rPr lang="en-US" sz="1200" dirty="0"/>
              <a:t> Is established by State law for the purpose of providing FAPE on a regional basis; and</a:t>
            </a:r>
          </a:p>
          <a:p>
            <a:pPr fontAlgn="base"/>
            <a:r>
              <a:rPr lang="en-US" sz="1200" u="sng" dirty="0">
                <a:hlinkClick r:id="rId17"/>
              </a:rPr>
              <a:t>(iii)</a:t>
            </a:r>
            <a:r>
              <a:rPr lang="en-US" sz="1200" dirty="0"/>
              <a:t> Provides special education and related services to children with disabilities within the State.</a:t>
            </a:r>
          </a:p>
          <a:p>
            <a:endParaRPr lang="en-US" dirty="0"/>
          </a:p>
        </p:txBody>
      </p:sp>
    </p:spTree>
    <p:extLst>
      <p:ext uri="{BB962C8B-B14F-4D97-AF65-F5344CB8AC3E}">
        <p14:creationId xmlns:p14="http://schemas.microsoft.com/office/powerpoint/2010/main" val="177551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67C579-8440-274D-BF21-030E3071183E}"/>
              </a:ext>
            </a:extLst>
          </p:cNvPr>
          <p:cNvSpPr>
            <a:spLocks noGrp="1"/>
          </p:cNvSpPr>
          <p:nvPr>
            <p:ph type="title"/>
          </p:nvPr>
        </p:nvSpPr>
        <p:spPr>
          <a:xfrm>
            <a:off x="1179074" y="779732"/>
            <a:ext cx="9833548" cy="1325563"/>
          </a:xfrm>
        </p:spPr>
        <p:txBody>
          <a:bodyPr>
            <a:normAutofit/>
          </a:bodyPr>
          <a:lstStyle/>
          <a:p>
            <a:pPr algn="ctr"/>
            <a:r>
              <a:rPr lang="en-US" sz="4000" dirty="0">
                <a:solidFill>
                  <a:srgbClr val="FFFFFF"/>
                </a:solidFill>
                <a:latin typeface="Times New Roman" panose="02020603050405020304" pitchFamily="18" charset="0"/>
                <a:cs typeface="Times New Roman" panose="02020603050405020304" pitchFamily="18" charset="0"/>
              </a:rPr>
              <a:t>WHAT IS AN LEA REPRESENTATIVE? </a:t>
            </a:r>
          </a:p>
        </p:txBody>
      </p:sp>
      <p:sp>
        <p:nvSpPr>
          <p:cNvPr id="14" name="Rounded Rectangle 13">
            <a:extLst>
              <a:ext uri="{FF2B5EF4-FFF2-40B4-BE49-F238E27FC236}">
                <a16:creationId xmlns:a16="http://schemas.microsoft.com/office/drawing/2014/main" id="{315B9601-6501-414A-95F4-8AF42C663104}"/>
              </a:ext>
            </a:extLst>
          </p:cNvPr>
          <p:cNvSpPr/>
          <p:nvPr/>
        </p:nvSpPr>
        <p:spPr>
          <a:xfrm>
            <a:off x="3248169" y="2541024"/>
            <a:ext cx="569535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 REPRESENTATIVE OF THE PUBLIC AGENCY WHO IS</a:t>
            </a:r>
          </a:p>
        </p:txBody>
      </p:sp>
      <p:sp>
        <p:nvSpPr>
          <p:cNvPr id="15" name="Rounded Rectangle 14">
            <a:extLst>
              <a:ext uri="{FF2B5EF4-FFF2-40B4-BE49-F238E27FC236}">
                <a16:creationId xmlns:a16="http://schemas.microsoft.com/office/drawing/2014/main" id="{7A35D2AB-4294-154D-9C92-B7EE0BD09C85}"/>
              </a:ext>
            </a:extLst>
          </p:cNvPr>
          <p:cNvSpPr/>
          <p:nvPr/>
        </p:nvSpPr>
        <p:spPr>
          <a:xfrm>
            <a:off x="355601" y="4104065"/>
            <a:ext cx="3099907" cy="2296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Times New Roman" panose="02020603050405020304" pitchFamily="18" charset="0"/>
                <a:cs typeface="Times New Roman" panose="02020603050405020304" pitchFamily="18" charset="0"/>
              </a:rPr>
              <a:t>qualified to provide or supervise the provisions of specially designed instruction to meet the unique needs of children with disabilities,</a:t>
            </a:r>
          </a:p>
        </p:txBody>
      </p:sp>
      <p:sp>
        <p:nvSpPr>
          <p:cNvPr id="16" name="Rounded Rectangle 15">
            <a:extLst>
              <a:ext uri="{FF2B5EF4-FFF2-40B4-BE49-F238E27FC236}">
                <a16:creationId xmlns:a16="http://schemas.microsoft.com/office/drawing/2014/main" id="{E8BBD093-E874-104E-A3C9-66143631088A}"/>
              </a:ext>
            </a:extLst>
          </p:cNvPr>
          <p:cNvSpPr/>
          <p:nvPr/>
        </p:nvSpPr>
        <p:spPr>
          <a:xfrm>
            <a:off x="4545895" y="4104065"/>
            <a:ext cx="3099907" cy="2296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Times New Roman" panose="02020603050405020304" pitchFamily="18" charset="0"/>
                <a:cs typeface="Times New Roman" panose="02020603050405020304" pitchFamily="18" charset="0"/>
              </a:rPr>
              <a:t>is knowledgeable about the general education curriculum, and</a:t>
            </a:r>
          </a:p>
        </p:txBody>
      </p:sp>
      <p:sp>
        <p:nvSpPr>
          <p:cNvPr id="17" name="Rounded Rectangle 16">
            <a:extLst>
              <a:ext uri="{FF2B5EF4-FFF2-40B4-BE49-F238E27FC236}">
                <a16:creationId xmlns:a16="http://schemas.microsoft.com/office/drawing/2014/main" id="{F0FA0398-41D9-4247-B991-9C90BE7FC991}"/>
              </a:ext>
            </a:extLst>
          </p:cNvPr>
          <p:cNvSpPr/>
          <p:nvPr/>
        </p:nvSpPr>
        <p:spPr>
          <a:xfrm>
            <a:off x="8736188" y="4104065"/>
            <a:ext cx="3099907" cy="2296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bg1"/>
                </a:solidFill>
                <a:latin typeface="Times New Roman" panose="02020603050405020304" pitchFamily="18" charset="0"/>
                <a:cs typeface="Times New Roman" panose="02020603050405020304" pitchFamily="18" charset="0"/>
              </a:rPr>
              <a:t>is knowledgeable about the availability of resources of the public agency and able to commit the resources of the agency. </a:t>
            </a:r>
          </a:p>
        </p:txBody>
      </p:sp>
      <p:cxnSp>
        <p:nvCxnSpPr>
          <p:cNvPr id="19" name="Straight Connector 18">
            <a:extLst>
              <a:ext uri="{FF2B5EF4-FFF2-40B4-BE49-F238E27FC236}">
                <a16:creationId xmlns:a16="http://schemas.microsoft.com/office/drawing/2014/main" id="{303879F0-A406-2848-A3EA-E4507CB7850A}"/>
              </a:ext>
            </a:extLst>
          </p:cNvPr>
          <p:cNvCxnSpPr>
            <a:cxnSpLocks/>
            <a:stCxn id="14" idx="2"/>
            <a:endCxn id="15" idx="0"/>
          </p:cNvCxnSpPr>
          <p:nvPr/>
        </p:nvCxnSpPr>
        <p:spPr>
          <a:xfrm flipH="1">
            <a:off x="1905555" y="3455424"/>
            <a:ext cx="4190293" cy="648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91FCEF2-70DF-2243-ACBC-C7F56C5BBA01}"/>
              </a:ext>
            </a:extLst>
          </p:cNvPr>
          <p:cNvCxnSpPr>
            <a:cxnSpLocks/>
            <a:stCxn id="14" idx="2"/>
            <a:endCxn id="16" idx="0"/>
          </p:cNvCxnSpPr>
          <p:nvPr/>
        </p:nvCxnSpPr>
        <p:spPr>
          <a:xfrm>
            <a:off x="6095848" y="3455424"/>
            <a:ext cx="1" cy="648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373B85AD-7CC2-BC4F-ADC3-2BF9834BA696}"/>
              </a:ext>
            </a:extLst>
          </p:cNvPr>
          <p:cNvCxnSpPr>
            <a:cxnSpLocks/>
            <a:stCxn id="14" idx="2"/>
            <a:endCxn id="17" idx="0"/>
          </p:cNvCxnSpPr>
          <p:nvPr/>
        </p:nvCxnSpPr>
        <p:spPr>
          <a:xfrm>
            <a:off x="6095848" y="3455424"/>
            <a:ext cx="4190294" cy="64864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394965"/>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242A41"/>
      </a:dk2>
      <a:lt2>
        <a:srgbClr val="E2E8E3"/>
      </a:lt2>
      <a:accent1>
        <a:srgbClr val="DC34B6"/>
      </a:accent1>
      <a:accent2>
        <a:srgbClr val="AA22CA"/>
      </a:accent2>
      <a:accent3>
        <a:srgbClr val="7634DC"/>
      </a:accent3>
      <a:accent4>
        <a:srgbClr val="4245D2"/>
      </a:accent4>
      <a:accent5>
        <a:srgbClr val="347EDC"/>
      </a:accent5>
      <a:accent6>
        <a:srgbClr val="22B2CA"/>
      </a:accent6>
      <a:hlink>
        <a:srgbClr val="5170C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1816</Words>
  <Application>Microsoft Macintosh PowerPoint</Application>
  <PresentationFormat>Widescreen</PresentationFormat>
  <Paragraphs>235</Paragraphs>
  <Slides>36</Slides>
  <Notes>36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Calibri</vt:lpstr>
      <vt:lpstr>Calibri Light</vt:lpstr>
      <vt:lpstr>Century Gothic</vt:lpstr>
      <vt:lpstr>Elephant</vt:lpstr>
      <vt:lpstr>Times New Roman</vt:lpstr>
      <vt:lpstr>BrushVTI</vt:lpstr>
      <vt:lpstr>Office Theme</vt:lpstr>
      <vt:lpstr> “… and I’m the LEA Representative.  Wait. I’m the what?”</vt:lpstr>
      <vt:lpstr>Agenda</vt:lpstr>
      <vt:lpstr>About me…</vt:lpstr>
      <vt:lpstr>NORMS</vt:lpstr>
      <vt:lpstr>Norm #1</vt:lpstr>
      <vt:lpstr>PowerPoint Presentation</vt:lpstr>
      <vt:lpstr>GIVING CREDIT WHERE CREDIT IS DUE…</vt:lpstr>
      <vt:lpstr>WHAT IS AN LEA REPRESENTATIVE? </vt:lpstr>
      <vt:lpstr>WHAT IS AN LEA REPRESENTATIVE? </vt:lpstr>
      <vt:lpstr>WHAT IS AN LEA REPRESENTATIVE? </vt:lpstr>
      <vt:lpstr>WHAT IS AN LEA REPRESENTATIVE? </vt:lpstr>
      <vt:lpstr>WHAT IS AN LEA REPRESENTATIVE? </vt:lpstr>
      <vt:lpstr>WHAT IS AN LEA REPRESENTATIVE? </vt:lpstr>
      <vt:lpstr>PowerPoint Presentation</vt:lpstr>
      <vt:lpstr>Why does being a good LEA matter?</vt:lpstr>
      <vt:lpstr>FAPE  (Free Appropriate Public Education)</vt:lpstr>
      <vt:lpstr>TWO PART INQUIRY</vt:lpstr>
      <vt:lpstr>Why is IEP process so important to FAPE?</vt:lpstr>
      <vt:lpstr>LEA Representative’s Role in Process</vt:lpstr>
      <vt:lpstr>Before dive into the tips…</vt:lpstr>
      <vt:lpstr>PowerPoint Presentation</vt:lpstr>
      <vt:lpstr>PowerPoint Presentation</vt:lpstr>
      <vt:lpstr>Tips for LEA</vt:lpstr>
      <vt:lpstr>Reaching Consensus</vt:lpstr>
      <vt:lpstr>Reaching Consensus</vt:lpstr>
      <vt:lpstr>Reaching Consensus</vt:lpstr>
      <vt:lpstr>IEP Meeting Agenda</vt:lpstr>
      <vt:lpstr>PowerPoint Presentation</vt:lpstr>
      <vt:lpstr>IEP Meeting Agenda</vt:lpstr>
      <vt:lpstr>Draft IEPs</vt:lpstr>
      <vt:lpstr>Parent Attendance &amp; Participation</vt:lpstr>
      <vt:lpstr>Parent Attendance &amp; Participation</vt:lpstr>
      <vt:lpstr>Set the IEP Team up for success</vt:lpstr>
      <vt:lpstr>Successful LEA Representatives</vt:lpstr>
      <vt:lpstr>Question, comments or concerns?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and I’m the LEA Representative.  Wait. I’m the what?”</dc:title>
  <dc:creator>Jeremy Montague</dc:creator>
  <cp:lastModifiedBy>Jeremy Montague</cp:lastModifiedBy>
  <cp:revision>12</cp:revision>
  <dcterms:created xsi:type="dcterms:W3CDTF">2020-02-24T20:46:31Z</dcterms:created>
  <dcterms:modified xsi:type="dcterms:W3CDTF">2020-02-25T02:50:12Z</dcterms:modified>
</cp:coreProperties>
</file>