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handoutMasterIdLst>
    <p:handoutMasterId r:id="rId34"/>
  </p:handoutMasterIdLst>
  <p:sldIdLst>
    <p:sldId id="438" r:id="rId5"/>
    <p:sldId id="546" r:id="rId6"/>
    <p:sldId id="549" r:id="rId7"/>
    <p:sldId id="441" r:id="rId8"/>
    <p:sldId id="442" r:id="rId9"/>
    <p:sldId id="443" r:id="rId10"/>
    <p:sldId id="445" r:id="rId11"/>
    <p:sldId id="446" r:id="rId12"/>
    <p:sldId id="447" r:id="rId13"/>
    <p:sldId id="449" r:id="rId14"/>
    <p:sldId id="538" r:id="rId15"/>
    <p:sldId id="548" r:id="rId16"/>
    <p:sldId id="527" r:id="rId17"/>
    <p:sldId id="440" r:id="rId18"/>
    <p:sldId id="550" r:id="rId19"/>
    <p:sldId id="544" r:id="rId20"/>
    <p:sldId id="545" r:id="rId21"/>
    <p:sldId id="551" r:id="rId22"/>
    <p:sldId id="531" r:id="rId23"/>
    <p:sldId id="533" r:id="rId24"/>
    <p:sldId id="534" r:id="rId25"/>
    <p:sldId id="553" r:id="rId26"/>
    <p:sldId id="535" r:id="rId27"/>
    <p:sldId id="536" r:id="rId28"/>
    <p:sldId id="552" r:id="rId29"/>
    <p:sldId id="542" r:id="rId30"/>
    <p:sldId id="547" r:id="rId31"/>
    <p:sldId id="543" r:id="rId32"/>
  </p:sldIdLst>
  <p:sldSz cx="12161838"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tt" initials="M"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7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458" autoAdjust="0"/>
    <p:restoredTop sz="94660"/>
  </p:normalViewPr>
  <p:slideViewPr>
    <p:cSldViewPr>
      <p:cViewPr varScale="1">
        <p:scale>
          <a:sx n="114" d="100"/>
          <a:sy n="114" d="100"/>
        </p:scale>
        <p:origin x="120" y="182"/>
      </p:cViewPr>
      <p:guideLst>
        <p:guide orient="horz" pos="2160"/>
        <p:guide pos="3831"/>
      </p:guideLst>
    </p:cSldViewPr>
  </p:slideViewPr>
  <p:notesTextViewPr>
    <p:cViewPr>
      <p:scale>
        <a:sx n="1" d="1"/>
        <a:sy n="1" d="1"/>
      </p:scale>
      <p:origin x="0" y="0"/>
    </p:cViewPr>
  </p:notesTextViewPr>
  <p:sorterViewPr>
    <p:cViewPr>
      <p:scale>
        <a:sx n="100" d="100"/>
        <a:sy n="100" d="100"/>
      </p:scale>
      <p:origin x="0" y="12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r>
              <a:rPr lang="en-US"/>
              <a:t>9/22/2015</a:t>
            </a:r>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3A9DF68E-CE30-497E-A83B-DAA87E9E96E9}" type="slidenum">
              <a:rPr lang="en-US" smtClean="0"/>
              <a:t>‹#›</a:t>
            </a:fld>
            <a:endParaRPr lang="en-US"/>
          </a:p>
        </p:txBody>
      </p:sp>
    </p:spTree>
    <p:extLst>
      <p:ext uri="{BB962C8B-B14F-4D97-AF65-F5344CB8AC3E}">
        <p14:creationId xmlns:p14="http://schemas.microsoft.com/office/powerpoint/2010/main" val="207621364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atin typeface="Lucida Sans" panose="020B0602030504020204" pitchFamily="34" charset="0"/>
              </a:defRPr>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atin typeface="Lucida Sans" panose="020B0602030504020204" pitchFamily="34" charset="0"/>
              </a:defRPr>
            </a:lvl1pPr>
          </a:lstStyle>
          <a:p>
            <a:r>
              <a:rPr lang="en-US"/>
              <a:t>9/22/2015</a:t>
            </a:r>
            <a:endParaRPr lang="en-US" dirty="0"/>
          </a:p>
        </p:txBody>
      </p:sp>
      <p:sp>
        <p:nvSpPr>
          <p:cNvPr id="4" name="Slide Image Placeholder 3"/>
          <p:cNvSpPr>
            <a:spLocks noGrp="1" noRot="1" noChangeAspect="1"/>
          </p:cNvSpPr>
          <p:nvPr>
            <p:ph type="sldImg" idx="2"/>
          </p:nvPr>
        </p:nvSpPr>
        <p:spPr>
          <a:xfrm>
            <a:off x="465138" y="719138"/>
            <a:ext cx="6384925" cy="3600450"/>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atin typeface="Lucida Sans" panose="020B0602030504020204" pitchFamily="34" charset="0"/>
              </a:defRPr>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atin typeface="Lucida Sans" panose="020B0602030504020204" pitchFamily="34" charset="0"/>
              </a:defRPr>
            </a:lvl1pPr>
          </a:lstStyle>
          <a:p>
            <a:fld id="{0819DAC4-FA3F-4AA2-8C4D-C2E2DBC3E1BC}" type="slidenum">
              <a:rPr lang="en-US" smtClean="0"/>
              <a:pPr/>
              <a:t>‹#›</a:t>
            </a:fld>
            <a:endParaRPr lang="en-US" dirty="0"/>
          </a:p>
        </p:txBody>
      </p:sp>
    </p:spTree>
    <p:extLst>
      <p:ext uri="{BB962C8B-B14F-4D97-AF65-F5344CB8AC3E}">
        <p14:creationId xmlns:p14="http://schemas.microsoft.com/office/powerpoint/2010/main" val="202915599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Lucida Sans" panose="020B0602030504020204" pitchFamily="34" charset="0"/>
        <a:ea typeface="+mn-ea"/>
        <a:cs typeface="+mn-cs"/>
      </a:defRPr>
    </a:lvl1pPr>
    <a:lvl2pPr marL="457200" algn="l" defTabSz="914400" rtl="0" eaLnBrk="1" latinLnBrk="0" hangingPunct="1">
      <a:defRPr sz="1200" kern="1200">
        <a:solidFill>
          <a:schemeClr val="tx1"/>
        </a:solidFill>
        <a:latin typeface="Lucida Sans" panose="020B0602030504020204" pitchFamily="34" charset="0"/>
        <a:ea typeface="+mn-ea"/>
        <a:cs typeface="+mn-cs"/>
      </a:defRPr>
    </a:lvl2pPr>
    <a:lvl3pPr marL="914400" algn="l" defTabSz="914400" rtl="0" eaLnBrk="1" latinLnBrk="0" hangingPunct="1">
      <a:defRPr sz="1200" kern="1200">
        <a:solidFill>
          <a:schemeClr val="tx1"/>
        </a:solidFill>
        <a:latin typeface="Lucida Sans" panose="020B0602030504020204" pitchFamily="34" charset="0"/>
        <a:ea typeface="+mn-ea"/>
        <a:cs typeface="+mn-cs"/>
      </a:defRPr>
    </a:lvl3pPr>
    <a:lvl4pPr marL="1371600" algn="l" defTabSz="914400" rtl="0" eaLnBrk="1" latinLnBrk="0" hangingPunct="1">
      <a:defRPr sz="1200" kern="1200">
        <a:solidFill>
          <a:schemeClr val="tx1"/>
        </a:solidFill>
        <a:latin typeface="Lucida Sans" panose="020B0602030504020204" pitchFamily="34" charset="0"/>
        <a:ea typeface="+mn-ea"/>
        <a:cs typeface="+mn-cs"/>
      </a:defRPr>
    </a:lvl4pPr>
    <a:lvl5pPr marL="1828800" algn="l" defTabSz="914400" rtl="0" eaLnBrk="1" latinLnBrk="0" hangingPunct="1">
      <a:defRPr sz="1200" kern="1200">
        <a:solidFill>
          <a:schemeClr val="tx1"/>
        </a:solidFill>
        <a:latin typeface="Lucida Sans" panose="020B0602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0700" y="742950"/>
            <a:ext cx="6592888" cy="3717925"/>
          </a:xfrm>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defTabSz="948507">
              <a:defRPr/>
            </a:pPr>
            <a:endParaRPr lang="en-US">
              <a:solidFill>
                <a:prstClr val="black"/>
              </a:solidFill>
            </a:endParaRPr>
          </a:p>
        </p:txBody>
      </p:sp>
    </p:spTree>
    <p:extLst>
      <p:ext uri="{BB962C8B-B14F-4D97-AF65-F5344CB8AC3E}">
        <p14:creationId xmlns:p14="http://schemas.microsoft.com/office/powerpoint/2010/main" val="4175046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9/22/2015</a:t>
            </a:r>
            <a:endParaRPr lang="en-US" dirty="0"/>
          </a:p>
        </p:txBody>
      </p:sp>
      <p:sp>
        <p:nvSpPr>
          <p:cNvPr id="5" name="Slide Number Placeholder 4"/>
          <p:cNvSpPr>
            <a:spLocks noGrp="1"/>
          </p:cNvSpPr>
          <p:nvPr>
            <p:ph type="sldNum" sz="quarter" idx="11"/>
          </p:nvPr>
        </p:nvSpPr>
        <p:spPr/>
        <p:txBody>
          <a:bodyPr/>
          <a:lstStyle/>
          <a:p>
            <a:fld id="{0819DAC4-FA3F-4AA2-8C4D-C2E2DBC3E1BC}" type="slidenum">
              <a:rPr lang="en-US" smtClean="0"/>
              <a:pPr/>
              <a:t>10</a:t>
            </a:fld>
            <a:endParaRPr lang="en-US" dirty="0"/>
          </a:p>
        </p:txBody>
      </p:sp>
    </p:spTree>
    <p:extLst>
      <p:ext uri="{BB962C8B-B14F-4D97-AF65-F5344CB8AC3E}">
        <p14:creationId xmlns:p14="http://schemas.microsoft.com/office/powerpoint/2010/main" val="1095207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9/22/2015</a:t>
            </a:r>
            <a:endParaRPr lang="en-US" dirty="0"/>
          </a:p>
        </p:txBody>
      </p:sp>
      <p:sp>
        <p:nvSpPr>
          <p:cNvPr id="5" name="Slide Number Placeholder 4"/>
          <p:cNvSpPr>
            <a:spLocks noGrp="1"/>
          </p:cNvSpPr>
          <p:nvPr>
            <p:ph type="sldNum" sz="quarter" idx="11"/>
          </p:nvPr>
        </p:nvSpPr>
        <p:spPr/>
        <p:txBody>
          <a:bodyPr/>
          <a:lstStyle/>
          <a:p>
            <a:fld id="{0819DAC4-FA3F-4AA2-8C4D-C2E2DBC3E1BC}" type="slidenum">
              <a:rPr lang="en-US" smtClean="0"/>
              <a:pPr/>
              <a:t>11</a:t>
            </a:fld>
            <a:endParaRPr lang="en-US" dirty="0"/>
          </a:p>
        </p:txBody>
      </p:sp>
    </p:spTree>
    <p:extLst>
      <p:ext uri="{BB962C8B-B14F-4D97-AF65-F5344CB8AC3E}">
        <p14:creationId xmlns:p14="http://schemas.microsoft.com/office/powerpoint/2010/main" val="1550616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9/22/2015</a:t>
            </a:r>
            <a:endParaRPr lang="en-US" dirty="0"/>
          </a:p>
        </p:txBody>
      </p:sp>
      <p:sp>
        <p:nvSpPr>
          <p:cNvPr id="5" name="Slide Number Placeholder 4"/>
          <p:cNvSpPr>
            <a:spLocks noGrp="1"/>
          </p:cNvSpPr>
          <p:nvPr>
            <p:ph type="sldNum" sz="quarter" idx="11"/>
          </p:nvPr>
        </p:nvSpPr>
        <p:spPr/>
        <p:txBody>
          <a:bodyPr/>
          <a:lstStyle/>
          <a:p>
            <a:fld id="{0819DAC4-FA3F-4AA2-8C4D-C2E2DBC3E1BC}" type="slidenum">
              <a:rPr lang="en-US" smtClean="0"/>
              <a:pPr/>
              <a:t>12</a:t>
            </a:fld>
            <a:endParaRPr lang="en-US" dirty="0"/>
          </a:p>
        </p:txBody>
      </p:sp>
    </p:spTree>
    <p:extLst>
      <p:ext uri="{BB962C8B-B14F-4D97-AF65-F5344CB8AC3E}">
        <p14:creationId xmlns:p14="http://schemas.microsoft.com/office/powerpoint/2010/main" val="4085120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9/22/2015</a:t>
            </a:r>
            <a:endParaRPr lang="en-US" dirty="0"/>
          </a:p>
        </p:txBody>
      </p:sp>
      <p:sp>
        <p:nvSpPr>
          <p:cNvPr id="5" name="Slide Number Placeholder 4"/>
          <p:cNvSpPr>
            <a:spLocks noGrp="1"/>
          </p:cNvSpPr>
          <p:nvPr>
            <p:ph type="sldNum" sz="quarter" idx="11"/>
          </p:nvPr>
        </p:nvSpPr>
        <p:spPr/>
        <p:txBody>
          <a:bodyPr/>
          <a:lstStyle/>
          <a:p>
            <a:fld id="{0819DAC4-FA3F-4AA2-8C4D-C2E2DBC3E1BC}" type="slidenum">
              <a:rPr lang="en-US" smtClean="0"/>
              <a:pPr/>
              <a:t>13</a:t>
            </a:fld>
            <a:endParaRPr lang="en-US" dirty="0"/>
          </a:p>
        </p:txBody>
      </p:sp>
    </p:spTree>
    <p:extLst>
      <p:ext uri="{BB962C8B-B14F-4D97-AF65-F5344CB8AC3E}">
        <p14:creationId xmlns:p14="http://schemas.microsoft.com/office/powerpoint/2010/main" val="3286214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9/22/2015</a:t>
            </a:r>
            <a:endParaRPr lang="en-US" dirty="0"/>
          </a:p>
        </p:txBody>
      </p:sp>
      <p:sp>
        <p:nvSpPr>
          <p:cNvPr id="5" name="Slide Number Placeholder 4"/>
          <p:cNvSpPr>
            <a:spLocks noGrp="1"/>
          </p:cNvSpPr>
          <p:nvPr>
            <p:ph type="sldNum" sz="quarter" idx="11"/>
          </p:nvPr>
        </p:nvSpPr>
        <p:spPr/>
        <p:txBody>
          <a:bodyPr/>
          <a:lstStyle/>
          <a:p>
            <a:fld id="{0819DAC4-FA3F-4AA2-8C4D-C2E2DBC3E1BC}" type="slidenum">
              <a:rPr lang="en-US" smtClean="0"/>
              <a:pPr/>
              <a:t>14</a:t>
            </a:fld>
            <a:endParaRPr lang="en-US" dirty="0"/>
          </a:p>
        </p:txBody>
      </p:sp>
    </p:spTree>
    <p:extLst>
      <p:ext uri="{BB962C8B-B14F-4D97-AF65-F5344CB8AC3E}">
        <p14:creationId xmlns:p14="http://schemas.microsoft.com/office/powerpoint/2010/main" val="2865645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9/22/2015</a:t>
            </a:r>
            <a:endParaRPr lang="en-US" dirty="0"/>
          </a:p>
        </p:txBody>
      </p:sp>
      <p:sp>
        <p:nvSpPr>
          <p:cNvPr id="5" name="Slide Number Placeholder 4"/>
          <p:cNvSpPr>
            <a:spLocks noGrp="1"/>
          </p:cNvSpPr>
          <p:nvPr>
            <p:ph type="sldNum" sz="quarter" idx="11"/>
          </p:nvPr>
        </p:nvSpPr>
        <p:spPr/>
        <p:txBody>
          <a:bodyPr/>
          <a:lstStyle/>
          <a:p>
            <a:fld id="{0819DAC4-FA3F-4AA2-8C4D-C2E2DBC3E1BC}" type="slidenum">
              <a:rPr lang="en-US" smtClean="0"/>
              <a:pPr/>
              <a:t>15</a:t>
            </a:fld>
            <a:endParaRPr lang="en-US" dirty="0"/>
          </a:p>
        </p:txBody>
      </p:sp>
    </p:spTree>
    <p:extLst>
      <p:ext uri="{BB962C8B-B14F-4D97-AF65-F5344CB8AC3E}">
        <p14:creationId xmlns:p14="http://schemas.microsoft.com/office/powerpoint/2010/main" val="602878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9/22/2015</a:t>
            </a:r>
            <a:endParaRPr lang="en-US" dirty="0"/>
          </a:p>
        </p:txBody>
      </p:sp>
      <p:sp>
        <p:nvSpPr>
          <p:cNvPr id="5" name="Slide Number Placeholder 4"/>
          <p:cNvSpPr>
            <a:spLocks noGrp="1"/>
          </p:cNvSpPr>
          <p:nvPr>
            <p:ph type="sldNum" sz="quarter" idx="11"/>
          </p:nvPr>
        </p:nvSpPr>
        <p:spPr/>
        <p:txBody>
          <a:bodyPr/>
          <a:lstStyle/>
          <a:p>
            <a:fld id="{0819DAC4-FA3F-4AA2-8C4D-C2E2DBC3E1BC}" type="slidenum">
              <a:rPr lang="en-US" smtClean="0"/>
              <a:pPr/>
              <a:t>16</a:t>
            </a:fld>
            <a:endParaRPr lang="en-US" dirty="0"/>
          </a:p>
        </p:txBody>
      </p:sp>
    </p:spTree>
    <p:extLst>
      <p:ext uri="{BB962C8B-B14F-4D97-AF65-F5344CB8AC3E}">
        <p14:creationId xmlns:p14="http://schemas.microsoft.com/office/powerpoint/2010/main" val="470191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9/22/2015</a:t>
            </a:r>
            <a:endParaRPr lang="en-US" dirty="0"/>
          </a:p>
        </p:txBody>
      </p:sp>
      <p:sp>
        <p:nvSpPr>
          <p:cNvPr id="5" name="Slide Number Placeholder 4"/>
          <p:cNvSpPr>
            <a:spLocks noGrp="1"/>
          </p:cNvSpPr>
          <p:nvPr>
            <p:ph type="sldNum" sz="quarter" idx="11"/>
          </p:nvPr>
        </p:nvSpPr>
        <p:spPr/>
        <p:txBody>
          <a:bodyPr/>
          <a:lstStyle/>
          <a:p>
            <a:fld id="{0819DAC4-FA3F-4AA2-8C4D-C2E2DBC3E1BC}" type="slidenum">
              <a:rPr lang="en-US" smtClean="0"/>
              <a:pPr/>
              <a:t>17</a:t>
            </a:fld>
            <a:endParaRPr lang="en-US" dirty="0"/>
          </a:p>
        </p:txBody>
      </p:sp>
    </p:spTree>
    <p:extLst>
      <p:ext uri="{BB962C8B-B14F-4D97-AF65-F5344CB8AC3E}">
        <p14:creationId xmlns:p14="http://schemas.microsoft.com/office/powerpoint/2010/main" val="1728784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9/22/2015</a:t>
            </a:r>
            <a:endParaRPr lang="en-US" dirty="0"/>
          </a:p>
        </p:txBody>
      </p:sp>
      <p:sp>
        <p:nvSpPr>
          <p:cNvPr id="5" name="Slide Number Placeholder 4"/>
          <p:cNvSpPr>
            <a:spLocks noGrp="1"/>
          </p:cNvSpPr>
          <p:nvPr>
            <p:ph type="sldNum" sz="quarter" idx="11"/>
          </p:nvPr>
        </p:nvSpPr>
        <p:spPr/>
        <p:txBody>
          <a:bodyPr/>
          <a:lstStyle/>
          <a:p>
            <a:fld id="{0819DAC4-FA3F-4AA2-8C4D-C2E2DBC3E1BC}" type="slidenum">
              <a:rPr lang="en-US" smtClean="0"/>
              <a:pPr/>
              <a:t>18</a:t>
            </a:fld>
            <a:endParaRPr lang="en-US" dirty="0"/>
          </a:p>
        </p:txBody>
      </p:sp>
    </p:spTree>
    <p:extLst>
      <p:ext uri="{BB962C8B-B14F-4D97-AF65-F5344CB8AC3E}">
        <p14:creationId xmlns:p14="http://schemas.microsoft.com/office/powerpoint/2010/main" val="2531519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9/22/2015</a:t>
            </a:r>
            <a:endParaRPr lang="en-US" dirty="0"/>
          </a:p>
        </p:txBody>
      </p:sp>
      <p:sp>
        <p:nvSpPr>
          <p:cNvPr id="5" name="Slide Number Placeholder 4"/>
          <p:cNvSpPr>
            <a:spLocks noGrp="1"/>
          </p:cNvSpPr>
          <p:nvPr>
            <p:ph type="sldNum" sz="quarter" idx="11"/>
          </p:nvPr>
        </p:nvSpPr>
        <p:spPr/>
        <p:txBody>
          <a:bodyPr/>
          <a:lstStyle/>
          <a:p>
            <a:fld id="{0819DAC4-FA3F-4AA2-8C4D-C2E2DBC3E1BC}" type="slidenum">
              <a:rPr lang="en-US" smtClean="0"/>
              <a:pPr/>
              <a:t>19</a:t>
            </a:fld>
            <a:endParaRPr lang="en-US" dirty="0"/>
          </a:p>
        </p:txBody>
      </p:sp>
    </p:spTree>
    <p:extLst>
      <p:ext uri="{BB962C8B-B14F-4D97-AF65-F5344CB8AC3E}">
        <p14:creationId xmlns:p14="http://schemas.microsoft.com/office/powerpoint/2010/main" val="3308578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9/22/2015</a:t>
            </a:r>
            <a:endParaRPr lang="en-US" dirty="0"/>
          </a:p>
        </p:txBody>
      </p:sp>
      <p:sp>
        <p:nvSpPr>
          <p:cNvPr id="5" name="Slide Number Placeholder 4"/>
          <p:cNvSpPr>
            <a:spLocks noGrp="1"/>
          </p:cNvSpPr>
          <p:nvPr>
            <p:ph type="sldNum" sz="quarter" idx="11"/>
          </p:nvPr>
        </p:nvSpPr>
        <p:spPr/>
        <p:txBody>
          <a:bodyPr/>
          <a:lstStyle/>
          <a:p>
            <a:fld id="{0819DAC4-FA3F-4AA2-8C4D-C2E2DBC3E1BC}" type="slidenum">
              <a:rPr lang="en-US" smtClean="0"/>
              <a:pPr/>
              <a:t>2</a:t>
            </a:fld>
            <a:endParaRPr lang="en-US" dirty="0"/>
          </a:p>
        </p:txBody>
      </p:sp>
    </p:spTree>
    <p:extLst>
      <p:ext uri="{BB962C8B-B14F-4D97-AF65-F5344CB8AC3E}">
        <p14:creationId xmlns:p14="http://schemas.microsoft.com/office/powerpoint/2010/main" val="30043936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9/22/2015</a:t>
            </a:r>
            <a:endParaRPr lang="en-US" dirty="0"/>
          </a:p>
        </p:txBody>
      </p:sp>
      <p:sp>
        <p:nvSpPr>
          <p:cNvPr id="5" name="Slide Number Placeholder 4"/>
          <p:cNvSpPr>
            <a:spLocks noGrp="1"/>
          </p:cNvSpPr>
          <p:nvPr>
            <p:ph type="sldNum" sz="quarter" idx="11"/>
          </p:nvPr>
        </p:nvSpPr>
        <p:spPr/>
        <p:txBody>
          <a:bodyPr/>
          <a:lstStyle/>
          <a:p>
            <a:fld id="{0819DAC4-FA3F-4AA2-8C4D-C2E2DBC3E1BC}" type="slidenum">
              <a:rPr lang="en-US" smtClean="0"/>
              <a:pPr/>
              <a:t>20</a:t>
            </a:fld>
            <a:endParaRPr lang="en-US" dirty="0"/>
          </a:p>
        </p:txBody>
      </p:sp>
    </p:spTree>
    <p:extLst>
      <p:ext uri="{BB962C8B-B14F-4D97-AF65-F5344CB8AC3E}">
        <p14:creationId xmlns:p14="http://schemas.microsoft.com/office/powerpoint/2010/main" val="24333221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9/22/2015</a:t>
            </a:r>
            <a:endParaRPr lang="en-US" dirty="0"/>
          </a:p>
        </p:txBody>
      </p:sp>
      <p:sp>
        <p:nvSpPr>
          <p:cNvPr id="5" name="Slide Number Placeholder 4"/>
          <p:cNvSpPr>
            <a:spLocks noGrp="1"/>
          </p:cNvSpPr>
          <p:nvPr>
            <p:ph type="sldNum" sz="quarter" idx="11"/>
          </p:nvPr>
        </p:nvSpPr>
        <p:spPr/>
        <p:txBody>
          <a:bodyPr/>
          <a:lstStyle/>
          <a:p>
            <a:fld id="{0819DAC4-FA3F-4AA2-8C4D-C2E2DBC3E1BC}" type="slidenum">
              <a:rPr lang="en-US" smtClean="0"/>
              <a:pPr/>
              <a:t>21</a:t>
            </a:fld>
            <a:endParaRPr lang="en-US" dirty="0"/>
          </a:p>
        </p:txBody>
      </p:sp>
    </p:spTree>
    <p:extLst>
      <p:ext uri="{BB962C8B-B14F-4D97-AF65-F5344CB8AC3E}">
        <p14:creationId xmlns:p14="http://schemas.microsoft.com/office/powerpoint/2010/main" val="21719383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9/22/2015</a:t>
            </a:r>
            <a:endParaRPr lang="en-US" dirty="0"/>
          </a:p>
        </p:txBody>
      </p:sp>
      <p:sp>
        <p:nvSpPr>
          <p:cNvPr id="5" name="Slide Number Placeholder 4"/>
          <p:cNvSpPr>
            <a:spLocks noGrp="1"/>
          </p:cNvSpPr>
          <p:nvPr>
            <p:ph type="sldNum" sz="quarter" idx="11"/>
          </p:nvPr>
        </p:nvSpPr>
        <p:spPr/>
        <p:txBody>
          <a:bodyPr/>
          <a:lstStyle/>
          <a:p>
            <a:fld id="{0819DAC4-FA3F-4AA2-8C4D-C2E2DBC3E1BC}" type="slidenum">
              <a:rPr lang="en-US" smtClean="0"/>
              <a:pPr/>
              <a:t>22</a:t>
            </a:fld>
            <a:endParaRPr lang="en-US" dirty="0"/>
          </a:p>
        </p:txBody>
      </p:sp>
    </p:spTree>
    <p:extLst>
      <p:ext uri="{BB962C8B-B14F-4D97-AF65-F5344CB8AC3E}">
        <p14:creationId xmlns:p14="http://schemas.microsoft.com/office/powerpoint/2010/main" val="15825814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9/22/2015</a:t>
            </a:r>
            <a:endParaRPr lang="en-US" dirty="0"/>
          </a:p>
        </p:txBody>
      </p:sp>
      <p:sp>
        <p:nvSpPr>
          <p:cNvPr id="5" name="Slide Number Placeholder 4"/>
          <p:cNvSpPr>
            <a:spLocks noGrp="1"/>
          </p:cNvSpPr>
          <p:nvPr>
            <p:ph type="sldNum" sz="quarter" idx="11"/>
          </p:nvPr>
        </p:nvSpPr>
        <p:spPr/>
        <p:txBody>
          <a:bodyPr/>
          <a:lstStyle/>
          <a:p>
            <a:fld id="{0819DAC4-FA3F-4AA2-8C4D-C2E2DBC3E1BC}" type="slidenum">
              <a:rPr lang="en-US" smtClean="0"/>
              <a:pPr/>
              <a:t>23</a:t>
            </a:fld>
            <a:endParaRPr lang="en-US" dirty="0"/>
          </a:p>
        </p:txBody>
      </p:sp>
    </p:spTree>
    <p:extLst>
      <p:ext uri="{BB962C8B-B14F-4D97-AF65-F5344CB8AC3E}">
        <p14:creationId xmlns:p14="http://schemas.microsoft.com/office/powerpoint/2010/main" val="9618665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9/22/2015</a:t>
            </a:r>
            <a:endParaRPr lang="en-US" dirty="0"/>
          </a:p>
        </p:txBody>
      </p:sp>
      <p:sp>
        <p:nvSpPr>
          <p:cNvPr id="5" name="Slide Number Placeholder 4"/>
          <p:cNvSpPr>
            <a:spLocks noGrp="1"/>
          </p:cNvSpPr>
          <p:nvPr>
            <p:ph type="sldNum" sz="quarter" idx="11"/>
          </p:nvPr>
        </p:nvSpPr>
        <p:spPr/>
        <p:txBody>
          <a:bodyPr/>
          <a:lstStyle/>
          <a:p>
            <a:fld id="{0819DAC4-FA3F-4AA2-8C4D-C2E2DBC3E1BC}" type="slidenum">
              <a:rPr lang="en-US" smtClean="0"/>
              <a:pPr/>
              <a:t>24</a:t>
            </a:fld>
            <a:endParaRPr lang="en-US" dirty="0"/>
          </a:p>
        </p:txBody>
      </p:sp>
    </p:spTree>
    <p:extLst>
      <p:ext uri="{BB962C8B-B14F-4D97-AF65-F5344CB8AC3E}">
        <p14:creationId xmlns:p14="http://schemas.microsoft.com/office/powerpoint/2010/main" val="30356112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9/22/2015</a:t>
            </a:r>
            <a:endParaRPr lang="en-US" dirty="0"/>
          </a:p>
        </p:txBody>
      </p:sp>
      <p:sp>
        <p:nvSpPr>
          <p:cNvPr id="5" name="Slide Number Placeholder 4"/>
          <p:cNvSpPr>
            <a:spLocks noGrp="1"/>
          </p:cNvSpPr>
          <p:nvPr>
            <p:ph type="sldNum" sz="quarter" idx="11"/>
          </p:nvPr>
        </p:nvSpPr>
        <p:spPr/>
        <p:txBody>
          <a:bodyPr/>
          <a:lstStyle/>
          <a:p>
            <a:fld id="{0819DAC4-FA3F-4AA2-8C4D-C2E2DBC3E1BC}" type="slidenum">
              <a:rPr lang="en-US" smtClean="0"/>
              <a:pPr/>
              <a:t>25</a:t>
            </a:fld>
            <a:endParaRPr lang="en-US" dirty="0"/>
          </a:p>
        </p:txBody>
      </p:sp>
    </p:spTree>
    <p:extLst>
      <p:ext uri="{BB962C8B-B14F-4D97-AF65-F5344CB8AC3E}">
        <p14:creationId xmlns:p14="http://schemas.microsoft.com/office/powerpoint/2010/main" val="38850877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9/22/2015</a:t>
            </a:r>
            <a:endParaRPr lang="en-US" dirty="0"/>
          </a:p>
        </p:txBody>
      </p:sp>
      <p:sp>
        <p:nvSpPr>
          <p:cNvPr id="5" name="Slide Number Placeholder 4"/>
          <p:cNvSpPr>
            <a:spLocks noGrp="1"/>
          </p:cNvSpPr>
          <p:nvPr>
            <p:ph type="sldNum" sz="quarter" idx="11"/>
          </p:nvPr>
        </p:nvSpPr>
        <p:spPr/>
        <p:txBody>
          <a:bodyPr/>
          <a:lstStyle/>
          <a:p>
            <a:fld id="{0819DAC4-FA3F-4AA2-8C4D-C2E2DBC3E1BC}" type="slidenum">
              <a:rPr lang="en-US" smtClean="0"/>
              <a:pPr/>
              <a:t>26</a:t>
            </a:fld>
            <a:endParaRPr lang="en-US" dirty="0"/>
          </a:p>
        </p:txBody>
      </p:sp>
    </p:spTree>
    <p:extLst>
      <p:ext uri="{BB962C8B-B14F-4D97-AF65-F5344CB8AC3E}">
        <p14:creationId xmlns:p14="http://schemas.microsoft.com/office/powerpoint/2010/main" val="12354841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9/22/2015</a:t>
            </a:r>
            <a:endParaRPr lang="en-US" dirty="0"/>
          </a:p>
        </p:txBody>
      </p:sp>
      <p:sp>
        <p:nvSpPr>
          <p:cNvPr id="5" name="Slide Number Placeholder 4"/>
          <p:cNvSpPr>
            <a:spLocks noGrp="1"/>
          </p:cNvSpPr>
          <p:nvPr>
            <p:ph type="sldNum" sz="quarter" idx="11"/>
          </p:nvPr>
        </p:nvSpPr>
        <p:spPr/>
        <p:txBody>
          <a:bodyPr/>
          <a:lstStyle/>
          <a:p>
            <a:fld id="{0819DAC4-FA3F-4AA2-8C4D-C2E2DBC3E1BC}" type="slidenum">
              <a:rPr lang="en-US" smtClean="0"/>
              <a:pPr/>
              <a:t>27</a:t>
            </a:fld>
            <a:endParaRPr lang="en-US" dirty="0"/>
          </a:p>
        </p:txBody>
      </p:sp>
    </p:spTree>
    <p:extLst>
      <p:ext uri="{BB962C8B-B14F-4D97-AF65-F5344CB8AC3E}">
        <p14:creationId xmlns:p14="http://schemas.microsoft.com/office/powerpoint/2010/main" val="35694269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0700" y="742950"/>
            <a:ext cx="6592888" cy="3717925"/>
          </a:xfrm>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defTabSz="948507">
              <a:defRPr/>
            </a:pPr>
            <a:endParaRPr lang="en-US">
              <a:solidFill>
                <a:prstClr val="black"/>
              </a:solidFill>
            </a:endParaRPr>
          </a:p>
        </p:txBody>
      </p:sp>
    </p:spTree>
    <p:extLst>
      <p:ext uri="{BB962C8B-B14F-4D97-AF65-F5344CB8AC3E}">
        <p14:creationId xmlns:p14="http://schemas.microsoft.com/office/powerpoint/2010/main" val="3874839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9/22/2015</a:t>
            </a:r>
            <a:endParaRPr lang="en-US" dirty="0"/>
          </a:p>
        </p:txBody>
      </p:sp>
      <p:sp>
        <p:nvSpPr>
          <p:cNvPr id="5" name="Slide Number Placeholder 4"/>
          <p:cNvSpPr>
            <a:spLocks noGrp="1"/>
          </p:cNvSpPr>
          <p:nvPr>
            <p:ph type="sldNum" sz="quarter" idx="11"/>
          </p:nvPr>
        </p:nvSpPr>
        <p:spPr/>
        <p:txBody>
          <a:bodyPr/>
          <a:lstStyle/>
          <a:p>
            <a:fld id="{0819DAC4-FA3F-4AA2-8C4D-C2E2DBC3E1BC}" type="slidenum">
              <a:rPr lang="en-US" smtClean="0"/>
              <a:pPr/>
              <a:t>3</a:t>
            </a:fld>
            <a:endParaRPr lang="en-US" dirty="0"/>
          </a:p>
        </p:txBody>
      </p:sp>
    </p:spTree>
    <p:extLst>
      <p:ext uri="{BB962C8B-B14F-4D97-AF65-F5344CB8AC3E}">
        <p14:creationId xmlns:p14="http://schemas.microsoft.com/office/powerpoint/2010/main" val="4214085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9/22/2015</a:t>
            </a:r>
            <a:endParaRPr lang="en-US" dirty="0"/>
          </a:p>
        </p:txBody>
      </p:sp>
      <p:sp>
        <p:nvSpPr>
          <p:cNvPr id="5" name="Slide Number Placeholder 4"/>
          <p:cNvSpPr>
            <a:spLocks noGrp="1"/>
          </p:cNvSpPr>
          <p:nvPr>
            <p:ph type="sldNum" sz="quarter" idx="11"/>
          </p:nvPr>
        </p:nvSpPr>
        <p:spPr/>
        <p:txBody>
          <a:bodyPr/>
          <a:lstStyle/>
          <a:p>
            <a:fld id="{0819DAC4-FA3F-4AA2-8C4D-C2E2DBC3E1BC}" type="slidenum">
              <a:rPr lang="en-US" smtClean="0"/>
              <a:pPr/>
              <a:t>4</a:t>
            </a:fld>
            <a:endParaRPr lang="en-US" dirty="0"/>
          </a:p>
        </p:txBody>
      </p:sp>
    </p:spTree>
    <p:extLst>
      <p:ext uri="{BB962C8B-B14F-4D97-AF65-F5344CB8AC3E}">
        <p14:creationId xmlns:p14="http://schemas.microsoft.com/office/powerpoint/2010/main" val="103060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9/22/2015</a:t>
            </a:r>
            <a:endParaRPr lang="en-US" dirty="0"/>
          </a:p>
        </p:txBody>
      </p:sp>
      <p:sp>
        <p:nvSpPr>
          <p:cNvPr id="5" name="Slide Number Placeholder 4"/>
          <p:cNvSpPr>
            <a:spLocks noGrp="1"/>
          </p:cNvSpPr>
          <p:nvPr>
            <p:ph type="sldNum" sz="quarter" idx="11"/>
          </p:nvPr>
        </p:nvSpPr>
        <p:spPr/>
        <p:txBody>
          <a:bodyPr/>
          <a:lstStyle/>
          <a:p>
            <a:fld id="{0819DAC4-FA3F-4AA2-8C4D-C2E2DBC3E1BC}" type="slidenum">
              <a:rPr lang="en-US" smtClean="0"/>
              <a:pPr/>
              <a:t>5</a:t>
            </a:fld>
            <a:endParaRPr lang="en-US" dirty="0"/>
          </a:p>
        </p:txBody>
      </p:sp>
    </p:spTree>
    <p:extLst>
      <p:ext uri="{BB962C8B-B14F-4D97-AF65-F5344CB8AC3E}">
        <p14:creationId xmlns:p14="http://schemas.microsoft.com/office/powerpoint/2010/main" val="1011389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9/22/2015</a:t>
            </a:r>
            <a:endParaRPr lang="en-US" dirty="0"/>
          </a:p>
        </p:txBody>
      </p:sp>
      <p:sp>
        <p:nvSpPr>
          <p:cNvPr id="5" name="Slide Number Placeholder 4"/>
          <p:cNvSpPr>
            <a:spLocks noGrp="1"/>
          </p:cNvSpPr>
          <p:nvPr>
            <p:ph type="sldNum" sz="quarter" idx="11"/>
          </p:nvPr>
        </p:nvSpPr>
        <p:spPr/>
        <p:txBody>
          <a:bodyPr/>
          <a:lstStyle/>
          <a:p>
            <a:fld id="{0819DAC4-FA3F-4AA2-8C4D-C2E2DBC3E1BC}" type="slidenum">
              <a:rPr lang="en-US" smtClean="0"/>
              <a:pPr/>
              <a:t>6</a:t>
            </a:fld>
            <a:endParaRPr lang="en-US" dirty="0"/>
          </a:p>
        </p:txBody>
      </p:sp>
    </p:spTree>
    <p:extLst>
      <p:ext uri="{BB962C8B-B14F-4D97-AF65-F5344CB8AC3E}">
        <p14:creationId xmlns:p14="http://schemas.microsoft.com/office/powerpoint/2010/main" val="3817435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9/22/2015</a:t>
            </a:r>
            <a:endParaRPr lang="en-US" dirty="0"/>
          </a:p>
        </p:txBody>
      </p:sp>
      <p:sp>
        <p:nvSpPr>
          <p:cNvPr id="5" name="Slide Number Placeholder 4"/>
          <p:cNvSpPr>
            <a:spLocks noGrp="1"/>
          </p:cNvSpPr>
          <p:nvPr>
            <p:ph type="sldNum" sz="quarter" idx="11"/>
          </p:nvPr>
        </p:nvSpPr>
        <p:spPr/>
        <p:txBody>
          <a:bodyPr/>
          <a:lstStyle/>
          <a:p>
            <a:fld id="{0819DAC4-FA3F-4AA2-8C4D-C2E2DBC3E1BC}" type="slidenum">
              <a:rPr lang="en-US" smtClean="0"/>
              <a:pPr/>
              <a:t>7</a:t>
            </a:fld>
            <a:endParaRPr lang="en-US" dirty="0"/>
          </a:p>
        </p:txBody>
      </p:sp>
    </p:spTree>
    <p:extLst>
      <p:ext uri="{BB962C8B-B14F-4D97-AF65-F5344CB8AC3E}">
        <p14:creationId xmlns:p14="http://schemas.microsoft.com/office/powerpoint/2010/main" val="1531967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9/22/2015</a:t>
            </a:r>
            <a:endParaRPr lang="en-US" dirty="0"/>
          </a:p>
        </p:txBody>
      </p:sp>
      <p:sp>
        <p:nvSpPr>
          <p:cNvPr id="5" name="Slide Number Placeholder 4"/>
          <p:cNvSpPr>
            <a:spLocks noGrp="1"/>
          </p:cNvSpPr>
          <p:nvPr>
            <p:ph type="sldNum" sz="quarter" idx="11"/>
          </p:nvPr>
        </p:nvSpPr>
        <p:spPr/>
        <p:txBody>
          <a:bodyPr/>
          <a:lstStyle/>
          <a:p>
            <a:fld id="{0819DAC4-FA3F-4AA2-8C4D-C2E2DBC3E1BC}" type="slidenum">
              <a:rPr lang="en-US" smtClean="0"/>
              <a:pPr/>
              <a:t>8</a:t>
            </a:fld>
            <a:endParaRPr lang="en-US" dirty="0"/>
          </a:p>
        </p:txBody>
      </p:sp>
    </p:spTree>
    <p:extLst>
      <p:ext uri="{BB962C8B-B14F-4D97-AF65-F5344CB8AC3E}">
        <p14:creationId xmlns:p14="http://schemas.microsoft.com/office/powerpoint/2010/main" val="2368554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9/22/2015</a:t>
            </a:r>
            <a:endParaRPr lang="en-US" dirty="0"/>
          </a:p>
        </p:txBody>
      </p:sp>
      <p:sp>
        <p:nvSpPr>
          <p:cNvPr id="5" name="Slide Number Placeholder 4"/>
          <p:cNvSpPr>
            <a:spLocks noGrp="1"/>
          </p:cNvSpPr>
          <p:nvPr>
            <p:ph type="sldNum" sz="quarter" idx="11"/>
          </p:nvPr>
        </p:nvSpPr>
        <p:spPr/>
        <p:txBody>
          <a:bodyPr/>
          <a:lstStyle/>
          <a:p>
            <a:fld id="{0819DAC4-FA3F-4AA2-8C4D-C2E2DBC3E1BC}" type="slidenum">
              <a:rPr lang="en-US" smtClean="0"/>
              <a:pPr/>
              <a:t>9</a:t>
            </a:fld>
            <a:endParaRPr lang="en-US" dirty="0"/>
          </a:p>
        </p:txBody>
      </p:sp>
    </p:spTree>
    <p:extLst>
      <p:ext uri="{BB962C8B-B14F-4D97-AF65-F5344CB8AC3E}">
        <p14:creationId xmlns:p14="http://schemas.microsoft.com/office/powerpoint/2010/main" val="3640188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lvl1pPr>
              <a:defRPr>
                <a:solidFill>
                  <a:srgbClr val="1547A2"/>
                </a:solidFill>
              </a:defRPr>
            </a:lvl1pPr>
          </a:lstStyle>
          <a:p>
            <a:r>
              <a:rPr lang="en-US" dirty="0"/>
              <a:t>Click to edit Master title style</a:t>
            </a:r>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186145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8092" y="6356351"/>
            <a:ext cx="2837762" cy="365125"/>
          </a:xfrm>
          <a:prstGeom prst="rect">
            <a:avLst/>
          </a:prstGeom>
        </p:spPr>
        <p:txBody>
          <a:bodyPr/>
          <a:lstStyle/>
          <a:p>
            <a:endParaRPr lang="en-US"/>
          </a:p>
        </p:txBody>
      </p:sp>
      <p:sp>
        <p:nvSpPr>
          <p:cNvPr id="5" name="Footer Placeholder 4"/>
          <p:cNvSpPr>
            <a:spLocks noGrp="1"/>
          </p:cNvSpPr>
          <p:nvPr>
            <p:ph type="ftr" sz="quarter" idx="11"/>
          </p:nvPr>
        </p:nvSpPr>
        <p:spPr>
          <a:xfrm>
            <a:off x="4155295" y="6356351"/>
            <a:ext cx="385124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4193341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7332" y="274639"/>
            <a:ext cx="273641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8092" y="274639"/>
            <a:ext cx="800654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8092" y="6356351"/>
            <a:ext cx="2837762" cy="365125"/>
          </a:xfrm>
          <a:prstGeom prst="rect">
            <a:avLst/>
          </a:prstGeom>
        </p:spPr>
        <p:txBody>
          <a:bodyPr/>
          <a:lstStyle/>
          <a:p>
            <a:endParaRPr lang="en-US"/>
          </a:p>
        </p:txBody>
      </p:sp>
      <p:sp>
        <p:nvSpPr>
          <p:cNvPr id="5" name="Footer Placeholder 4"/>
          <p:cNvSpPr>
            <a:spLocks noGrp="1"/>
          </p:cNvSpPr>
          <p:nvPr>
            <p:ph type="ftr" sz="quarter" idx="11"/>
          </p:nvPr>
        </p:nvSpPr>
        <p:spPr>
          <a:xfrm>
            <a:off x="4155295" y="6356351"/>
            <a:ext cx="385124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1144468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8092" y="6356351"/>
            <a:ext cx="2837762" cy="365125"/>
          </a:xfrm>
          <a:prstGeom prst="rect">
            <a:avLst/>
          </a:prstGeom>
        </p:spPr>
        <p:txBody>
          <a:bodyPr/>
          <a:lstStyle/>
          <a:p>
            <a:endParaRPr lang="en-US"/>
          </a:p>
        </p:txBody>
      </p:sp>
      <p:sp>
        <p:nvSpPr>
          <p:cNvPr id="5" name="Footer Placeholder 4"/>
          <p:cNvSpPr>
            <a:spLocks noGrp="1"/>
          </p:cNvSpPr>
          <p:nvPr>
            <p:ph type="ftr" sz="quarter" idx="11"/>
          </p:nvPr>
        </p:nvSpPr>
        <p:spPr>
          <a:xfrm>
            <a:off x="4155295" y="6356351"/>
            <a:ext cx="385124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2141944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8092" y="6356351"/>
            <a:ext cx="2837762" cy="365125"/>
          </a:xfrm>
          <a:prstGeom prst="rect">
            <a:avLst/>
          </a:prstGeom>
        </p:spPr>
        <p:txBody>
          <a:bodyPr/>
          <a:lstStyle/>
          <a:p>
            <a:endParaRPr lang="en-US"/>
          </a:p>
        </p:txBody>
      </p:sp>
      <p:sp>
        <p:nvSpPr>
          <p:cNvPr id="5" name="Footer Placeholder 4"/>
          <p:cNvSpPr>
            <a:spLocks noGrp="1"/>
          </p:cNvSpPr>
          <p:nvPr>
            <p:ph type="ftr" sz="quarter" idx="11"/>
          </p:nvPr>
        </p:nvSpPr>
        <p:spPr>
          <a:xfrm>
            <a:off x="4155295" y="6356351"/>
            <a:ext cx="385124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2220820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8092" y="6356351"/>
            <a:ext cx="2837762" cy="365125"/>
          </a:xfrm>
          <a:prstGeom prst="rect">
            <a:avLst/>
          </a:prstGeom>
        </p:spPr>
        <p:txBody>
          <a:bodyPr/>
          <a:lstStyle/>
          <a:p>
            <a:endParaRPr lang="en-US"/>
          </a:p>
        </p:txBody>
      </p:sp>
      <p:sp>
        <p:nvSpPr>
          <p:cNvPr id="6" name="Footer Placeholder 5"/>
          <p:cNvSpPr>
            <a:spLocks noGrp="1"/>
          </p:cNvSpPr>
          <p:nvPr>
            <p:ph type="ftr" sz="quarter" idx="11"/>
          </p:nvPr>
        </p:nvSpPr>
        <p:spPr>
          <a:xfrm>
            <a:off x="4155295" y="6356351"/>
            <a:ext cx="3851249"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1460876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8092" y="6356351"/>
            <a:ext cx="2837762" cy="365125"/>
          </a:xfrm>
          <a:prstGeom prst="rect">
            <a:avLst/>
          </a:prstGeom>
        </p:spPr>
        <p:txBody>
          <a:bodyPr/>
          <a:lstStyle/>
          <a:p>
            <a:endParaRPr lang="en-US"/>
          </a:p>
        </p:txBody>
      </p:sp>
      <p:sp>
        <p:nvSpPr>
          <p:cNvPr id="8" name="Footer Placeholder 7"/>
          <p:cNvSpPr>
            <a:spLocks noGrp="1"/>
          </p:cNvSpPr>
          <p:nvPr>
            <p:ph type="ftr" sz="quarter" idx="11"/>
          </p:nvPr>
        </p:nvSpPr>
        <p:spPr>
          <a:xfrm>
            <a:off x="4155295" y="6356351"/>
            <a:ext cx="3851249"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3150045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8092" y="6356351"/>
            <a:ext cx="2837762" cy="365125"/>
          </a:xfrm>
          <a:prstGeom prst="rect">
            <a:avLst/>
          </a:prstGeom>
        </p:spPr>
        <p:txBody>
          <a:bodyPr/>
          <a:lstStyle/>
          <a:p>
            <a:endParaRPr lang="en-US"/>
          </a:p>
        </p:txBody>
      </p:sp>
      <p:sp>
        <p:nvSpPr>
          <p:cNvPr id="4" name="Footer Placeholder 3"/>
          <p:cNvSpPr>
            <a:spLocks noGrp="1"/>
          </p:cNvSpPr>
          <p:nvPr>
            <p:ph type="ftr" sz="quarter" idx="11"/>
          </p:nvPr>
        </p:nvSpPr>
        <p:spPr>
          <a:xfrm>
            <a:off x="4155295" y="6356351"/>
            <a:ext cx="3851249"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47713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8092" y="6356351"/>
            <a:ext cx="2837762" cy="365125"/>
          </a:xfrm>
          <a:prstGeom prst="rect">
            <a:avLst/>
          </a:prstGeom>
        </p:spPr>
        <p:txBody>
          <a:bodyPr/>
          <a:lstStyle/>
          <a:p>
            <a:endParaRPr lang="en-US"/>
          </a:p>
        </p:txBody>
      </p:sp>
      <p:sp>
        <p:nvSpPr>
          <p:cNvPr id="3" name="Footer Placeholder 2"/>
          <p:cNvSpPr>
            <a:spLocks noGrp="1"/>
          </p:cNvSpPr>
          <p:nvPr>
            <p:ph type="ftr" sz="quarter" idx="11"/>
          </p:nvPr>
        </p:nvSpPr>
        <p:spPr>
          <a:xfrm>
            <a:off x="4155295" y="6356351"/>
            <a:ext cx="3851249"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798977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8092" y="6356351"/>
            <a:ext cx="2837762" cy="365125"/>
          </a:xfrm>
          <a:prstGeom prst="rect">
            <a:avLst/>
          </a:prstGeom>
        </p:spPr>
        <p:txBody>
          <a:bodyPr/>
          <a:lstStyle/>
          <a:p>
            <a:endParaRPr lang="en-US"/>
          </a:p>
        </p:txBody>
      </p:sp>
      <p:sp>
        <p:nvSpPr>
          <p:cNvPr id="6" name="Footer Placeholder 5"/>
          <p:cNvSpPr>
            <a:spLocks noGrp="1"/>
          </p:cNvSpPr>
          <p:nvPr>
            <p:ph type="ftr" sz="quarter" idx="11"/>
          </p:nvPr>
        </p:nvSpPr>
        <p:spPr>
          <a:xfrm>
            <a:off x="4155295" y="6356351"/>
            <a:ext cx="3851249"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268522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8092" y="6356351"/>
            <a:ext cx="2837762" cy="365125"/>
          </a:xfrm>
          <a:prstGeom prst="rect">
            <a:avLst/>
          </a:prstGeom>
        </p:spPr>
        <p:txBody>
          <a:bodyPr/>
          <a:lstStyle/>
          <a:p>
            <a:endParaRPr lang="en-US"/>
          </a:p>
        </p:txBody>
      </p:sp>
      <p:sp>
        <p:nvSpPr>
          <p:cNvPr id="6" name="Footer Placeholder 5"/>
          <p:cNvSpPr>
            <a:spLocks noGrp="1"/>
          </p:cNvSpPr>
          <p:nvPr>
            <p:ph type="ftr" sz="quarter" idx="11"/>
          </p:nvPr>
        </p:nvSpPr>
        <p:spPr>
          <a:xfrm>
            <a:off x="4155295" y="6356351"/>
            <a:ext cx="3851249"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2882053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547A2"/>
        </a:solidFill>
        <a:effectLst/>
      </p:bgPr>
    </p:bg>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0" y="6324600"/>
            <a:ext cx="12161838" cy="112712"/>
          </a:xfrm>
          <a:prstGeom prst="rect">
            <a:avLst/>
          </a:prstGeom>
          <a:solidFill>
            <a:srgbClr val="FFFFFF">
              <a:alpha val="30000"/>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547A2"/>
              </a:solidFill>
            </a:endParaRPr>
          </a:p>
        </p:txBody>
      </p:sp>
      <p:sp>
        <p:nvSpPr>
          <p:cNvPr id="8" name="Rectangle 6"/>
          <p:cNvSpPr>
            <a:spLocks noChangeArrowheads="1"/>
          </p:cNvSpPr>
          <p:nvPr userDrawn="1"/>
        </p:nvSpPr>
        <p:spPr bwMode="auto">
          <a:xfrm>
            <a:off x="0" y="304800"/>
            <a:ext cx="12161838" cy="112712"/>
          </a:xfrm>
          <a:prstGeom prst="rect">
            <a:avLst/>
          </a:prstGeom>
          <a:solidFill>
            <a:srgbClr val="FFFFFF">
              <a:alpha val="30000"/>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547A2"/>
              </a:solidFill>
            </a:endParaRPr>
          </a:p>
        </p:txBody>
      </p:sp>
      <p:pic>
        <p:nvPicPr>
          <p:cNvPr id="9" name="Picture 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408853"/>
            <a:ext cx="12161838" cy="591574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5042380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000" b="1" kern="1200">
          <a:solidFill>
            <a:srgbClr val="1547A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2065" y="609600"/>
            <a:ext cx="11577711" cy="3908762"/>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6600" b="1" i="0" u="none" strike="noStrike" kern="1200" cap="none" spc="0" normalizeH="0" baseline="0" noProof="0" dirty="0">
                <a:ln>
                  <a:noFill/>
                </a:ln>
                <a:solidFill>
                  <a:srgbClr val="1547A2"/>
                </a:solidFill>
                <a:effectLst/>
                <a:uLnTx/>
                <a:uFillTx/>
                <a:latin typeface="Minion Pro" panose="02040503050306020203" pitchFamily="18" charset="0"/>
                <a:ea typeface="Malgun Gothic" panose="020B0503020000020004" pitchFamily="34" charset="-127"/>
                <a:cs typeface="Times New Roman" pitchFamily="18" charset="0"/>
              </a:rPr>
              <a:t>Crucial Steps for Navigating Virtual Education</a:t>
            </a:r>
            <a:endParaRPr kumimoji="0" lang="en-US" altLang="en-US" sz="5400" b="1" i="0" u="none" strike="noStrike" kern="1200" cap="none" spc="0" normalizeH="0" baseline="0" noProof="0" dirty="0">
              <a:ln>
                <a:noFill/>
              </a:ln>
              <a:solidFill>
                <a:srgbClr val="1547A2"/>
              </a:solidFill>
              <a:effectLst/>
              <a:uLnTx/>
              <a:uFillTx/>
              <a:latin typeface="Minion Pro" panose="02040503050306020203" pitchFamily="18" charset="0"/>
              <a:ea typeface="Malgun Gothic" panose="020B0503020000020004" pitchFamily="34" charset="-127"/>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0" dirty="0">
              <a:ln>
                <a:noFill/>
              </a:ln>
              <a:solidFill>
                <a:srgbClr val="1547A2"/>
              </a:solidFill>
              <a:effectLst/>
              <a:uLnTx/>
              <a:uFillTx/>
              <a:latin typeface="Minion Pro" panose="02040503050306020203" pitchFamily="18" charset="0"/>
              <a:ea typeface="Malgun Gothic" panose="020B0503020000020004" pitchFamily="34" charset="-127"/>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4800" b="1" i="0" u="none" strike="noStrike" kern="1200" cap="none" spc="0" normalizeH="0" baseline="0" noProof="0" dirty="0">
              <a:ln>
                <a:noFill/>
              </a:ln>
              <a:solidFill>
                <a:srgbClr val="1547A2"/>
              </a:solidFill>
              <a:effectLst/>
              <a:uLnTx/>
              <a:uFillTx/>
              <a:latin typeface="Minion Pro" panose="02040503050306020203" pitchFamily="18" charset="0"/>
              <a:ea typeface="Malgun Gothic" panose="020B0503020000020004" pitchFamily="34" charset="-127"/>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a:ln>
                  <a:noFill/>
                </a:ln>
                <a:solidFill>
                  <a:srgbClr val="1547A2"/>
                </a:solidFill>
                <a:effectLst/>
                <a:uLnTx/>
                <a:uFillTx/>
                <a:latin typeface="Minion Pro" panose="02040503050306020203" pitchFamily="18" charset="0"/>
                <a:ea typeface="Malgun Gothic" panose="020B0503020000020004" pitchFamily="34" charset="-127"/>
                <a:cs typeface="Times New Roman" pitchFamily="18" charset="0"/>
              </a:rPr>
              <a:t>Emily Omohundro and Rachel Meystedt</a:t>
            </a:r>
            <a:endParaRPr kumimoji="0" lang="en-US" altLang="en-US" sz="2000" b="1" i="0" u="none" strike="noStrike" kern="1200" cap="none" spc="0" normalizeH="0" baseline="0" noProof="0" dirty="0">
              <a:ln>
                <a:noFill/>
              </a:ln>
              <a:solidFill>
                <a:srgbClr val="1547A2"/>
              </a:solidFill>
              <a:effectLst/>
              <a:uLnTx/>
              <a:uFillTx/>
              <a:latin typeface="Minion Pro" panose="02040503050306020203" pitchFamily="18" charset="0"/>
              <a:ea typeface="Malgun Gothic" panose="020B0503020000020004" pitchFamily="34" charset="-127"/>
              <a:cs typeface="Times New Roman" pitchFamily="18" charset="0"/>
            </a:endParaRPr>
          </a:p>
        </p:txBody>
      </p:sp>
      <p:pic>
        <p:nvPicPr>
          <p:cNvPr id="11" name="Picture 2" descr="EdCounsel_Logo-Email"/>
          <p:cNvPicPr>
            <a:picLocks noChangeAspect="1" noChangeArrowheads="1"/>
          </p:cNvPicPr>
          <p:nvPr/>
        </p:nvPicPr>
        <p:blipFill rotWithShape="1">
          <a:blip r:embed="rId3">
            <a:extLst>
              <a:ext uri="{28A0092B-C50C-407E-A947-70E740481C1C}">
                <a14:useLocalDpi xmlns:a14="http://schemas.microsoft.com/office/drawing/2010/main" val="0"/>
              </a:ext>
            </a:extLst>
          </a:blip>
          <a:srcRect t="14208"/>
          <a:stretch/>
        </p:blipFill>
        <p:spPr bwMode="auto">
          <a:xfrm>
            <a:off x="3255789" y="4563374"/>
            <a:ext cx="5650265" cy="1750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3551586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85319" y="1600200"/>
            <a:ext cx="8305800" cy="4724400"/>
          </a:xfrm>
        </p:spPr>
        <p:txBody>
          <a:bodyPr>
            <a:normAutofit/>
          </a:bodyPr>
          <a:lstStyle/>
          <a:p>
            <a:pPr lvl="0"/>
            <a:r>
              <a:rPr lang="en-US" sz="2400" b="1" u="sng" dirty="0">
                <a:latin typeface="Minion Pro" panose="02040503050306020203" pitchFamily="18" charset="0"/>
              </a:rPr>
              <a:t>Can students take virtual courses or enroll in virtual schools and pay for that coursework themselves</a:t>
            </a:r>
            <a:r>
              <a:rPr lang="en-US" sz="2400" dirty="0">
                <a:latin typeface="Minion Pro" panose="02040503050306020203" pitchFamily="18" charset="0"/>
              </a:rPr>
              <a:t>?</a:t>
            </a:r>
          </a:p>
          <a:p>
            <a:pPr lvl="1">
              <a:buFont typeface="Arial" panose="020B0604020202020204" pitchFamily="34" charset="0"/>
              <a:buChar char="•"/>
            </a:pPr>
            <a:r>
              <a:rPr lang="en-US" sz="2400" dirty="0">
                <a:latin typeface="Minion Pro" panose="02040503050306020203" pitchFamily="18" charset="0"/>
              </a:rPr>
              <a:t>Yes! If a student chooses to take a virtual course or enroll in a virtual school, they can do that without receiving approval from the District. </a:t>
            </a:r>
          </a:p>
          <a:p>
            <a:pPr lvl="1">
              <a:buFont typeface="Arial" panose="020B0604020202020204" pitchFamily="34" charset="0"/>
              <a:buChar char="•"/>
            </a:pPr>
            <a:r>
              <a:rPr lang="en-US" sz="2400" dirty="0">
                <a:latin typeface="Minion Pro" panose="02040503050306020203" pitchFamily="18" charset="0"/>
              </a:rPr>
              <a:t>Once the student completes the course or program, the District would then need to consider how the student’s credits transfer within the District based on its procedures for awarding credit to transfer credits.</a:t>
            </a:r>
          </a:p>
        </p:txBody>
      </p:sp>
      <p:sp>
        <p:nvSpPr>
          <p:cNvPr id="4" name="Title 2"/>
          <p:cNvSpPr>
            <a:spLocks noGrp="1"/>
          </p:cNvSpPr>
          <p:nvPr>
            <p:ph type="title"/>
          </p:nvPr>
        </p:nvSpPr>
        <p:spPr>
          <a:xfrm>
            <a:off x="608092" y="274638"/>
            <a:ext cx="10945654" cy="1325562"/>
          </a:xfrm>
        </p:spPr>
        <p:txBody>
          <a:bodyPr>
            <a:normAutofit/>
          </a:bodyPr>
          <a:lstStyle/>
          <a:p>
            <a:r>
              <a:rPr lang="en-US" dirty="0">
                <a:latin typeface="Minion Pro" panose="02040503050306020203" pitchFamily="18" charset="0"/>
              </a:rPr>
              <a:t>Virtual Courses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481" y="2133600"/>
            <a:ext cx="4347608" cy="2286000"/>
          </a:xfrm>
          <a:prstGeom prst="rect">
            <a:avLst/>
          </a:prstGeom>
        </p:spPr>
      </p:pic>
    </p:spTree>
    <p:extLst>
      <p:ext uri="{BB962C8B-B14F-4D97-AF65-F5344CB8AC3E}">
        <p14:creationId xmlns:p14="http://schemas.microsoft.com/office/powerpoint/2010/main" val="2909715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BA9CB7-3820-4D8C-BCF3-5FE998335BDD}"/>
              </a:ext>
            </a:extLst>
          </p:cNvPr>
          <p:cNvSpPr>
            <a:spLocks noGrp="1"/>
          </p:cNvSpPr>
          <p:nvPr>
            <p:ph type="title"/>
          </p:nvPr>
        </p:nvSpPr>
        <p:spPr>
          <a:xfrm>
            <a:off x="608092" y="274638"/>
            <a:ext cx="10945654" cy="1143000"/>
          </a:xfrm>
        </p:spPr>
        <p:txBody>
          <a:bodyPr anchor="ctr">
            <a:normAutofit/>
          </a:bodyPr>
          <a:lstStyle/>
          <a:p>
            <a:r>
              <a:rPr lang="en-US" dirty="0">
                <a:latin typeface="Minion Pro" panose="02040503050306020203" pitchFamily="18" charset="0"/>
              </a:rPr>
              <a:t>Virtual Learning for Special Education Students</a:t>
            </a:r>
          </a:p>
        </p:txBody>
      </p:sp>
      <p:sp>
        <p:nvSpPr>
          <p:cNvPr id="3" name="Content Placeholder 2">
            <a:extLst>
              <a:ext uri="{FF2B5EF4-FFF2-40B4-BE49-F238E27FC236}">
                <a16:creationId xmlns:a16="http://schemas.microsoft.com/office/drawing/2014/main" xmlns="" id="{E1EF8FF6-8F11-4D0D-B2EC-D12C92E3967B}"/>
              </a:ext>
            </a:extLst>
          </p:cNvPr>
          <p:cNvSpPr>
            <a:spLocks noGrp="1"/>
          </p:cNvSpPr>
          <p:nvPr>
            <p:ph sz="half" idx="1"/>
          </p:nvPr>
        </p:nvSpPr>
        <p:spPr>
          <a:xfrm>
            <a:off x="608091" y="1600201"/>
            <a:ext cx="7530227" cy="4525963"/>
          </a:xfrm>
        </p:spPr>
        <p:txBody>
          <a:bodyPr>
            <a:normAutofit lnSpcReduction="10000"/>
          </a:bodyPr>
          <a:lstStyle/>
          <a:p>
            <a:pPr>
              <a:lnSpc>
                <a:spcPct val="90000"/>
              </a:lnSpc>
            </a:pPr>
            <a:r>
              <a:rPr lang="en-US" sz="2200" dirty="0">
                <a:latin typeface="Minion Pro" panose="02040503050306020203" pitchFamily="18" charset="0"/>
              </a:rPr>
              <a:t>Students with disabilities need to be provided equal access to virtual programming.</a:t>
            </a:r>
          </a:p>
          <a:p>
            <a:pPr>
              <a:lnSpc>
                <a:spcPct val="90000"/>
              </a:lnSpc>
            </a:pPr>
            <a:r>
              <a:rPr lang="en-US" sz="2200" dirty="0">
                <a:latin typeface="Minion Pro" panose="02040503050306020203" pitchFamily="18" charset="0"/>
              </a:rPr>
              <a:t>Ultimately, moving to virtual education is a change in placement that needs to be determined by the IEP or Section 504 Team.</a:t>
            </a:r>
          </a:p>
          <a:p>
            <a:pPr>
              <a:lnSpc>
                <a:spcPct val="90000"/>
              </a:lnSpc>
            </a:pPr>
            <a:r>
              <a:rPr lang="en-US" sz="2200" dirty="0">
                <a:latin typeface="Minion Pro" panose="02040503050306020203" pitchFamily="18" charset="0"/>
              </a:rPr>
              <a:t>This may not look like other students’ virtual programming.</a:t>
            </a:r>
          </a:p>
          <a:p>
            <a:pPr>
              <a:lnSpc>
                <a:spcPct val="90000"/>
              </a:lnSpc>
            </a:pPr>
            <a:r>
              <a:rPr lang="en-US" sz="2200" dirty="0">
                <a:latin typeface="Minion Pro" panose="02040503050306020203" pitchFamily="18" charset="0"/>
              </a:rPr>
              <a:t>The District is still on the hook to ensure the student is providing FAPE.</a:t>
            </a:r>
          </a:p>
          <a:p>
            <a:pPr>
              <a:lnSpc>
                <a:spcPct val="90000"/>
              </a:lnSpc>
            </a:pPr>
            <a:r>
              <a:rPr lang="en-US" sz="2200" dirty="0">
                <a:latin typeface="Minion Pro" panose="02040503050306020203" pitchFamily="18" charset="0"/>
              </a:rPr>
              <a:t>Most virtual vendors are not providing special education to students and may be limited as to what modifications and accommodations they provide.</a:t>
            </a:r>
          </a:p>
          <a:p>
            <a:pPr lvl="1">
              <a:lnSpc>
                <a:spcPct val="90000"/>
              </a:lnSpc>
            </a:pPr>
            <a:r>
              <a:rPr lang="en-US" sz="2200" dirty="0">
                <a:latin typeface="Minion Pro" panose="02040503050306020203" pitchFamily="18" charset="0"/>
              </a:rPr>
              <a:t>This should be a consideration when doing the “best educational interest” determination within an IEP team meeting to determine appropriate placement.</a:t>
            </a:r>
          </a:p>
          <a:p>
            <a:pPr>
              <a:lnSpc>
                <a:spcPct val="90000"/>
              </a:lnSpc>
            </a:pPr>
            <a:endParaRPr lang="en-US" sz="1500" dirty="0">
              <a:latin typeface="Minion Pro" panose="02040503050306020203" pitchFamily="18" charset="0"/>
            </a:endParaRPr>
          </a:p>
        </p:txBody>
      </p:sp>
      <p:pic>
        <p:nvPicPr>
          <p:cNvPr id="5" name="Picture 4">
            <a:extLst>
              <a:ext uri="{FF2B5EF4-FFF2-40B4-BE49-F238E27FC236}">
                <a16:creationId xmlns:a16="http://schemas.microsoft.com/office/drawing/2014/main" xmlns="" id="{2116B266-9E8A-4F3B-BE19-8F0CF5980606}"/>
              </a:ext>
            </a:extLst>
          </p:cNvPr>
          <p:cNvPicPr>
            <a:picLocks noChangeAspect="1"/>
          </p:cNvPicPr>
          <p:nvPr/>
        </p:nvPicPr>
        <p:blipFill rotWithShape="1">
          <a:blip r:embed="rId3"/>
          <a:srcRect t="2308" r="2" b="2"/>
          <a:stretch/>
        </p:blipFill>
        <p:spPr>
          <a:xfrm>
            <a:off x="8321817" y="2209800"/>
            <a:ext cx="3201033" cy="2697164"/>
          </a:xfrm>
          <a:prstGeom prst="rect">
            <a:avLst/>
          </a:prstGeom>
          <a:noFill/>
        </p:spPr>
      </p:pic>
    </p:spTree>
    <p:extLst>
      <p:ext uri="{BB962C8B-B14F-4D97-AF65-F5344CB8AC3E}">
        <p14:creationId xmlns:p14="http://schemas.microsoft.com/office/powerpoint/2010/main" val="2694693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4254CB-8EA4-4DC3-8405-B18657E7BA14}"/>
              </a:ext>
            </a:extLst>
          </p:cNvPr>
          <p:cNvSpPr>
            <a:spLocks noGrp="1"/>
          </p:cNvSpPr>
          <p:nvPr>
            <p:ph type="title"/>
          </p:nvPr>
        </p:nvSpPr>
        <p:spPr>
          <a:xfrm>
            <a:off x="608090" y="1219200"/>
            <a:ext cx="10945654" cy="1143000"/>
          </a:xfrm>
        </p:spPr>
        <p:txBody>
          <a:bodyPr>
            <a:normAutofit/>
          </a:bodyPr>
          <a:lstStyle/>
          <a:p>
            <a:r>
              <a:rPr lang="en-US" sz="6000" dirty="0">
                <a:latin typeface="Minion Pro" panose="02040503050306020203" pitchFamily="18" charset="0"/>
              </a:rPr>
              <a:t>Distance Learning</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61612" y="3276600"/>
            <a:ext cx="2438611" cy="2141406"/>
          </a:xfrm>
        </p:spPr>
      </p:pic>
    </p:spTree>
    <p:extLst>
      <p:ext uri="{BB962C8B-B14F-4D97-AF65-F5344CB8AC3E}">
        <p14:creationId xmlns:p14="http://schemas.microsoft.com/office/powerpoint/2010/main" val="1738299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8092" y="457201"/>
            <a:ext cx="10945654" cy="1143000"/>
          </a:xfrm>
        </p:spPr>
        <p:txBody>
          <a:bodyPr>
            <a:normAutofit/>
          </a:bodyPr>
          <a:lstStyle/>
          <a:p>
            <a:r>
              <a:rPr lang="en-US" dirty="0">
                <a:latin typeface="Minion Pro" panose="02040503050306020203" pitchFamily="18" charset="0"/>
              </a:rPr>
              <a:t>Distance Learning for Special Education Students</a:t>
            </a:r>
          </a:p>
        </p:txBody>
      </p:sp>
      <p:sp>
        <p:nvSpPr>
          <p:cNvPr id="2" name="Content Placeholder 1">
            <a:extLst>
              <a:ext uri="{FF2B5EF4-FFF2-40B4-BE49-F238E27FC236}">
                <a16:creationId xmlns:a16="http://schemas.microsoft.com/office/drawing/2014/main" xmlns="" id="{92B1C2DE-693D-468E-BC8E-D82E8E7D19C8}"/>
              </a:ext>
            </a:extLst>
          </p:cNvPr>
          <p:cNvSpPr>
            <a:spLocks noGrp="1"/>
          </p:cNvSpPr>
          <p:nvPr>
            <p:ph idx="1"/>
          </p:nvPr>
        </p:nvSpPr>
        <p:spPr>
          <a:xfrm>
            <a:off x="608092" y="1630394"/>
            <a:ext cx="10945654" cy="4525963"/>
          </a:xfrm>
        </p:spPr>
        <p:txBody>
          <a:bodyPr/>
          <a:lstStyle/>
          <a:p>
            <a:r>
              <a:rPr lang="en-US" dirty="0">
                <a:latin typeface="Minion Pro" panose="02040503050306020203" pitchFamily="18" charset="0"/>
              </a:rPr>
              <a:t>Ensure that Form G includes all possible distance learning possibilities.</a:t>
            </a:r>
          </a:p>
          <a:p>
            <a:r>
              <a:rPr lang="en-US" dirty="0">
                <a:latin typeface="Minion Pro" panose="02040503050306020203" pitchFamily="18" charset="0"/>
              </a:rPr>
              <a:t>Ensure that a Form G is developed if a student’s placement is changed (such as if moving from virtual to in-seat).</a:t>
            </a:r>
          </a:p>
          <a:p>
            <a:r>
              <a:rPr lang="en-US" dirty="0">
                <a:latin typeface="Minion Pro" panose="02040503050306020203" pitchFamily="18" charset="0"/>
              </a:rPr>
              <a:t>Consider student transportation needs during distance learning, if smaller cohorts may attend in-person on certain days.</a:t>
            </a:r>
          </a:p>
          <a:p>
            <a:r>
              <a:rPr lang="en-US" dirty="0">
                <a:latin typeface="Minion Pro" panose="02040503050306020203" pitchFamily="18" charset="0"/>
              </a:rPr>
              <a:t>Form G distance learning can be used during student quarantines, but that should be clearly indicated in the Form G.</a:t>
            </a:r>
          </a:p>
        </p:txBody>
      </p:sp>
    </p:spTree>
    <p:extLst>
      <p:ext uri="{BB962C8B-B14F-4D97-AF65-F5344CB8AC3E}">
        <p14:creationId xmlns:p14="http://schemas.microsoft.com/office/powerpoint/2010/main" val="654886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8090" y="609600"/>
            <a:ext cx="10945654" cy="1143000"/>
          </a:xfrm>
        </p:spPr>
        <p:txBody>
          <a:bodyPr>
            <a:normAutofit fontScale="90000"/>
          </a:bodyPr>
          <a:lstStyle/>
          <a:p>
            <a:r>
              <a:rPr lang="en-US" dirty="0">
                <a:latin typeface="Minion Pro" panose="02040503050306020203" pitchFamily="18" charset="0"/>
              </a:rPr>
              <a:t>Student Discipline for Online Conduct </a:t>
            </a:r>
            <a:br>
              <a:rPr lang="en-US" dirty="0">
                <a:latin typeface="Minion Pro" panose="02040503050306020203" pitchFamily="18" charset="0"/>
              </a:rPr>
            </a:br>
            <a:r>
              <a:rPr lang="en-US" dirty="0">
                <a:latin typeface="Minion Pro" panose="02040503050306020203" pitchFamily="18" charset="0"/>
              </a:rPr>
              <a:t>During Remote Instruction</a:t>
            </a:r>
          </a:p>
        </p:txBody>
      </p:sp>
      <p:sp>
        <p:nvSpPr>
          <p:cNvPr id="5" name="Content Placeholder 4"/>
          <p:cNvSpPr>
            <a:spLocks noGrp="1"/>
          </p:cNvSpPr>
          <p:nvPr>
            <p:ph idx="1"/>
          </p:nvPr>
        </p:nvSpPr>
        <p:spPr>
          <a:xfrm>
            <a:off x="-319881" y="2057400"/>
            <a:ext cx="11201400" cy="4525963"/>
          </a:xfrm>
        </p:spPr>
        <p:txBody>
          <a:bodyPr>
            <a:normAutofit/>
          </a:bodyPr>
          <a:lstStyle/>
          <a:p>
            <a:pPr lvl="2"/>
            <a:r>
              <a:rPr lang="en-US" dirty="0">
                <a:latin typeface="Minion Pro" panose="02040503050306020203" pitchFamily="18" charset="0"/>
              </a:rPr>
              <a:t>Clear notice of the rules as applied in the remote context</a:t>
            </a:r>
          </a:p>
          <a:p>
            <a:pPr lvl="2"/>
            <a:r>
              <a:rPr lang="en-US" dirty="0">
                <a:latin typeface="Minion Pro" panose="02040503050306020203" pitchFamily="18" charset="0"/>
              </a:rPr>
              <a:t>Impact of remote learning on disciplinary consequences</a:t>
            </a:r>
          </a:p>
          <a:p>
            <a:pPr lvl="2"/>
            <a:r>
              <a:rPr lang="en-US" dirty="0">
                <a:latin typeface="Minion Pro" panose="02040503050306020203" pitchFamily="18" charset="0"/>
              </a:rPr>
              <a:t>Applying Safe Schools Act in the remote environment may be different</a:t>
            </a:r>
          </a:p>
          <a:p>
            <a:pPr lvl="2"/>
            <a:r>
              <a:rPr lang="en-US" dirty="0">
                <a:latin typeface="Minion Pro" panose="02040503050306020203" pitchFamily="18" charset="0"/>
              </a:rPr>
              <a:t>Implicit Bias/Discriminatory Impact in Remote Learning</a:t>
            </a:r>
          </a:p>
          <a:p>
            <a:pPr lvl="3"/>
            <a:r>
              <a:rPr lang="en-US" dirty="0">
                <a:latin typeface="Minion Pro" panose="02040503050306020203" pitchFamily="18" charset="0"/>
              </a:rPr>
              <a:t>In the remote learning environment, educators and administrators may have implicit biases about why students may exhibit certain behaviors.</a:t>
            </a:r>
          </a:p>
          <a:p>
            <a:pPr lvl="2"/>
            <a:endParaRPr lang="en-US" dirty="0">
              <a:latin typeface="Minion Pro" panose="02040503050306020203" pitchFamily="18" charset="0"/>
            </a:endParaRPr>
          </a:p>
          <a:p>
            <a:endParaRPr lang="en-US" dirty="0">
              <a:latin typeface="Minion Pro" panose="02040503050306020203" pitchFamily="18" charset="0"/>
            </a:endParaRPr>
          </a:p>
          <a:p>
            <a:endParaRPr lang="en-US" dirty="0">
              <a:latin typeface="Minion Pro" panose="02040503050306020203" pitchFamily="18" charset="0"/>
            </a:endParaRPr>
          </a:p>
        </p:txBody>
      </p:sp>
    </p:spTree>
    <p:extLst>
      <p:ext uri="{BB962C8B-B14F-4D97-AF65-F5344CB8AC3E}">
        <p14:creationId xmlns:p14="http://schemas.microsoft.com/office/powerpoint/2010/main" val="914973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1518B6-8402-4256-997E-67DD853C3F1A}"/>
              </a:ext>
            </a:extLst>
          </p:cNvPr>
          <p:cNvSpPr>
            <a:spLocks noGrp="1"/>
          </p:cNvSpPr>
          <p:nvPr>
            <p:ph type="title"/>
          </p:nvPr>
        </p:nvSpPr>
        <p:spPr>
          <a:xfrm>
            <a:off x="608090" y="1219200"/>
            <a:ext cx="10945654" cy="1325563"/>
          </a:xfrm>
        </p:spPr>
        <p:txBody>
          <a:bodyPr>
            <a:noAutofit/>
          </a:bodyPr>
          <a:lstStyle/>
          <a:p>
            <a:r>
              <a:rPr lang="en-US" sz="6000" dirty="0">
                <a:latin typeface="Minion Pro" panose="02040503050306020203" pitchFamily="18" charset="0"/>
              </a:rPr>
              <a:t>Additional Concerns Related </a:t>
            </a:r>
            <a:r>
              <a:rPr lang="en-US" sz="6000" dirty="0" smtClean="0">
                <a:latin typeface="Minion Pro" panose="02040503050306020203" pitchFamily="18" charset="0"/>
              </a:rPr>
              <a:t/>
            </a:r>
            <a:br>
              <a:rPr lang="en-US" sz="6000" dirty="0" smtClean="0">
                <a:latin typeface="Minion Pro" panose="02040503050306020203" pitchFamily="18" charset="0"/>
              </a:rPr>
            </a:br>
            <a:r>
              <a:rPr lang="en-US" sz="6000" dirty="0" smtClean="0">
                <a:latin typeface="Minion Pro" panose="02040503050306020203" pitchFamily="18" charset="0"/>
              </a:rPr>
              <a:t>to </a:t>
            </a:r>
            <a:r>
              <a:rPr lang="en-US" sz="6000" dirty="0">
                <a:latin typeface="Minion Pro" panose="02040503050306020203" pitchFamily="18" charset="0"/>
              </a:rPr>
              <a:t>Virtual/Distance Learning</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61612" y="3276600"/>
            <a:ext cx="2438611" cy="2141406"/>
          </a:xfrm>
        </p:spPr>
      </p:pic>
    </p:spTree>
    <p:extLst>
      <p:ext uri="{BB962C8B-B14F-4D97-AF65-F5344CB8AC3E}">
        <p14:creationId xmlns:p14="http://schemas.microsoft.com/office/powerpoint/2010/main" val="906023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8319" y="484763"/>
            <a:ext cx="10945654" cy="1143000"/>
          </a:xfrm>
        </p:spPr>
        <p:txBody>
          <a:bodyPr>
            <a:normAutofit/>
          </a:bodyPr>
          <a:lstStyle/>
          <a:p>
            <a:pPr lvl="1" algn="ctr"/>
            <a:r>
              <a:rPr lang="en-US" sz="3200" b="1" dirty="0">
                <a:solidFill>
                  <a:srgbClr val="1547A2"/>
                </a:solidFill>
                <a:latin typeface="Minion Pro" panose="02040503050306020203" pitchFamily="18" charset="0"/>
              </a:rPr>
              <a:t>Family Educational Rights and Privacy Act (FERPA)/Confidentiality</a:t>
            </a:r>
            <a:endParaRPr lang="en-US" sz="3200" dirty="0">
              <a:solidFill>
                <a:srgbClr val="1547A2"/>
              </a:solidFill>
              <a:latin typeface="Minion Pro" panose="02040503050306020203" pitchFamily="18" charset="0"/>
            </a:endParaRPr>
          </a:p>
        </p:txBody>
      </p:sp>
      <p:sp>
        <p:nvSpPr>
          <p:cNvPr id="5" name="Content Placeholder 4"/>
          <p:cNvSpPr>
            <a:spLocks noGrp="1"/>
          </p:cNvSpPr>
          <p:nvPr>
            <p:ph idx="1"/>
          </p:nvPr>
        </p:nvSpPr>
        <p:spPr>
          <a:xfrm>
            <a:off x="-243681" y="1752600"/>
            <a:ext cx="11963400" cy="4525963"/>
          </a:xfrm>
        </p:spPr>
        <p:txBody>
          <a:bodyPr>
            <a:normAutofit lnSpcReduction="10000"/>
          </a:bodyPr>
          <a:lstStyle/>
          <a:p>
            <a:pPr lvl="2"/>
            <a:r>
              <a:rPr lang="en-US" dirty="0">
                <a:latin typeface="Minion Pro" panose="02040503050306020203" pitchFamily="18" charset="0"/>
              </a:rPr>
              <a:t>Protects student “education records” from disclosure </a:t>
            </a:r>
            <a:endParaRPr lang="en-US" sz="2400" dirty="0">
              <a:latin typeface="Minion Pro" panose="02040503050306020203" pitchFamily="18" charset="0"/>
            </a:endParaRPr>
          </a:p>
          <a:p>
            <a:pPr lvl="3"/>
            <a:r>
              <a:rPr lang="en-US" dirty="0">
                <a:latin typeface="Minion Pro" panose="02040503050306020203" pitchFamily="18" charset="0"/>
              </a:rPr>
              <a:t>To disclose must have written parent consent (or consent of student over 18)</a:t>
            </a:r>
          </a:p>
          <a:p>
            <a:pPr lvl="2"/>
            <a:r>
              <a:rPr lang="en-US" dirty="0">
                <a:latin typeface="Minion Pro" panose="02040503050306020203" pitchFamily="18" charset="0"/>
              </a:rPr>
              <a:t>Any Personally Identifying Information (PII) protected </a:t>
            </a:r>
          </a:p>
          <a:p>
            <a:pPr lvl="2"/>
            <a:r>
              <a:rPr lang="en-US" dirty="0">
                <a:latin typeface="Minion Pro" panose="02040503050306020203" pitchFamily="18" charset="0"/>
              </a:rPr>
              <a:t>Need to ensure teachers are properly trained not to release any PII from student education records during virtual learning.</a:t>
            </a:r>
          </a:p>
          <a:p>
            <a:pPr lvl="3"/>
            <a:r>
              <a:rPr lang="en-US" dirty="0">
                <a:latin typeface="Minion Pro" panose="02040503050306020203" pitchFamily="18" charset="0"/>
              </a:rPr>
              <a:t>This is especially true when service providers are providing services remotely to students with disabilities.</a:t>
            </a:r>
          </a:p>
          <a:p>
            <a:pPr lvl="3"/>
            <a:r>
              <a:rPr lang="en-US" dirty="0">
                <a:latin typeface="Minion Pro" panose="02040503050306020203" pitchFamily="18" charset="0"/>
              </a:rPr>
              <a:t>May need to obtain parent consent to release information if someone other than a parent will be supervising the student.</a:t>
            </a:r>
          </a:p>
          <a:p>
            <a:pPr lvl="1">
              <a:buFont typeface="Arial" panose="020B0604020202020204" pitchFamily="34" charset="0"/>
              <a:buChar char="•"/>
            </a:pPr>
            <a:endParaRPr lang="en-US" sz="2400" dirty="0">
              <a:latin typeface="Minion Pro" panose="02040503050306020203" pitchFamily="18" charset="0"/>
            </a:endParaRPr>
          </a:p>
        </p:txBody>
      </p:sp>
    </p:spTree>
    <p:extLst>
      <p:ext uri="{BB962C8B-B14F-4D97-AF65-F5344CB8AC3E}">
        <p14:creationId xmlns:p14="http://schemas.microsoft.com/office/powerpoint/2010/main" val="2587227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7875" y="533400"/>
            <a:ext cx="10945654" cy="1143000"/>
          </a:xfrm>
        </p:spPr>
        <p:txBody>
          <a:bodyPr>
            <a:normAutofit/>
          </a:bodyPr>
          <a:lstStyle/>
          <a:p>
            <a:r>
              <a:rPr lang="en-US" sz="3200" dirty="0">
                <a:latin typeface="Minion Pro" panose="02040503050306020203" pitchFamily="18" charset="0"/>
              </a:rPr>
              <a:t>Employee Misconduct During Remote Instruction</a:t>
            </a:r>
          </a:p>
        </p:txBody>
      </p:sp>
      <p:sp>
        <p:nvSpPr>
          <p:cNvPr id="5" name="Content Placeholder 4"/>
          <p:cNvSpPr>
            <a:spLocks noGrp="1"/>
          </p:cNvSpPr>
          <p:nvPr>
            <p:ph idx="1"/>
          </p:nvPr>
        </p:nvSpPr>
        <p:spPr>
          <a:xfrm>
            <a:off x="3871119" y="1828800"/>
            <a:ext cx="7924800" cy="4525963"/>
          </a:xfrm>
        </p:spPr>
        <p:txBody>
          <a:bodyPr/>
          <a:lstStyle/>
          <a:p>
            <a:r>
              <a:rPr lang="en-US" dirty="0">
                <a:latin typeface="Minion Pro" panose="02040503050306020203" pitchFamily="18" charset="0"/>
              </a:rPr>
              <a:t>Handle just like any other staff misconduct.</a:t>
            </a:r>
          </a:p>
          <a:p>
            <a:pPr lvl="1"/>
            <a:r>
              <a:rPr lang="en-US" dirty="0">
                <a:latin typeface="Minion Pro" panose="02040503050306020203" pitchFamily="18" charset="0"/>
              </a:rPr>
              <a:t>Staff conduct and other board policies apply.</a:t>
            </a:r>
          </a:p>
          <a:p>
            <a:pPr lvl="1"/>
            <a:r>
              <a:rPr lang="en-US" dirty="0">
                <a:latin typeface="Minion Pro" panose="02040503050306020203" pitchFamily="18" charset="0"/>
              </a:rPr>
              <a:t>Best practice is to provide training on policy application in the remote learning context.</a:t>
            </a:r>
          </a:p>
          <a:p>
            <a:pPr lvl="1"/>
            <a:r>
              <a:rPr lang="en-US" dirty="0">
                <a:latin typeface="Minion Pro" panose="02040503050306020203" pitchFamily="18" charset="0"/>
              </a:rPr>
              <a:t>Try to observe teachers in virtual settings to ensure you have a full picture of staff performance for evaluations.</a:t>
            </a:r>
          </a:p>
          <a:p>
            <a:endParaRPr lang="en-US" dirty="0">
              <a:latin typeface="Minion Pro" panose="02040503050306020203"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119" y="2514600"/>
            <a:ext cx="2858990" cy="1905000"/>
          </a:xfrm>
          <a:prstGeom prst="rect">
            <a:avLst/>
          </a:prstGeom>
        </p:spPr>
      </p:pic>
    </p:spTree>
    <p:extLst>
      <p:ext uri="{BB962C8B-B14F-4D97-AF65-F5344CB8AC3E}">
        <p14:creationId xmlns:p14="http://schemas.microsoft.com/office/powerpoint/2010/main" val="11253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AAF40C-D3CA-4D18-BA04-9E341B20EDE6}"/>
              </a:ext>
            </a:extLst>
          </p:cNvPr>
          <p:cNvSpPr>
            <a:spLocks noGrp="1"/>
          </p:cNvSpPr>
          <p:nvPr>
            <p:ph type="title"/>
          </p:nvPr>
        </p:nvSpPr>
        <p:spPr>
          <a:xfrm>
            <a:off x="608090" y="1219200"/>
            <a:ext cx="10945654" cy="1143000"/>
          </a:xfrm>
        </p:spPr>
        <p:txBody>
          <a:bodyPr>
            <a:noAutofit/>
          </a:bodyPr>
          <a:lstStyle/>
          <a:p>
            <a:r>
              <a:rPr lang="en-US" sz="6000" dirty="0">
                <a:latin typeface="Minion Pro" panose="02040503050306020203" pitchFamily="18" charset="0"/>
              </a:rPr>
              <a:t>Student Engagement </a:t>
            </a:r>
            <a:r>
              <a:rPr lang="en-US" sz="6000" dirty="0" smtClean="0">
                <a:latin typeface="Minion Pro" panose="02040503050306020203" pitchFamily="18" charset="0"/>
              </a:rPr>
              <a:t>&amp; Removal</a:t>
            </a:r>
            <a:endParaRPr lang="en-US" sz="6000" dirty="0">
              <a:latin typeface="Minion Pro" panose="02040503050306020203" pitchFamily="18"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61612" y="3276600"/>
            <a:ext cx="2438611" cy="2141406"/>
          </a:xfrm>
        </p:spPr>
      </p:pic>
    </p:spTree>
    <p:extLst>
      <p:ext uri="{BB962C8B-B14F-4D97-AF65-F5344CB8AC3E}">
        <p14:creationId xmlns:p14="http://schemas.microsoft.com/office/powerpoint/2010/main" val="2914151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5DE733-49E3-4B35-8B4B-65A8575992A3}"/>
              </a:ext>
            </a:extLst>
          </p:cNvPr>
          <p:cNvSpPr>
            <a:spLocks noGrp="1"/>
          </p:cNvSpPr>
          <p:nvPr>
            <p:ph type="title"/>
          </p:nvPr>
        </p:nvSpPr>
        <p:spPr>
          <a:xfrm>
            <a:off x="608092" y="274638"/>
            <a:ext cx="10945654" cy="1143000"/>
          </a:xfrm>
        </p:spPr>
        <p:txBody>
          <a:bodyPr anchor="ctr">
            <a:normAutofit/>
          </a:bodyPr>
          <a:lstStyle/>
          <a:p>
            <a:r>
              <a:rPr lang="en-US" dirty="0">
                <a:latin typeface="Minion Pro" panose="02040503050306020203" pitchFamily="18" charset="0"/>
              </a:rPr>
              <a:t>Attendance</a:t>
            </a:r>
          </a:p>
        </p:txBody>
      </p:sp>
      <p:pic>
        <p:nvPicPr>
          <p:cNvPr id="5" name="Picture 4" descr="Icon&#10;&#10;Description automatically generated">
            <a:extLst>
              <a:ext uri="{FF2B5EF4-FFF2-40B4-BE49-F238E27FC236}">
                <a16:creationId xmlns:a16="http://schemas.microsoft.com/office/drawing/2014/main" xmlns="" id="{3030C9A0-F31B-4E68-ADAA-95676C8970F0}"/>
              </a:ext>
            </a:extLst>
          </p:cNvPr>
          <p:cNvPicPr>
            <a:picLocks noChangeAspect="1"/>
          </p:cNvPicPr>
          <p:nvPr/>
        </p:nvPicPr>
        <p:blipFill>
          <a:blip r:embed="rId3"/>
          <a:stretch>
            <a:fillRect/>
          </a:stretch>
        </p:blipFill>
        <p:spPr>
          <a:xfrm>
            <a:off x="1132199" y="1398947"/>
            <a:ext cx="4525963" cy="4525963"/>
          </a:xfrm>
          <a:prstGeom prst="rect">
            <a:avLst/>
          </a:prstGeom>
          <a:noFill/>
        </p:spPr>
      </p:pic>
      <p:sp>
        <p:nvSpPr>
          <p:cNvPr id="3" name="Content Placeholder 2">
            <a:extLst>
              <a:ext uri="{FF2B5EF4-FFF2-40B4-BE49-F238E27FC236}">
                <a16:creationId xmlns:a16="http://schemas.microsoft.com/office/drawing/2014/main" xmlns="" id="{27E3F2C1-BE8D-4276-B2F4-76C424B62C51}"/>
              </a:ext>
            </a:extLst>
          </p:cNvPr>
          <p:cNvSpPr>
            <a:spLocks noGrp="1"/>
          </p:cNvSpPr>
          <p:nvPr>
            <p:ph sz="half" idx="2"/>
          </p:nvPr>
        </p:nvSpPr>
        <p:spPr>
          <a:xfrm>
            <a:off x="6182268" y="1417638"/>
            <a:ext cx="5371478" cy="4525963"/>
          </a:xfrm>
        </p:spPr>
        <p:txBody>
          <a:bodyPr>
            <a:normAutofit lnSpcReduction="10000"/>
          </a:bodyPr>
          <a:lstStyle/>
          <a:p>
            <a:pPr>
              <a:lnSpc>
                <a:spcPct val="90000"/>
              </a:lnSpc>
            </a:pPr>
            <a:r>
              <a:rPr lang="en-US" sz="2000" dirty="0">
                <a:latin typeface="Minion Pro" panose="02040503050306020203" pitchFamily="18" charset="0"/>
              </a:rPr>
              <a:t>Many districts are experiencing issues of possible truancy or even educational neglect with students who are attending school virtually.</a:t>
            </a:r>
          </a:p>
          <a:p>
            <a:pPr>
              <a:lnSpc>
                <a:spcPct val="90000"/>
              </a:lnSpc>
            </a:pPr>
            <a:r>
              <a:rPr lang="en-US" sz="2000" dirty="0">
                <a:latin typeface="Minion Pro" panose="02040503050306020203" pitchFamily="18" charset="0"/>
              </a:rPr>
              <a:t>Consider how your district evaluates attendance for in-seat students.</a:t>
            </a:r>
          </a:p>
          <a:p>
            <a:pPr>
              <a:lnSpc>
                <a:spcPct val="90000"/>
              </a:lnSpc>
            </a:pPr>
            <a:r>
              <a:rPr lang="en-US" sz="2000" dirty="0">
                <a:latin typeface="Minion Pro" panose="02040503050306020203" pitchFamily="18" charset="0"/>
              </a:rPr>
              <a:t>How can that translate to virtual education students?</a:t>
            </a:r>
          </a:p>
          <a:p>
            <a:pPr>
              <a:lnSpc>
                <a:spcPct val="90000"/>
              </a:lnSpc>
            </a:pPr>
            <a:r>
              <a:rPr lang="en-US" sz="2000" dirty="0">
                <a:latin typeface="Minion Pro" panose="02040503050306020203" pitchFamily="18" charset="0"/>
              </a:rPr>
              <a:t>What factors should the District Consider?</a:t>
            </a:r>
          </a:p>
          <a:p>
            <a:pPr lvl="1">
              <a:lnSpc>
                <a:spcPct val="90000"/>
              </a:lnSpc>
            </a:pPr>
            <a:r>
              <a:rPr lang="en-US" sz="2000" dirty="0">
                <a:latin typeface="Minion Pro" panose="02040503050306020203" pitchFamily="18" charset="0"/>
              </a:rPr>
              <a:t>Check-ins</a:t>
            </a:r>
          </a:p>
          <a:p>
            <a:pPr lvl="1">
              <a:lnSpc>
                <a:spcPct val="90000"/>
              </a:lnSpc>
            </a:pPr>
            <a:r>
              <a:rPr lang="en-US" sz="2000" dirty="0">
                <a:latin typeface="Minion Pro" panose="02040503050306020203" pitchFamily="18" charset="0"/>
              </a:rPr>
              <a:t>Daily work?</a:t>
            </a:r>
          </a:p>
          <a:p>
            <a:pPr lvl="1">
              <a:lnSpc>
                <a:spcPct val="90000"/>
              </a:lnSpc>
            </a:pPr>
            <a:r>
              <a:rPr lang="en-US" sz="2000" dirty="0">
                <a:latin typeface="Minion Pro" panose="02040503050306020203" pitchFamily="18" charset="0"/>
              </a:rPr>
              <a:t>What will constitute an “absence”?</a:t>
            </a:r>
          </a:p>
          <a:p>
            <a:pPr lvl="1">
              <a:lnSpc>
                <a:spcPct val="90000"/>
              </a:lnSpc>
            </a:pPr>
            <a:r>
              <a:rPr lang="en-US" sz="2000" dirty="0">
                <a:latin typeface="Minion Pro" panose="02040503050306020203" pitchFamily="18" charset="0"/>
              </a:rPr>
              <a:t>At what point are parents notified?</a:t>
            </a:r>
          </a:p>
          <a:p>
            <a:pPr lvl="1">
              <a:lnSpc>
                <a:spcPct val="90000"/>
              </a:lnSpc>
            </a:pPr>
            <a:r>
              <a:rPr lang="en-US" sz="2000" dirty="0">
                <a:latin typeface="Minion Pro" panose="02040503050306020203" pitchFamily="18" charset="0"/>
              </a:rPr>
              <a:t>At what point is Children’s Division or the Juvenile Office notified?</a:t>
            </a:r>
          </a:p>
          <a:p>
            <a:pPr lvl="1">
              <a:lnSpc>
                <a:spcPct val="90000"/>
              </a:lnSpc>
            </a:pPr>
            <a:endParaRPr lang="en-US" sz="1800" dirty="0">
              <a:latin typeface="Minion Pro" panose="02040503050306020203" pitchFamily="18" charset="0"/>
            </a:endParaRPr>
          </a:p>
          <a:p>
            <a:pPr>
              <a:lnSpc>
                <a:spcPct val="90000"/>
              </a:lnSpc>
            </a:pPr>
            <a:endParaRPr lang="en-US" sz="1800" dirty="0">
              <a:latin typeface="Minion Pro" panose="02040503050306020203" pitchFamily="18" charset="0"/>
            </a:endParaRPr>
          </a:p>
        </p:txBody>
      </p:sp>
    </p:spTree>
    <p:extLst>
      <p:ext uri="{BB962C8B-B14F-4D97-AF65-F5344CB8AC3E}">
        <p14:creationId xmlns:p14="http://schemas.microsoft.com/office/powerpoint/2010/main" val="1631592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310C56-01D6-4A79-976C-704A6DCDADF0}"/>
              </a:ext>
            </a:extLst>
          </p:cNvPr>
          <p:cNvSpPr>
            <a:spLocks noGrp="1"/>
          </p:cNvSpPr>
          <p:nvPr>
            <p:ph type="title"/>
          </p:nvPr>
        </p:nvSpPr>
        <p:spPr>
          <a:xfrm>
            <a:off x="670719" y="274638"/>
            <a:ext cx="10945654" cy="1143000"/>
          </a:xfrm>
        </p:spPr>
        <p:txBody>
          <a:bodyPr/>
          <a:lstStyle/>
          <a:p>
            <a:r>
              <a:rPr lang="en-US" dirty="0">
                <a:latin typeface="Minion Pro" panose="02040503050306020203" pitchFamily="18" charset="0"/>
              </a:rPr>
              <a:t>Roadmap</a:t>
            </a:r>
          </a:p>
        </p:txBody>
      </p:sp>
      <p:sp>
        <p:nvSpPr>
          <p:cNvPr id="3" name="Content Placeholder 2">
            <a:extLst>
              <a:ext uri="{FF2B5EF4-FFF2-40B4-BE49-F238E27FC236}">
                <a16:creationId xmlns:a16="http://schemas.microsoft.com/office/drawing/2014/main" xmlns="" id="{09434957-F664-459A-B7D4-7D9A62BA3496}"/>
              </a:ext>
            </a:extLst>
          </p:cNvPr>
          <p:cNvSpPr>
            <a:spLocks noGrp="1"/>
          </p:cNvSpPr>
          <p:nvPr>
            <p:ph idx="1"/>
          </p:nvPr>
        </p:nvSpPr>
        <p:spPr>
          <a:xfrm>
            <a:off x="823119" y="1295400"/>
            <a:ext cx="10945654" cy="4525963"/>
          </a:xfrm>
        </p:spPr>
        <p:txBody>
          <a:bodyPr/>
          <a:lstStyle/>
          <a:p>
            <a:r>
              <a:rPr lang="en-US" dirty="0">
                <a:latin typeface="Minion Pro" panose="02040503050306020203" pitchFamily="18" charset="0"/>
              </a:rPr>
              <a:t>MOCAP</a:t>
            </a:r>
          </a:p>
          <a:p>
            <a:r>
              <a:rPr lang="en-US" dirty="0">
                <a:latin typeface="Minion Pro" panose="02040503050306020203" pitchFamily="18" charset="0"/>
              </a:rPr>
              <a:t>Educating Special Education Students Virtually</a:t>
            </a:r>
          </a:p>
          <a:p>
            <a:r>
              <a:rPr lang="en-US" dirty="0">
                <a:latin typeface="Minion Pro" panose="02040503050306020203" pitchFamily="18" charset="0"/>
              </a:rPr>
              <a:t>Student Misconduct in the Virtual Setting</a:t>
            </a:r>
          </a:p>
          <a:p>
            <a:r>
              <a:rPr lang="en-US" dirty="0">
                <a:latin typeface="Minion Pro" panose="02040503050306020203" pitchFamily="18" charset="0"/>
              </a:rPr>
              <a:t>FERPA Considerations</a:t>
            </a:r>
          </a:p>
          <a:p>
            <a:r>
              <a:rPr lang="en-US" dirty="0">
                <a:latin typeface="Minion Pro" panose="02040503050306020203" pitchFamily="18" charset="0"/>
              </a:rPr>
              <a:t>Employee Misconduct in the Virtual Setting</a:t>
            </a:r>
          </a:p>
          <a:p>
            <a:r>
              <a:rPr lang="en-US" dirty="0">
                <a:latin typeface="Minion Pro" panose="02040503050306020203" pitchFamily="18" charset="0"/>
              </a:rPr>
              <a:t>Student Attendance and Engagement</a:t>
            </a:r>
          </a:p>
          <a:p>
            <a:r>
              <a:rPr lang="en-US" dirty="0">
                <a:latin typeface="Minion Pro" panose="02040503050306020203" pitchFamily="18" charset="0"/>
              </a:rPr>
              <a:t>Removal from Virtual Education</a:t>
            </a:r>
          </a:p>
          <a:p>
            <a:r>
              <a:rPr lang="en-US" dirty="0">
                <a:latin typeface="Minion Pro" panose="02040503050306020203" pitchFamily="18" charset="0"/>
              </a:rPr>
              <a:t>Legislation</a:t>
            </a:r>
          </a:p>
          <a:p>
            <a:endParaRPr lang="en-US" dirty="0">
              <a:latin typeface="Minion Pro" panose="02040503050306020203" pitchFamily="18" charset="0"/>
            </a:endParaRPr>
          </a:p>
          <a:p>
            <a:endParaRPr lang="en-US" dirty="0">
              <a:latin typeface="Minion Pro" panose="02040503050306020203" pitchFamily="18" charset="0"/>
            </a:endParaRPr>
          </a:p>
          <a:p>
            <a:endParaRPr lang="en-US" dirty="0">
              <a:latin typeface="Minion Pro" panose="02040503050306020203" pitchFamily="18" charset="0"/>
            </a:endParaRPr>
          </a:p>
          <a:p>
            <a:endParaRPr lang="en-US" dirty="0">
              <a:latin typeface="Minion Pro" panose="02040503050306020203" pitchFamily="18" charset="0"/>
            </a:endParaRPr>
          </a:p>
          <a:p>
            <a:endParaRPr lang="en-US" dirty="0">
              <a:latin typeface="Minion Pro" panose="02040503050306020203" pitchFamily="18" charset="0"/>
            </a:endParaRPr>
          </a:p>
          <a:p>
            <a:endParaRPr lang="en-US" dirty="0">
              <a:latin typeface="Minion Pro" panose="02040503050306020203"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3191" y="4800600"/>
            <a:ext cx="3246124" cy="1371602"/>
          </a:xfrm>
          <a:prstGeom prst="rect">
            <a:avLst/>
          </a:prstGeom>
        </p:spPr>
      </p:pic>
    </p:spTree>
    <p:extLst>
      <p:ext uri="{BB962C8B-B14F-4D97-AF65-F5344CB8AC3E}">
        <p14:creationId xmlns:p14="http://schemas.microsoft.com/office/powerpoint/2010/main" val="34633446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990D42-E64F-4E57-8386-0B1874DDA71D}"/>
              </a:ext>
            </a:extLst>
          </p:cNvPr>
          <p:cNvSpPr>
            <a:spLocks noGrp="1"/>
          </p:cNvSpPr>
          <p:nvPr>
            <p:ph type="title"/>
          </p:nvPr>
        </p:nvSpPr>
        <p:spPr>
          <a:xfrm>
            <a:off x="608092" y="274638"/>
            <a:ext cx="10945654" cy="1143000"/>
          </a:xfrm>
        </p:spPr>
        <p:txBody>
          <a:bodyPr anchor="ctr">
            <a:normAutofit/>
          </a:bodyPr>
          <a:lstStyle/>
          <a:p>
            <a:r>
              <a:rPr lang="en-US" dirty="0">
                <a:latin typeface="Minion Pro" panose="02040503050306020203" pitchFamily="18" charset="0"/>
              </a:rPr>
              <a:t>Removal</a:t>
            </a:r>
          </a:p>
        </p:txBody>
      </p:sp>
      <p:sp>
        <p:nvSpPr>
          <p:cNvPr id="3" name="Content Placeholder 2">
            <a:extLst>
              <a:ext uri="{FF2B5EF4-FFF2-40B4-BE49-F238E27FC236}">
                <a16:creationId xmlns:a16="http://schemas.microsoft.com/office/drawing/2014/main" xmlns="" id="{3C939D6D-917F-43F8-A5E4-BDC184256F5D}"/>
              </a:ext>
            </a:extLst>
          </p:cNvPr>
          <p:cNvSpPr>
            <a:spLocks noGrp="1"/>
          </p:cNvSpPr>
          <p:nvPr>
            <p:ph sz="half" idx="1"/>
          </p:nvPr>
        </p:nvSpPr>
        <p:spPr>
          <a:xfrm>
            <a:off x="608092" y="1600201"/>
            <a:ext cx="5371478" cy="4525963"/>
          </a:xfrm>
        </p:spPr>
        <p:txBody>
          <a:bodyPr>
            <a:normAutofit/>
          </a:bodyPr>
          <a:lstStyle/>
          <a:p>
            <a:r>
              <a:rPr lang="en-US" dirty="0">
                <a:latin typeface="Minion Pro" panose="02040503050306020203" pitchFamily="18" charset="0"/>
              </a:rPr>
              <a:t>Is the student attending through MOCAP?</a:t>
            </a:r>
          </a:p>
          <a:p>
            <a:r>
              <a:rPr lang="en-US" dirty="0">
                <a:latin typeface="Minion Pro" panose="02040503050306020203" pitchFamily="18" charset="0"/>
              </a:rPr>
              <a:t>Is the student attending an in-District program?</a:t>
            </a:r>
          </a:p>
          <a:p>
            <a:r>
              <a:rPr lang="en-US" dirty="0">
                <a:latin typeface="Minion Pro" panose="02040503050306020203" pitchFamily="18" charset="0"/>
              </a:rPr>
              <a:t>Is the student a special education student?</a:t>
            </a:r>
          </a:p>
          <a:p>
            <a:endParaRPr lang="en-US" dirty="0">
              <a:latin typeface="Minion Pro" panose="02040503050306020203" pitchFamily="18" charset="0"/>
            </a:endParaRPr>
          </a:p>
        </p:txBody>
      </p:sp>
      <p:pic>
        <p:nvPicPr>
          <p:cNvPr id="5" name="Picture 4">
            <a:extLst>
              <a:ext uri="{FF2B5EF4-FFF2-40B4-BE49-F238E27FC236}">
                <a16:creationId xmlns:a16="http://schemas.microsoft.com/office/drawing/2014/main" xmlns="" id="{66D7D8F6-F5D8-4AFA-8D30-C87AFF1F3803}"/>
              </a:ext>
            </a:extLst>
          </p:cNvPr>
          <p:cNvPicPr>
            <a:picLocks noChangeAspect="1"/>
          </p:cNvPicPr>
          <p:nvPr/>
        </p:nvPicPr>
        <p:blipFill>
          <a:blip r:embed="rId3"/>
          <a:stretch>
            <a:fillRect/>
          </a:stretch>
        </p:blipFill>
        <p:spPr>
          <a:xfrm>
            <a:off x="6182268" y="1754877"/>
            <a:ext cx="5371478" cy="4216611"/>
          </a:xfrm>
          <a:prstGeom prst="rect">
            <a:avLst/>
          </a:prstGeom>
          <a:noFill/>
        </p:spPr>
      </p:pic>
    </p:spTree>
    <p:extLst>
      <p:ext uri="{BB962C8B-B14F-4D97-AF65-F5344CB8AC3E}">
        <p14:creationId xmlns:p14="http://schemas.microsoft.com/office/powerpoint/2010/main" val="2277011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51719" y="1714500"/>
            <a:ext cx="10058400" cy="3886200"/>
          </a:xfrm>
          <a:prstGeom prst="roundRect">
            <a:avLst/>
          </a:prstGeom>
          <a:solidFill>
            <a:srgbClr val="1547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D6DAB04-9934-4750-9728-94CCA5B49B3F}"/>
              </a:ext>
            </a:extLst>
          </p:cNvPr>
          <p:cNvSpPr>
            <a:spLocks noGrp="1"/>
          </p:cNvSpPr>
          <p:nvPr>
            <p:ph type="title"/>
          </p:nvPr>
        </p:nvSpPr>
        <p:spPr/>
        <p:txBody>
          <a:bodyPr/>
          <a:lstStyle/>
          <a:p>
            <a:r>
              <a:rPr lang="en-US" dirty="0">
                <a:latin typeface="Minion Pro" panose="02040503050306020203" pitchFamily="18" charset="0"/>
              </a:rPr>
              <a:t>MOCAP Removal</a:t>
            </a:r>
          </a:p>
        </p:txBody>
      </p:sp>
      <p:sp>
        <p:nvSpPr>
          <p:cNvPr id="3" name="Content Placeholder 2">
            <a:extLst>
              <a:ext uri="{FF2B5EF4-FFF2-40B4-BE49-F238E27FC236}">
                <a16:creationId xmlns:a16="http://schemas.microsoft.com/office/drawing/2014/main" xmlns="" id="{79A7E5E1-78BE-426A-8F9E-830A8ACE8A72}"/>
              </a:ext>
            </a:extLst>
          </p:cNvPr>
          <p:cNvSpPr>
            <a:spLocks noGrp="1"/>
          </p:cNvSpPr>
          <p:nvPr>
            <p:ph idx="1"/>
          </p:nvPr>
        </p:nvSpPr>
        <p:spPr>
          <a:xfrm>
            <a:off x="1547019" y="1905000"/>
            <a:ext cx="9067800" cy="3505200"/>
          </a:xfrm>
        </p:spPr>
        <p:txBody>
          <a:bodyPr>
            <a:noAutofit/>
          </a:bodyPr>
          <a:lstStyle/>
          <a:p>
            <a:pPr marL="0" indent="0">
              <a:buNone/>
            </a:pPr>
            <a:r>
              <a:rPr lang="en-US" sz="1800" dirty="0">
                <a:solidFill>
                  <a:schemeClr val="tx1"/>
                </a:solidFill>
                <a:latin typeface="Minion Pro" panose="02040503050306020203" pitchFamily="18" charset="0"/>
              </a:rPr>
              <a:t>Section 161.670, RSMo.:</a:t>
            </a:r>
          </a:p>
          <a:p>
            <a:pPr lvl="1"/>
            <a:r>
              <a:rPr lang="en-US" sz="2000" dirty="0">
                <a:solidFill>
                  <a:schemeClr val="tx1"/>
                </a:solidFill>
                <a:latin typeface="Minion Pro" panose="02040503050306020203" pitchFamily="18" charset="0"/>
              </a:rPr>
              <a:t>The department shall monitor student success and engagement of students enrolled in their program and report the information to the school district or charter school. </a:t>
            </a:r>
            <a:r>
              <a:rPr lang="en-US" sz="2000" dirty="0" smtClean="0">
                <a:solidFill>
                  <a:schemeClr val="tx1"/>
                </a:solidFill>
                <a:latin typeface="Minion Pro" panose="02040503050306020203" pitchFamily="18" charset="0"/>
              </a:rPr>
              <a:t>Providers </a:t>
            </a:r>
            <a:r>
              <a:rPr lang="en-US" sz="2000" dirty="0">
                <a:solidFill>
                  <a:schemeClr val="tx1"/>
                </a:solidFill>
                <a:latin typeface="Minion Pro" panose="02040503050306020203" pitchFamily="18" charset="0"/>
              </a:rPr>
              <a:t>and the department may make recommendations to the school district or charter school regarding the student's continued enrollment in the program. </a:t>
            </a:r>
            <a:r>
              <a:rPr lang="en-US" sz="2000" dirty="0" smtClean="0">
                <a:solidFill>
                  <a:schemeClr val="tx1"/>
                </a:solidFill>
                <a:latin typeface="Minion Pro" panose="02040503050306020203" pitchFamily="18" charset="0"/>
              </a:rPr>
              <a:t>The </a:t>
            </a:r>
            <a:r>
              <a:rPr lang="en-US" sz="2000" dirty="0">
                <a:solidFill>
                  <a:schemeClr val="tx1"/>
                </a:solidFill>
                <a:latin typeface="Minion Pro" panose="02040503050306020203" pitchFamily="18" charset="0"/>
              </a:rPr>
              <a:t>school district or charter school shall consider the recommendations and evaluate the progress and success of enrolled students that are enrolled in any course or full-time virtual school offered under this section </a:t>
            </a:r>
            <a:r>
              <a:rPr lang="en-US" sz="2000" b="1" dirty="0">
                <a:solidFill>
                  <a:schemeClr val="tx1"/>
                </a:solidFill>
                <a:latin typeface="Minion Pro" panose="02040503050306020203" pitchFamily="18" charset="0"/>
              </a:rPr>
              <a:t>and may terminate or alter the course offering </a:t>
            </a:r>
            <a:r>
              <a:rPr lang="en-US" sz="2000" b="1" u="sng" dirty="0">
                <a:solidFill>
                  <a:schemeClr val="tx1"/>
                </a:solidFill>
                <a:latin typeface="Minion Pro" panose="02040503050306020203" pitchFamily="18" charset="0"/>
              </a:rPr>
              <a:t>if it is found the course or full-time virtual school is not meeting the educational needs of the students </a:t>
            </a:r>
            <a:r>
              <a:rPr lang="en-US" sz="2000" b="1" dirty="0">
                <a:solidFill>
                  <a:schemeClr val="tx1"/>
                </a:solidFill>
                <a:latin typeface="Minion Pro" panose="02040503050306020203" pitchFamily="18" charset="0"/>
              </a:rPr>
              <a:t>enrolled in the course</a:t>
            </a:r>
            <a:r>
              <a:rPr lang="en-US" sz="2000" b="1" dirty="0" smtClean="0">
                <a:solidFill>
                  <a:schemeClr val="tx1"/>
                </a:solidFill>
                <a:latin typeface="Minion Pro" panose="02040503050306020203" pitchFamily="18" charset="0"/>
              </a:rPr>
              <a:t>.</a:t>
            </a:r>
            <a:endParaRPr lang="en-US" sz="2000" b="1" dirty="0">
              <a:solidFill>
                <a:schemeClr val="tx1"/>
              </a:solidFill>
              <a:latin typeface="Minion Pro" panose="02040503050306020203" pitchFamily="18" charset="0"/>
            </a:endParaRPr>
          </a:p>
        </p:txBody>
      </p:sp>
    </p:spTree>
    <p:extLst>
      <p:ext uri="{BB962C8B-B14F-4D97-AF65-F5344CB8AC3E}">
        <p14:creationId xmlns:p14="http://schemas.microsoft.com/office/powerpoint/2010/main" val="2816695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6DAB04-9934-4750-9728-94CCA5B49B3F}"/>
              </a:ext>
            </a:extLst>
          </p:cNvPr>
          <p:cNvSpPr>
            <a:spLocks noGrp="1"/>
          </p:cNvSpPr>
          <p:nvPr>
            <p:ph type="title"/>
          </p:nvPr>
        </p:nvSpPr>
        <p:spPr/>
        <p:txBody>
          <a:bodyPr/>
          <a:lstStyle/>
          <a:p>
            <a:r>
              <a:rPr lang="en-US" dirty="0">
                <a:latin typeface="Minion Pro" panose="02040503050306020203" pitchFamily="18" charset="0"/>
              </a:rPr>
              <a:t>MOCAP Removal</a:t>
            </a:r>
          </a:p>
        </p:txBody>
      </p:sp>
      <p:sp>
        <p:nvSpPr>
          <p:cNvPr id="3" name="Content Placeholder 2">
            <a:extLst>
              <a:ext uri="{FF2B5EF4-FFF2-40B4-BE49-F238E27FC236}">
                <a16:creationId xmlns:a16="http://schemas.microsoft.com/office/drawing/2014/main" xmlns="" id="{79A7E5E1-78BE-426A-8F9E-830A8ACE8A72}"/>
              </a:ext>
            </a:extLst>
          </p:cNvPr>
          <p:cNvSpPr>
            <a:spLocks noGrp="1"/>
          </p:cNvSpPr>
          <p:nvPr>
            <p:ph idx="1"/>
          </p:nvPr>
        </p:nvSpPr>
        <p:spPr>
          <a:xfrm>
            <a:off x="608092" y="1600200"/>
            <a:ext cx="10945654" cy="4708526"/>
          </a:xfrm>
        </p:spPr>
        <p:txBody>
          <a:bodyPr>
            <a:noAutofit/>
          </a:bodyPr>
          <a:lstStyle/>
          <a:p>
            <a:r>
              <a:rPr lang="en-US" dirty="0" smtClean="0">
                <a:latin typeface="Minion Pro" panose="02040503050306020203" pitchFamily="18" charset="0"/>
              </a:rPr>
              <a:t>If </a:t>
            </a:r>
            <a:r>
              <a:rPr lang="en-US" dirty="0">
                <a:latin typeface="Minion Pro" panose="02040503050306020203" pitchFamily="18" charset="0"/>
              </a:rPr>
              <a:t>the District determines that the course or program isn’t meeting the “educational needs” of the student, the student can be removed. </a:t>
            </a:r>
          </a:p>
          <a:p>
            <a:r>
              <a:rPr lang="en-US" dirty="0">
                <a:latin typeface="Minion Pro" panose="02040503050306020203" pitchFamily="18" charset="0"/>
              </a:rPr>
              <a:t>Clearly document the information you have that shows the student’s educational needs aren’t being met. </a:t>
            </a:r>
          </a:p>
          <a:p>
            <a:r>
              <a:rPr lang="en-US" dirty="0">
                <a:latin typeface="Minion Pro" panose="02040503050306020203" pitchFamily="18" charset="0"/>
              </a:rPr>
              <a:t>Ensure that decisions are made consistently.</a:t>
            </a:r>
          </a:p>
          <a:p>
            <a:r>
              <a:rPr lang="en-US" dirty="0">
                <a:latin typeface="Minion Pro" panose="02040503050306020203" pitchFamily="18" charset="0"/>
              </a:rPr>
              <a:t>There is some risk involved, as this hasn’t yet been litigated by a court and the statute is silent (at this point) regarding how students can be removed</a:t>
            </a:r>
          </a:p>
        </p:txBody>
      </p:sp>
    </p:spTree>
    <p:extLst>
      <p:ext uri="{BB962C8B-B14F-4D97-AF65-F5344CB8AC3E}">
        <p14:creationId xmlns:p14="http://schemas.microsoft.com/office/powerpoint/2010/main" val="2206515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7CD9E2-4137-4C99-90AB-D45293CF44EE}"/>
              </a:ext>
            </a:extLst>
          </p:cNvPr>
          <p:cNvSpPr>
            <a:spLocks noGrp="1"/>
          </p:cNvSpPr>
          <p:nvPr>
            <p:ph type="title"/>
          </p:nvPr>
        </p:nvSpPr>
        <p:spPr>
          <a:xfrm>
            <a:off x="608092" y="274638"/>
            <a:ext cx="10945654" cy="1143000"/>
          </a:xfrm>
        </p:spPr>
        <p:txBody>
          <a:bodyPr anchor="ctr">
            <a:normAutofit/>
          </a:bodyPr>
          <a:lstStyle/>
          <a:p>
            <a:r>
              <a:rPr lang="en-US" dirty="0">
                <a:latin typeface="Minion Pro" panose="02040503050306020203" pitchFamily="18" charset="0"/>
              </a:rPr>
              <a:t>In-District Virtual Removal</a:t>
            </a:r>
          </a:p>
        </p:txBody>
      </p:sp>
      <p:sp>
        <p:nvSpPr>
          <p:cNvPr id="3" name="Content Placeholder 2">
            <a:extLst>
              <a:ext uri="{FF2B5EF4-FFF2-40B4-BE49-F238E27FC236}">
                <a16:creationId xmlns:a16="http://schemas.microsoft.com/office/drawing/2014/main" xmlns="" id="{8C011B3D-16F1-417E-8E5A-38DDF8434765}"/>
              </a:ext>
            </a:extLst>
          </p:cNvPr>
          <p:cNvSpPr>
            <a:spLocks noGrp="1"/>
          </p:cNvSpPr>
          <p:nvPr>
            <p:ph sz="half" idx="1"/>
          </p:nvPr>
        </p:nvSpPr>
        <p:spPr>
          <a:xfrm>
            <a:off x="608091" y="1600201"/>
            <a:ext cx="7454027" cy="4525963"/>
          </a:xfrm>
        </p:spPr>
        <p:txBody>
          <a:bodyPr>
            <a:normAutofit/>
          </a:bodyPr>
          <a:lstStyle/>
          <a:p>
            <a:pPr>
              <a:lnSpc>
                <a:spcPct val="90000"/>
              </a:lnSpc>
            </a:pPr>
            <a:r>
              <a:rPr lang="en-US" dirty="0">
                <a:latin typeface="Minion Pro" panose="02040503050306020203" pitchFamily="18" charset="0"/>
              </a:rPr>
              <a:t>The District will have more leeway to make a decision with regard to its own students in its own program.</a:t>
            </a:r>
          </a:p>
          <a:p>
            <a:pPr>
              <a:lnSpc>
                <a:spcPct val="90000"/>
              </a:lnSpc>
            </a:pPr>
            <a:r>
              <a:rPr lang="en-US" dirty="0">
                <a:latin typeface="Minion Pro" panose="02040503050306020203" pitchFamily="18" charset="0"/>
              </a:rPr>
              <a:t>If students aren’t meeting requirements the District set forth for virtual programming, or it’s clear a student isn’t making progress in virtual, the student can be removed.</a:t>
            </a:r>
          </a:p>
          <a:p>
            <a:pPr>
              <a:lnSpc>
                <a:spcPct val="90000"/>
              </a:lnSpc>
            </a:pPr>
            <a:r>
              <a:rPr lang="en-US" dirty="0">
                <a:latin typeface="Minion Pro" panose="02040503050306020203" pitchFamily="18" charset="0"/>
              </a:rPr>
              <a:t>Clearly document what issues you’re seeing (attendance, completion, mastery, engagement, etc.) in case a MOCAP request is submitted.</a:t>
            </a:r>
          </a:p>
        </p:txBody>
      </p:sp>
      <p:pic>
        <p:nvPicPr>
          <p:cNvPr id="5" name="Picture 4">
            <a:extLst>
              <a:ext uri="{FF2B5EF4-FFF2-40B4-BE49-F238E27FC236}">
                <a16:creationId xmlns:a16="http://schemas.microsoft.com/office/drawing/2014/main" xmlns="" id="{F1492156-B613-4181-8BB9-4794F18555A0}"/>
              </a:ext>
            </a:extLst>
          </p:cNvPr>
          <p:cNvPicPr>
            <a:picLocks noChangeAspect="1"/>
          </p:cNvPicPr>
          <p:nvPr/>
        </p:nvPicPr>
        <p:blipFill>
          <a:blip r:embed="rId3"/>
          <a:stretch>
            <a:fillRect/>
          </a:stretch>
        </p:blipFill>
        <p:spPr>
          <a:xfrm>
            <a:off x="8417011" y="2315010"/>
            <a:ext cx="3149086" cy="2227979"/>
          </a:xfrm>
          <a:prstGeom prst="rect">
            <a:avLst/>
          </a:prstGeom>
          <a:noFill/>
        </p:spPr>
      </p:pic>
    </p:spTree>
    <p:extLst>
      <p:ext uri="{BB962C8B-B14F-4D97-AF65-F5344CB8AC3E}">
        <p14:creationId xmlns:p14="http://schemas.microsoft.com/office/powerpoint/2010/main" val="1717090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F2826C-0F66-4C55-8621-F34768C49971}"/>
              </a:ext>
            </a:extLst>
          </p:cNvPr>
          <p:cNvSpPr>
            <a:spLocks noGrp="1"/>
          </p:cNvSpPr>
          <p:nvPr>
            <p:ph type="title"/>
          </p:nvPr>
        </p:nvSpPr>
        <p:spPr>
          <a:xfrm>
            <a:off x="608092" y="274638"/>
            <a:ext cx="10945654" cy="1143000"/>
          </a:xfrm>
        </p:spPr>
        <p:txBody>
          <a:bodyPr anchor="ctr">
            <a:normAutofit/>
          </a:bodyPr>
          <a:lstStyle/>
          <a:p>
            <a:r>
              <a:rPr lang="en-US" dirty="0">
                <a:latin typeface="Minion Pro" panose="02040503050306020203" pitchFamily="18" charset="0"/>
              </a:rPr>
              <a:t>Special Education Removal</a:t>
            </a:r>
          </a:p>
        </p:txBody>
      </p:sp>
      <p:pic>
        <p:nvPicPr>
          <p:cNvPr id="5" name="Picture 2" descr="Image result for virtual education">
            <a:extLst>
              <a:ext uri="{FF2B5EF4-FFF2-40B4-BE49-F238E27FC236}">
                <a16:creationId xmlns:a16="http://schemas.microsoft.com/office/drawing/2014/main" xmlns="" id="{EE4F1C83-44B0-4A08-A765-6140B05A50D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8092" y="2453482"/>
            <a:ext cx="2827547" cy="2819399"/>
          </a:xfrm>
          <a:prstGeom prst="rect">
            <a:avLst/>
          </a:prstGeom>
          <a:solidFill>
            <a:srgbClr val="FFFFFF"/>
          </a:solidFill>
        </p:spPr>
      </p:pic>
      <p:sp>
        <p:nvSpPr>
          <p:cNvPr id="3" name="Content Placeholder 2">
            <a:extLst>
              <a:ext uri="{FF2B5EF4-FFF2-40B4-BE49-F238E27FC236}">
                <a16:creationId xmlns:a16="http://schemas.microsoft.com/office/drawing/2014/main" xmlns="" id="{8E2251F4-004A-40C5-A869-510862F3750C}"/>
              </a:ext>
            </a:extLst>
          </p:cNvPr>
          <p:cNvSpPr>
            <a:spLocks noGrp="1"/>
          </p:cNvSpPr>
          <p:nvPr>
            <p:ph sz="half" idx="2"/>
          </p:nvPr>
        </p:nvSpPr>
        <p:spPr>
          <a:xfrm>
            <a:off x="3871119" y="1406136"/>
            <a:ext cx="7682627" cy="4525963"/>
          </a:xfrm>
        </p:spPr>
        <p:txBody>
          <a:bodyPr>
            <a:normAutofit lnSpcReduction="10000"/>
          </a:bodyPr>
          <a:lstStyle/>
          <a:p>
            <a:pPr>
              <a:lnSpc>
                <a:spcPct val="90000"/>
              </a:lnSpc>
            </a:pPr>
            <a:r>
              <a:rPr lang="en-US" sz="2400" dirty="0">
                <a:latin typeface="Minion Pro" panose="02040503050306020203" pitchFamily="18" charset="0"/>
              </a:rPr>
              <a:t>Virtual education is a placement decision made by the Section 504 or IEP Team.</a:t>
            </a:r>
          </a:p>
          <a:p>
            <a:pPr>
              <a:lnSpc>
                <a:spcPct val="90000"/>
              </a:lnSpc>
            </a:pPr>
            <a:r>
              <a:rPr lang="en-US" sz="2400" dirty="0">
                <a:latin typeface="Minion Pro" panose="02040503050306020203" pitchFamily="18" charset="0"/>
              </a:rPr>
              <a:t>If a student isn’t making adequate progress, especially compared to the progress the student made while in-seat, it is likely that a change in placement is appropriate.</a:t>
            </a:r>
          </a:p>
          <a:p>
            <a:pPr lvl="1">
              <a:lnSpc>
                <a:spcPct val="90000"/>
              </a:lnSpc>
            </a:pPr>
            <a:r>
              <a:rPr lang="en-US" dirty="0">
                <a:latin typeface="Minion Pro" panose="02040503050306020203" pitchFamily="18" charset="0"/>
              </a:rPr>
              <a:t>Data will be key.</a:t>
            </a:r>
          </a:p>
          <a:p>
            <a:pPr>
              <a:lnSpc>
                <a:spcPct val="90000"/>
              </a:lnSpc>
            </a:pPr>
            <a:r>
              <a:rPr lang="en-US" sz="2400" dirty="0">
                <a:latin typeface="Minion Pro" panose="02040503050306020203" pitchFamily="18" charset="0"/>
              </a:rPr>
              <a:t>The team should consider data regarding progress and make a determination as to whether a change in placement is warranted, in order to educate the student in the least restrictive environment.</a:t>
            </a:r>
          </a:p>
          <a:p>
            <a:pPr>
              <a:lnSpc>
                <a:spcPct val="90000"/>
              </a:lnSpc>
            </a:pPr>
            <a:r>
              <a:rPr lang="en-US" sz="2400" dirty="0">
                <a:latin typeface="Minion Pro" panose="02040503050306020203" pitchFamily="18" charset="0"/>
              </a:rPr>
              <a:t>If the student is a MOCAP student, it may be appropriate to provide both notice of removal from the MOCAP course, as well as appropriate prior written notice required by the IDEA</a:t>
            </a:r>
          </a:p>
          <a:p>
            <a:pPr>
              <a:lnSpc>
                <a:spcPct val="90000"/>
              </a:lnSpc>
            </a:pPr>
            <a:endParaRPr lang="en-US" sz="1800" dirty="0">
              <a:latin typeface="Minion Pro" panose="02040503050306020203" pitchFamily="18" charset="0"/>
            </a:endParaRPr>
          </a:p>
        </p:txBody>
      </p:sp>
    </p:spTree>
    <p:extLst>
      <p:ext uri="{BB962C8B-B14F-4D97-AF65-F5344CB8AC3E}">
        <p14:creationId xmlns:p14="http://schemas.microsoft.com/office/powerpoint/2010/main" val="23351158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AAF40C-D3CA-4D18-BA04-9E341B20EDE6}"/>
              </a:ext>
            </a:extLst>
          </p:cNvPr>
          <p:cNvSpPr>
            <a:spLocks noGrp="1"/>
          </p:cNvSpPr>
          <p:nvPr>
            <p:ph type="title"/>
          </p:nvPr>
        </p:nvSpPr>
        <p:spPr>
          <a:xfrm>
            <a:off x="608090" y="1219200"/>
            <a:ext cx="10945654" cy="1143000"/>
          </a:xfrm>
        </p:spPr>
        <p:txBody>
          <a:bodyPr>
            <a:normAutofit/>
          </a:bodyPr>
          <a:lstStyle/>
          <a:p>
            <a:r>
              <a:rPr lang="en-US" sz="6000" dirty="0">
                <a:latin typeface="Minion Pro" panose="02040503050306020203" pitchFamily="18" charset="0"/>
              </a:rPr>
              <a:t>Legislation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61612" y="3276600"/>
            <a:ext cx="2438611" cy="2141406"/>
          </a:xfrm>
        </p:spPr>
      </p:pic>
    </p:spTree>
    <p:extLst>
      <p:ext uri="{BB962C8B-B14F-4D97-AF65-F5344CB8AC3E}">
        <p14:creationId xmlns:p14="http://schemas.microsoft.com/office/powerpoint/2010/main" val="40057281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B32668-E681-496D-AA86-CBC24D3C755E}"/>
              </a:ext>
            </a:extLst>
          </p:cNvPr>
          <p:cNvSpPr>
            <a:spLocks noGrp="1"/>
          </p:cNvSpPr>
          <p:nvPr>
            <p:ph type="title"/>
          </p:nvPr>
        </p:nvSpPr>
        <p:spPr/>
        <p:txBody>
          <a:bodyPr/>
          <a:lstStyle/>
          <a:p>
            <a:r>
              <a:rPr lang="en-US" dirty="0">
                <a:latin typeface="Minion Pro" panose="02040503050306020203" pitchFamily="18" charset="0"/>
              </a:rPr>
              <a:t>Legislation – SB 95</a:t>
            </a:r>
          </a:p>
        </p:txBody>
      </p:sp>
      <p:sp>
        <p:nvSpPr>
          <p:cNvPr id="3" name="Content Placeholder 2">
            <a:extLst>
              <a:ext uri="{FF2B5EF4-FFF2-40B4-BE49-F238E27FC236}">
                <a16:creationId xmlns:a16="http://schemas.microsoft.com/office/drawing/2014/main" xmlns="" id="{B687966A-44F7-4962-B2B4-4A5821BB3975}"/>
              </a:ext>
            </a:extLst>
          </p:cNvPr>
          <p:cNvSpPr>
            <a:spLocks noGrp="1"/>
          </p:cNvSpPr>
          <p:nvPr>
            <p:ph idx="1"/>
          </p:nvPr>
        </p:nvSpPr>
        <p:spPr>
          <a:xfrm>
            <a:off x="442119" y="1295400"/>
            <a:ext cx="11492627" cy="4525963"/>
          </a:xfrm>
        </p:spPr>
        <p:txBody>
          <a:bodyPr>
            <a:normAutofit fontScale="85000" lnSpcReduction="10000"/>
          </a:bodyPr>
          <a:lstStyle/>
          <a:p>
            <a:r>
              <a:rPr lang="en-US" dirty="0">
                <a:latin typeface="Minion Pro" panose="02040503050306020203" pitchFamily="18" charset="0"/>
              </a:rPr>
              <a:t>Changes:</a:t>
            </a:r>
          </a:p>
          <a:p>
            <a:pPr lvl="1"/>
            <a:r>
              <a:rPr lang="en-US" dirty="0">
                <a:latin typeface="Minion Pro" panose="02040503050306020203" pitchFamily="18" charset="0"/>
              </a:rPr>
              <a:t>Virtual school programs would become attendance centers, so full-time enrolled students would no longer be included in the resident district’s attendance.</a:t>
            </a:r>
          </a:p>
          <a:p>
            <a:pPr lvl="1"/>
            <a:r>
              <a:rPr lang="en-US" dirty="0">
                <a:latin typeface="Minion Pro" panose="02040503050306020203" pitchFamily="18" charset="0"/>
              </a:rPr>
              <a:t>Parent has final “best educational interest” decision-making authority.</a:t>
            </a:r>
          </a:p>
          <a:p>
            <a:pPr lvl="1"/>
            <a:r>
              <a:rPr lang="en-US" dirty="0">
                <a:latin typeface="Minion Pro" panose="02040503050306020203" pitchFamily="18" charset="0"/>
              </a:rPr>
              <a:t>Virtual schools can remove students if the provider believes the course isn’t in the student’s BEI.</a:t>
            </a:r>
          </a:p>
          <a:p>
            <a:pPr lvl="1"/>
            <a:r>
              <a:rPr lang="en-US" dirty="0">
                <a:latin typeface="Minion Pro" panose="02040503050306020203" pitchFamily="18" charset="0"/>
              </a:rPr>
              <a:t>Full-time virtual schools notify parents of lack of engagement.</a:t>
            </a:r>
          </a:p>
          <a:p>
            <a:pPr lvl="1"/>
            <a:r>
              <a:rPr lang="en-US" dirty="0">
                <a:latin typeface="Minion Pro" panose="02040503050306020203" pitchFamily="18" charset="0"/>
              </a:rPr>
              <a:t>DESE creates the required policy, not districts.</a:t>
            </a:r>
          </a:p>
          <a:p>
            <a:pPr lvl="1"/>
            <a:r>
              <a:rPr lang="en-US" dirty="0">
                <a:latin typeface="Minion Pro" panose="02040503050306020203" pitchFamily="18" charset="0"/>
              </a:rPr>
              <a:t>$100/day civil penalty and attorney’s fees for not notifying parents of right to MOCAP.</a:t>
            </a:r>
          </a:p>
          <a:p>
            <a:r>
              <a:rPr lang="en-US" dirty="0">
                <a:latin typeface="Minion Pro" panose="02040503050306020203" pitchFamily="18" charset="0"/>
              </a:rPr>
              <a:t>Status:</a:t>
            </a:r>
          </a:p>
          <a:p>
            <a:pPr lvl="1"/>
            <a:r>
              <a:rPr lang="en-US" dirty="0">
                <a:latin typeface="Minion Pro" panose="02040503050306020203" pitchFamily="18" charset="0"/>
              </a:rPr>
              <a:t>Education Committee hearing held on February 2, 2021.</a:t>
            </a:r>
          </a:p>
          <a:p>
            <a:pPr lvl="1"/>
            <a:endParaRPr lang="en-US" dirty="0">
              <a:latin typeface="Minion Pro" panose="02040503050306020203" pitchFamily="18" charset="0"/>
            </a:endParaRPr>
          </a:p>
        </p:txBody>
      </p:sp>
    </p:spTree>
    <p:extLst>
      <p:ext uri="{BB962C8B-B14F-4D97-AF65-F5344CB8AC3E}">
        <p14:creationId xmlns:p14="http://schemas.microsoft.com/office/powerpoint/2010/main" val="42759718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B32668-E681-496D-AA86-CBC24D3C755E}"/>
              </a:ext>
            </a:extLst>
          </p:cNvPr>
          <p:cNvSpPr>
            <a:spLocks noGrp="1"/>
          </p:cNvSpPr>
          <p:nvPr>
            <p:ph type="title"/>
          </p:nvPr>
        </p:nvSpPr>
        <p:spPr/>
        <p:txBody>
          <a:bodyPr/>
          <a:lstStyle/>
          <a:p>
            <a:r>
              <a:rPr lang="en-US" dirty="0">
                <a:latin typeface="Minion Pro" panose="02040503050306020203" pitchFamily="18" charset="0"/>
              </a:rPr>
              <a:t>Legislation – SB 55</a:t>
            </a:r>
          </a:p>
        </p:txBody>
      </p:sp>
      <p:sp>
        <p:nvSpPr>
          <p:cNvPr id="3" name="Content Placeholder 2">
            <a:extLst>
              <a:ext uri="{FF2B5EF4-FFF2-40B4-BE49-F238E27FC236}">
                <a16:creationId xmlns:a16="http://schemas.microsoft.com/office/drawing/2014/main" xmlns="" id="{B687966A-44F7-4962-B2B4-4A5821BB3975}"/>
              </a:ext>
            </a:extLst>
          </p:cNvPr>
          <p:cNvSpPr>
            <a:spLocks noGrp="1"/>
          </p:cNvSpPr>
          <p:nvPr>
            <p:ph idx="1"/>
          </p:nvPr>
        </p:nvSpPr>
        <p:spPr>
          <a:xfrm>
            <a:off x="601637" y="1219200"/>
            <a:ext cx="10945654" cy="4525963"/>
          </a:xfrm>
        </p:spPr>
        <p:txBody>
          <a:bodyPr>
            <a:noAutofit/>
          </a:bodyPr>
          <a:lstStyle/>
          <a:p>
            <a:r>
              <a:rPr lang="en-US" sz="1800" dirty="0">
                <a:latin typeface="Minion Pro" panose="02040503050306020203" pitchFamily="18" charset="0"/>
              </a:rPr>
              <a:t>Changes Related to Virtual Education:</a:t>
            </a:r>
          </a:p>
          <a:p>
            <a:pPr lvl="1"/>
            <a:r>
              <a:rPr lang="en-US" sz="1800" dirty="0">
                <a:latin typeface="Minion Pro" panose="02040503050306020203" pitchFamily="18" charset="0"/>
              </a:rPr>
              <a:t>MOCAP becomes “</a:t>
            </a:r>
            <a:r>
              <a:rPr lang="en-US" sz="1800" dirty="0" smtClean="0">
                <a:latin typeface="Minion Pro" panose="02040503050306020203" pitchFamily="18" charset="0"/>
              </a:rPr>
              <a:t>MCAVSP.”</a:t>
            </a:r>
            <a:endParaRPr lang="en-US" sz="1800" dirty="0">
              <a:latin typeface="Minion Pro" panose="02040503050306020203" pitchFamily="18" charset="0"/>
            </a:endParaRPr>
          </a:p>
          <a:p>
            <a:pPr lvl="1"/>
            <a:r>
              <a:rPr lang="en-US" sz="1800" dirty="0">
                <a:latin typeface="Minion Pro" panose="02040503050306020203" pitchFamily="18" charset="0"/>
              </a:rPr>
              <a:t>If the district withholds a portion of the cost invoiced by the vendor, DESE has to withhold the difference from state aid.</a:t>
            </a:r>
          </a:p>
          <a:p>
            <a:pPr lvl="1"/>
            <a:r>
              <a:rPr lang="en-US" sz="1800" dirty="0">
                <a:latin typeface="Minion Pro" panose="02040503050306020203" pitchFamily="18" charset="0"/>
              </a:rPr>
              <a:t>Full-time students participate in state assessments through the vendor, and performance is assigned to the attendance center of the full-time program.</a:t>
            </a:r>
          </a:p>
          <a:p>
            <a:pPr lvl="1"/>
            <a:r>
              <a:rPr lang="en-US" sz="1800" dirty="0">
                <a:latin typeface="Minion Pro" panose="02040503050306020203" pitchFamily="18" charset="0"/>
              </a:rPr>
              <a:t>DESE adopts a policy related to enrollment of full-time students, including continuous enrollment throughout the school year.</a:t>
            </a:r>
          </a:p>
          <a:p>
            <a:pPr lvl="1"/>
            <a:r>
              <a:rPr lang="en-US" sz="1800" dirty="0">
                <a:latin typeface="Minion Pro" panose="02040503050306020203" pitchFamily="18" charset="0"/>
              </a:rPr>
              <a:t>Parent has final decision-making authority regarding BEI.</a:t>
            </a:r>
          </a:p>
          <a:p>
            <a:pPr lvl="1"/>
            <a:r>
              <a:rPr lang="en-US" sz="1800" dirty="0">
                <a:latin typeface="Minion Pro" panose="02040503050306020203" pitchFamily="18" charset="0"/>
              </a:rPr>
              <a:t>Virtual schools monitor progress and remove students if not in BEI.</a:t>
            </a:r>
          </a:p>
          <a:p>
            <a:pPr lvl="1"/>
            <a:r>
              <a:rPr lang="en-US" sz="1800" dirty="0">
                <a:latin typeface="Minion Pro" panose="02040503050306020203" pitchFamily="18" charset="0"/>
              </a:rPr>
              <a:t>Virtual school can unenroll due to lack of student engagement.</a:t>
            </a:r>
          </a:p>
          <a:p>
            <a:pPr lvl="1"/>
            <a:r>
              <a:rPr lang="en-US" sz="1800" dirty="0">
                <a:latin typeface="Minion Pro" panose="02040503050306020203" pitchFamily="18" charset="0"/>
              </a:rPr>
              <a:t>Civil penalties/attorney’s fees for failure to provide information in an impartial manner regarding MOCAP.</a:t>
            </a:r>
          </a:p>
          <a:p>
            <a:r>
              <a:rPr lang="en-US" sz="1800" dirty="0">
                <a:latin typeface="Minion Pro" panose="02040503050306020203" pitchFamily="18" charset="0"/>
              </a:rPr>
              <a:t>Status:</a:t>
            </a:r>
          </a:p>
          <a:p>
            <a:pPr lvl="1"/>
            <a:r>
              <a:rPr lang="en-US" sz="1800" dirty="0">
                <a:latin typeface="Minion Pro" panose="02040503050306020203" pitchFamily="18" charset="0"/>
              </a:rPr>
              <a:t>After debate on February 23, 2021, the virtual education changes were removed from the bill by the Missouri Senate, but the bill has not yet passed in the Senate.</a:t>
            </a:r>
          </a:p>
        </p:txBody>
      </p:sp>
    </p:spTree>
    <p:extLst>
      <p:ext uri="{BB962C8B-B14F-4D97-AF65-F5344CB8AC3E}">
        <p14:creationId xmlns:p14="http://schemas.microsoft.com/office/powerpoint/2010/main" val="3959806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2065" y="609600"/>
            <a:ext cx="11577711" cy="3908762"/>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6600" b="1" i="0" u="none" strike="noStrike" kern="1200" cap="none" spc="0" normalizeH="0" baseline="0" noProof="0" dirty="0">
                <a:ln>
                  <a:noFill/>
                </a:ln>
                <a:solidFill>
                  <a:srgbClr val="1547A2"/>
                </a:solidFill>
                <a:effectLst/>
                <a:uLnTx/>
                <a:uFillTx/>
                <a:latin typeface="Minion Pro" panose="02040503050306020203" pitchFamily="18" charset="0"/>
                <a:ea typeface="Malgun Gothic" panose="020B0503020000020004" pitchFamily="34" charset="-127"/>
                <a:cs typeface="Times New Roman" pitchFamily="18" charset="0"/>
              </a:rPr>
              <a:t>Crucial Steps for Navigating Virtual Education</a:t>
            </a:r>
            <a:endParaRPr kumimoji="0" lang="en-US" altLang="en-US" sz="5400" b="1" i="0" u="none" strike="noStrike" kern="1200" cap="none" spc="0" normalizeH="0" baseline="0" noProof="0" dirty="0">
              <a:ln>
                <a:noFill/>
              </a:ln>
              <a:solidFill>
                <a:srgbClr val="1547A2"/>
              </a:solidFill>
              <a:effectLst/>
              <a:uLnTx/>
              <a:uFillTx/>
              <a:latin typeface="Minion Pro" panose="02040503050306020203" pitchFamily="18" charset="0"/>
              <a:ea typeface="Malgun Gothic" panose="020B0503020000020004" pitchFamily="34" charset="-127"/>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0" dirty="0">
              <a:ln>
                <a:noFill/>
              </a:ln>
              <a:solidFill>
                <a:srgbClr val="1547A2"/>
              </a:solidFill>
              <a:effectLst/>
              <a:uLnTx/>
              <a:uFillTx/>
              <a:latin typeface="Minion Pro" panose="02040503050306020203" pitchFamily="18" charset="0"/>
              <a:ea typeface="Malgun Gothic" panose="020B0503020000020004" pitchFamily="34" charset="-127"/>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4800" b="1" i="0" u="none" strike="noStrike" kern="1200" cap="none" spc="0" normalizeH="0" baseline="0" noProof="0" dirty="0">
              <a:ln>
                <a:noFill/>
              </a:ln>
              <a:solidFill>
                <a:srgbClr val="1547A2"/>
              </a:solidFill>
              <a:effectLst/>
              <a:uLnTx/>
              <a:uFillTx/>
              <a:latin typeface="Minion Pro" panose="02040503050306020203" pitchFamily="18" charset="0"/>
              <a:ea typeface="Malgun Gothic" panose="020B0503020000020004" pitchFamily="34" charset="-127"/>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a:ln>
                  <a:noFill/>
                </a:ln>
                <a:solidFill>
                  <a:srgbClr val="1547A2"/>
                </a:solidFill>
                <a:effectLst/>
                <a:uLnTx/>
                <a:uFillTx/>
                <a:latin typeface="Minion Pro" panose="02040503050306020203" pitchFamily="18" charset="0"/>
                <a:ea typeface="Malgun Gothic" panose="020B0503020000020004" pitchFamily="34" charset="-127"/>
                <a:cs typeface="Times New Roman" pitchFamily="18" charset="0"/>
              </a:rPr>
              <a:t>Emily Omohundro and Rachel Meystedt</a:t>
            </a:r>
            <a:endParaRPr kumimoji="0" lang="en-US" altLang="en-US" sz="2000" b="1" i="0" u="none" strike="noStrike" kern="1200" cap="none" spc="0" normalizeH="0" baseline="0" noProof="0" dirty="0">
              <a:ln>
                <a:noFill/>
              </a:ln>
              <a:solidFill>
                <a:srgbClr val="1547A2"/>
              </a:solidFill>
              <a:effectLst/>
              <a:uLnTx/>
              <a:uFillTx/>
              <a:latin typeface="Minion Pro" panose="02040503050306020203" pitchFamily="18" charset="0"/>
              <a:ea typeface="Malgun Gothic" panose="020B0503020000020004" pitchFamily="34" charset="-127"/>
              <a:cs typeface="Times New Roman" pitchFamily="18" charset="0"/>
            </a:endParaRPr>
          </a:p>
        </p:txBody>
      </p:sp>
      <p:pic>
        <p:nvPicPr>
          <p:cNvPr id="11" name="Picture 2" descr="EdCounsel_Logo-Email"/>
          <p:cNvPicPr>
            <a:picLocks noChangeAspect="1" noChangeArrowheads="1"/>
          </p:cNvPicPr>
          <p:nvPr/>
        </p:nvPicPr>
        <p:blipFill rotWithShape="1">
          <a:blip r:embed="rId3">
            <a:extLst>
              <a:ext uri="{28A0092B-C50C-407E-A947-70E740481C1C}">
                <a14:useLocalDpi xmlns:a14="http://schemas.microsoft.com/office/drawing/2010/main" val="0"/>
              </a:ext>
            </a:extLst>
          </a:blip>
          <a:srcRect t="14208"/>
          <a:stretch/>
        </p:blipFill>
        <p:spPr bwMode="auto">
          <a:xfrm>
            <a:off x="3255789" y="4563374"/>
            <a:ext cx="5650265" cy="1750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162415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5278E2-AD83-489A-8550-BB4F70CA45C5}"/>
              </a:ext>
            </a:extLst>
          </p:cNvPr>
          <p:cNvSpPr>
            <a:spLocks noGrp="1"/>
          </p:cNvSpPr>
          <p:nvPr>
            <p:ph type="title"/>
          </p:nvPr>
        </p:nvSpPr>
        <p:spPr>
          <a:xfrm>
            <a:off x="608090" y="1295400"/>
            <a:ext cx="10945654" cy="1143000"/>
          </a:xfrm>
        </p:spPr>
        <p:txBody>
          <a:bodyPr/>
          <a:lstStyle/>
          <a:p>
            <a:r>
              <a:rPr lang="en-US" sz="6000" dirty="0">
                <a:latin typeface="Minion Pro" panose="02040503050306020203" pitchFamily="18" charset="0"/>
              </a:rPr>
              <a:t>MOCAP</a:t>
            </a:r>
          </a:p>
        </p:txBody>
      </p:sp>
      <p:pic>
        <p:nvPicPr>
          <p:cNvPr id="5"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61612" y="3276600"/>
            <a:ext cx="2438611" cy="2141406"/>
          </a:xfrm>
        </p:spPr>
      </p:pic>
    </p:spTree>
    <p:extLst>
      <p:ext uri="{BB962C8B-B14F-4D97-AF65-F5344CB8AC3E}">
        <p14:creationId xmlns:p14="http://schemas.microsoft.com/office/powerpoint/2010/main" val="34851227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8013" y="1295400"/>
            <a:ext cx="6850460" cy="4708526"/>
          </a:xfrm>
        </p:spPr>
        <p:txBody>
          <a:bodyPr>
            <a:normAutofit/>
          </a:bodyPr>
          <a:lstStyle/>
          <a:p>
            <a:pPr lvl="0"/>
            <a:r>
              <a:rPr lang="en-US" sz="2400" b="1" u="sng" dirty="0">
                <a:latin typeface="Minion Pro" panose="02040503050306020203" pitchFamily="18" charset="0"/>
              </a:rPr>
              <a:t>What is MOCAP</a:t>
            </a:r>
            <a:r>
              <a:rPr lang="en-US" sz="2400" dirty="0">
                <a:latin typeface="Minion Pro" panose="02040503050306020203" pitchFamily="18" charset="0"/>
              </a:rPr>
              <a:t>?</a:t>
            </a:r>
          </a:p>
          <a:p>
            <a:pPr lvl="1">
              <a:buFont typeface="Arial" panose="020B0604020202020204" pitchFamily="34" charset="0"/>
              <a:buChar char="•"/>
            </a:pPr>
            <a:r>
              <a:rPr lang="en-US" sz="2400" dirty="0" err="1">
                <a:latin typeface="Minion Pro" panose="02040503050306020203" pitchFamily="18" charset="0"/>
              </a:rPr>
              <a:t>MoVIP</a:t>
            </a:r>
            <a:r>
              <a:rPr lang="en-US" sz="2400" dirty="0">
                <a:latin typeface="Minion Pro" panose="02040503050306020203" pitchFamily="18" charset="0"/>
              </a:rPr>
              <a:t> was the previous virtual education program which MOCAP replaced, pursuant to </a:t>
            </a:r>
            <a:r>
              <a:rPr lang="en-US" sz="2400" dirty="0" smtClean="0">
                <a:latin typeface="Minion Pro" panose="02040503050306020203" pitchFamily="18" charset="0"/>
              </a:rPr>
              <a:t>§161.670</a:t>
            </a:r>
            <a:r>
              <a:rPr lang="en-US" sz="2400" dirty="0">
                <a:latin typeface="Minion Pro" panose="02040503050306020203" pitchFamily="18" charset="0"/>
              </a:rPr>
              <a:t>, </a:t>
            </a:r>
            <a:r>
              <a:rPr lang="en-US" sz="2400" dirty="0" err="1">
                <a:latin typeface="Minion Pro" panose="02040503050306020203" pitchFamily="18" charset="0"/>
              </a:rPr>
              <a:t>RSMo</a:t>
            </a:r>
            <a:r>
              <a:rPr lang="en-US" sz="2400" dirty="0">
                <a:latin typeface="Minion Pro" panose="02040503050306020203" pitchFamily="18" charset="0"/>
              </a:rPr>
              <a:t>.</a:t>
            </a:r>
          </a:p>
          <a:p>
            <a:pPr lvl="1">
              <a:buFont typeface="Arial" panose="020B0604020202020204" pitchFamily="34" charset="0"/>
              <a:buChar char="•"/>
            </a:pPr>
            <a:r>
              <a:rPr lang="en-US" sz="2400" dirty="0">
                <a:latin typeface="Minion Pro" panose="02040503050306020203" pitchFamily="18" charset="0"/>
              </a:rPr>
              <a:t>Based on the MOCAP statute, school districts are </a:t>
            </a:r>
            <a:r>
              <a:rPr lang="en-US" sz="2400" i="1" dirty="0">
                <a:latin typeface="Minion Pro" panose="02040503050306020203" pitchFamily="18" charset="0"/>
              </a:rPr>
              <a:t>required</a:t>
            </a:r>
            <a:r>
              <a:rPr lang="en-US" sz="2400" dirty="0">
                <a:latin typeface="Minion Pro" panose="02040503050306020203" pitchFamily="18" charset="0"/>
              </a:rPr>
              <a:t> to approve students’ requests to enroll in virtual courses or programs </a:t>
            </a:r>
          </a:p>
          <a:p>
            <a:pPr lvl="2"/>
            <a:r>
              <a:rPr lang="en-US" sz="2400" dirty="0">
                <a:latin typeface="Minion Pro" panose="02040503050306020203" pitchFamily="18" charset="0"/>
              </a:rPr>
              <a:t>if they meet eligibility requirements; </a:t>
            </a:r>
            <a:r>
              <a:rPr lang="en-US" sz="2400" i="1" dirty="0">
                <a:latin typeface="Minion Pro" panose="02040503050306020203" pitchFamily="18" charset="0"/>
              </a:rPr>
              <a:t>unless</a:t>
            </a:r>
            <a:endParaRPr lang="en-US" sz="2400" dirty="0">
              <a:latin typeface="Minion Pro" panose="02040503050306020203" pitchFamily="18" charset="0"/>
            </a:endParaRPr>
          </a:p>
          <a:p>
            <a:pPr lvl="2"/>
            <a:r>
              <a:rPr lang="en-US" sz="2400" dirty="0">
                <a:latin typeface="Minion Pro" panose="02040503050306020203" pitchFamily="18" charset="0"/>
              </a:rPr>
              <a:t>the class or program is </a:t>
            </a:r>
            <a:r>
              <a:rPr lang="en-US" sz="2400" u="sng" dirty="0">
                <a:latin typeface="Minion Pro" panose="02040503050306020203" pitchFamily="18" charset="0"/>
              </a:rPr>
              <a:t>not</a:t>
            </a:r>
            <a:r>
              <a:rPr lang="en-US" sz="2400" dirty="0">
                <a:latin typeface="Minion Pro" panose="02040503050306020203" pitchFamily="18" charset="0"/>
              </a:rPr>
              <a:t> in the student’s “best educational interest.”</a:t>
            </a:r>
          </a:p>
        </p:txBody>
      </p:sp>
      <p:sp>
        <p:nvSpPr>
          <p:cNvPr id="9" name="Title 2">
            <a:extLst>
              <a:ext uri="{FF2B5EF4-FFF2-40B4-BE49-F238E27FC236}">
                <a16:creationId xmlns:a16="http://schemas.microsoft.com/office/drawing/2014/main" xmlns="" id="{1D20BCFE-BE21-4689-AF0B-53BF4BAD219A}"/>
              </a:ext>
            </a:extLst>
          </p:cNvPr>
          <p:cNvSpPr>
            <a:spLocks noGrp="1"/>
          </p:cNvSpPr>
          <p:nvPr>
            <p:ph type="title"/>
          </p:nvPr>
        </p:nvSpPr>
        <p:spPr>
          <a:xfrm>
            <a:off x="608013" y="274638"/>
            <a:ext cx="10945812" cy="1143000"/>
          </a:xfrm>
        </p:spPr>
        <p:txBody>
          <a:bodyPr>
            <a:normAutofit/>
          </a:bodyPr>
          <a:lstStyle/>
          <a:p>
            <a:r>
              <a:rPr lang="en-US" dirty="0">
                <a:latin typeface="Minion Pro" panose="02040503050306020203" pitchFamily="18" charset="0"/>
              </a:rPr>
              <a:t>MOCAP</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6479" y="1295400"/>
            <a:ext cx="5499340" cy="3886200"/>
          </a:xfrm>
          <a:prstGeom prst="rect">
            <a:avLst/>
          </a:prstGeom>
        </p:spPr>
      </p:pic>
    </p:spTree>
    <p:extLst>
      <p:ext uri="{BB962C8B-B14F-4D97-AF65-F5344CB8AC3E}">
        <p14:creationId xmlns:p14="http://schemas.microsoft.com/office/powerpoint/2010/main" val="3067664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66519" y="2057400"/>
            <a:ext cx="6477000" cy="4708526"/>
          </a:xfrm>
        </p:spPr>
        <p:txBody>
          <a:bodyPr>
            <a:normAutofit/>
          </a:bodyPr>
          <a:lstStyle/>
          <a:p>
            <a:pPr lvl="1">
              <a:buFont typeface="Arial" panose="020B0604020202020204" pitchFamily="34" charset="0"/>
              <a:buChar char="•"/>
            </a:pPr>
            <a:r>
              <a:rPr lang="en-US" sz="2400" dirty="0">
                <a:latin typeface="Minion Pro" panose="02040503050306020203" pitchFamily="18" charset="0"/>
              </a:rPr>
              <a:t>To be eligible, the student has to be </a:t>
            </a:r>
          </a:p>
          <a:p>
            <a:pPr lvl="2"/>
            <a:r>
              <a:rPr lang="en-US" sz="2400" dirty="0">
                <a:latin typeface="Minion Pro" panose="02040503050306020203" pitchFamily="18" charset="0"/>
              </a:rPr>
              <a:t>enrolled full-time in the district and </a:t>
            </a:r>
          </a:p>
          <a:p>
            <a:pPr lvl="2"/>
            <a:r>
              <a:rPr lang="en-US" sz="2400" dirty="0">
                <a:latin typeface="Minion Pro" panose="02040503050306020203" pitchFamily="18" charset="0"/>
              </a:rPr>
              <a:t>have attended a public school at least one semester immediately prior to enrolling in the online course </a:t>
            </a:r>
          </a:p>
          <a:p>
            <a:pPr lvl="2"/>
            <a:r>
              <a:rPr lang="en-US" sz="2400" i="1" dirty="0">
                <a:latin typeface="Minion Pro" panose="02040503050306020203" pitchFamily="18" charset="0"/>
              </a:rPr>
              <a:t>unless</a:t>
            </a:r>
            <a:r>
              <a:rPr lang="en-US" sz="2400" dirty="0">
                <a:latin typeface="Minion Pro" panose="02040503050306020203" pitchFamily="18" charset="0"/>
              </a:rPr>
              <a:t> a medical condition or disability prevented attendance.</a:t>
            </a:r>
          </a:p>
        </p:txBody>
      </p:sp>
      <p:sp>
        <p:nvSpPr>
          <p:cNvPr id="5" name="Title 2"/>
          <p:cNvSpPr>
            <a:spLocks noGrp="1"/>
          </p:cNvSpPr>
          <p:nvPr>
            <p:ph type="title"/>
          </p:nvPr>
        </p:nvSpPr>
        <p:spPr>
          <a:xfrm>
            <a:off x="608092" y="274638"/>
            <a:ext cx="10945654" cy="1325562"/>
          </a:xfrm>
        </p:spPr>
        <p:txBody>
          <a:bodyPr>
            <a:normAutofit/>
          </a:bodyPr>
          <a:lstStyle/>
          <a:p>
            <a:r>
              <a:rPr lang="en-US" dirty="0">
                <a:latin typeface="Minion Pro" panose="02040503050306020203" pitchFamily="18" charset="0"/>
              </a:rPr>
              <a:t>MOCAP</a:t>
            </a:r>
          </a:p>
        </p:txBody>
      </p:sp>
      <p:pic>
        <p:nvPicPr>
          <p:cNvPr id="6146" name="Picture 2" descr="Image result for virtual edu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140" y="2209800"/>
            <a:ext cx="4495800" cy="2527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4438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419" y="1600200"/>
            <a:ext cx="11811000" cy="4906962"/>
          </a:xfrm>
        </p:spPr>
        <p:txBody>
          <a:bodyPr>
            <a:normAutofit/>
          </a:bodyPr>
          <a:lstStyle/>
          <a:p>
            <a:pPr lvl="1">
              <a:buFont typeface="Arial" panose="020B0604020202020204" pitchFamily="34" charset="0"/>
              <a:buChar char="•"/>
            </a:pPr>
            <a:r>
              <a:rPr lang="en-US" sz="2400" dirty="0">
                <a:latin typeface="Minion Pro" panose="02040503050306020203" pitchFamily="18" charset="0"/>
              </a:rPr>
              <a:t>“Best educational interest” is an individualized determination, but can include the following considerations, at the district’s discretion:</a:t>
            </a:r>
          </a:p>
          <a:p>
            <a:pPr lvl="2"/>
            <a:r>
              <a:rPr lang="en-US" sz="2400" dirty="0">
                <a:latin typeface="Minion Pro" panose="02040503050306020203" pitchFamily="18" charset="0"/>
              </a:rPr>
              <a:t>The student’s attendance.</a:t>
            </a:r>
          </a:p>
          <a:p>
            <a:pPr lvl="2"/>
            <a:r>
              <a:rPr lang="en-US" sz="2400" dirty="0">
                <a:latin typeface="Minion Pro" panose="02040503050306020203" pitchFamily="18" charset="0"/>
              </a:rPr>
              <a:t>The student’s grade point average.</a:t>
            </a:r>
          </a:p>
          <a:p>
            <a:pPr lvl="2"/>
            <a:r>
              <a:rPr lang="en-US" sz="2400" dirty="0">
                <a:latin typeface="Minion Pro" panose="02040503050306020203" pitchFamily="18" charset="0"/>
              </a:rPr>
              <a:t>The student’s technological abilities.</a:t>
            </a:r>
          </a:p>
          <a:p>
            <a:pPr lvl="2"/>
            <a:r>
              <a:rPr lang="en-US" sz="2400" dirty="0">
                <a:latin typeface="Minion Pro" panose="02040503050306020203" pitchFamily="18" charset="0"/>
              </a:rPr>
              <a:t>The student’s self-motivation.</a:t>
            </a:r>
          </a:p>
          <a:p>
            <a:pPr lvl="2"/>
            <a:r>
              <a:rPr lang="en-US" sz="2400" dirty="0">
                <a:latin typeface="Minion Pro" panose="02040503050306020203" pitchFamily="18" charset="0"/>
              </a:rPr>
              <a:t>Whether the virtual course has appropriate rigor compared to the district’s current course in the same subject.</a:t>
            </a:r>
          </a:p>
          <a:p>
            <a:pPr lvl="2"/>
            <a:r>
              <a:rPr lang="en-US" sz="2400" dirty="0">
                <a:latin typeface="Minion Pro" panose="02040503050306020203" pitchFamily="18" charset="0"/>
              </a:rPr>
              <a:t>Whether the student has been successful taking virtual courses in the past.</a:t>
            </a:r>
          </a:p>
        </p:txBody>
      </p:sp>
      <p:sp>
        <p:nvSpPr>
          <p:cNvPr id="5" name="Title 2"/>
          <p:cNvSpPr>
            <a:spLocks noGrp="1"/>
          </p:cNvSpPr>
          <p:nvPr>
            <p:ph type="title"/>
          </p:nvPr>
        </p:nvSpPr>
        <p:spPr>
          <a:xfrm>
            <a:off x="608092" y="274638"/>
            <a:ext cx="10945654" cy="1325562"/>
          </a:xfrm>
        </p:spPr>
        <p:txBody>
          <a:bodyPr>
            <a:normAutofit/>
          </a:bodyPr>
          <a:lstStyle/>
          <a:p>
            <a:r>
              <a:rPr lang="en-US" dirty="0">
                <a:latin typeface="Minion Pro" panose="02040503050306020203" pitchFamily="18" charset="0"/>
              </a:rPr>
              <a:t>MOCAP</a:t>
            </a:r>
          </a:p>
        </p:txBody>
      </p:sp>
      <p:pic>
        <p:nvPicPr>
          <p:cNvPr id="6" name="Picture 2" descr="Image result for virtual educ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7528719" y="2590800"/>
            <a:ext cx="3573292" cy="1385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3675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487" y="1828800"/>
            <a:ext cx="8254720" cy="2438400"/>
          </a:xfrm>
        </p:spPr>
        <p:txBody>
          <a:bodyPr>
            <a:normAutofit/>
          </a:bodyPr>
          <a:lstStyle/>
          <a:p>
            <a:pPr lvl="0"/>
            <a:r>
              <a:rPr lang="en-US" sz="2400" b="1" u="sng" dirty="0">
                <a:latin typeface="Minion Pro" panose="02040503050306020203" pitchFamily="18" charset="0"/>
              </a:rPr>
              <a:t>Does our district have to let students take MOCAP courses</a:t>
            </a:r>
            <a:r>
              <a:rPr lang="en-US" sz="2400" dirty="0">
                <a:latin typeface="Minion Pro" panose="02040503050306020203" pitchFamily="18" charset="0"/>
              </a:rPr>
              <a:t>?</a:t>
            </a:r>
          </a:p>
          <a:p>
            <a:pPr lvl="1">
              <a:buFont typeface="Arial" panose="020B0604020202020204" pitchFamily="34" charset="0"/>
              <a:buChar char="•"/>
            </a:pPr>
            <a:r>
              <a:rPr lang="en-US" sz="2400" dirty="0">
                <a:latin typeface="Minion Pro" panose="02040503050306020203" pitchFamily="18" charset="0"/>
              </a:rPr>
              <a:t>If a student meets the eligibility criteria and the class is in the student’s “best educational interest,” as decided by the district, the district </a:t>
            </a:r>
            <a:r>
              <a:rPr lang="en-US" sz="2400" u="sng" dirty="0">
                <a:latin typeface="Minion Pro" panose="02040503050306020203" pitchFamily="18" charset="0"/>
              </a:rPr>
              <a:t>must</a:t>
            </a:r>
            <a:r>
              <a:rPr lang="en-US" sz="2400" dirty="0">
                <a:latin typeface="Minion Pro" panose="02040503050306020203" pitchFamily="18" charset="0"/>
              </a:rPr>
              <a:t> allow the student to enroll. </a:t>
            </a:r>
          </a:p>
        </p:txBody>
      </p:sp>
      <p:sp>
        <p:nvSpPr>
          <p:cNvPr id="4" name="Title 2"/>
          <p:cNvSpPr>
            <a:spLocks noGrp="1"/>
          </p:cNvSpPr>
          <p:nvPr>
            <p:ph type="title"/>
          </p:nvPr>
        </p:nvSpPr>
        <p:spPr>
          <a:xfrm>
            <a:off x="608092" y="274638"/>
            <a:ext cx="10945654" cy="1325562"/>
          </a:xfrm>
        </p:spPr>
        <p:txBody>
          <a:bodyPr>
            <a:normAutofit/>
          </a:bodyPr>
          <a:lstStyle/>
          <a:p>
            <a:r>
              <a:rPr lang="en-US" dirty="0">
                <a:latin typeface="Minion Pro" panose="02040503050306020203" pitchFamily="18" charset="0"/>
              </a:rPr>
              <a:t>MOCAP</a:t>
            </a:r>
          </a:p>
        </p:txBody>
      </p:sp>
      <p:pic>
        <p:nvPicPr>
          <p:cNvPr id="8194" name="Picture 2" descr="Image result for fa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2594" y="1979062"/>
            <a:ext cx="2995664" cy="16785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22217" y="3781983"/>
            <a:ext cx="11664631" cy="1200329"/>
          </a:xfrm>
          <a:prstGeom prst="rect">
            <a:avLst/>
          </a:prstGeom>
        </p:spPr>
        <p:txBody>
          <a:bodyPr wrap="square">
            <a:spAutoFit/>
          </a:bodyPr>
          <a:lstStyle/>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547A2"/>
                </a:solidFill>
                <a:effectLst/>
                <a:uLnTx/>
                <a:uFillTx/>
                <a:latin typeface="Minion Pro" panose="02040503050306020203" pitchFamily="18" charset="0"/>
              </a:rPr>
              <a:t>If the eligibility and “best educational interest” criteria are not met, the district has discretion to allow the student to take the course, under the understanding that such a decision could set precedent for future requests.</a:t>
            </a:r>
          </a:p>
        </p:txBody>
      </p:sp>
    </p:spTree>
    <p:extLst>
      <p:ext uri="{BB962C8B-B14F-4D97-AF65-F5344CB8AC3E}">
        <p14:creationId xmlns:p14="http://schemas.microsoft.com/office/powerpoint/2010/main" val="3933618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3519" y="1752600"/>
            <a:ext cx="8077200" cy="4525963"/>
          </a:xfrm>
        </p:spPr>
        <p:txBody>
          <a:bodyPr>
            <a:normAutofit/>
          </a:bodyPr>
          <a:lstStyle/>
          <a:p>
            <a:pPr lvl="1">
              <a:buFont typeface="Arial" panose="020B0604020202020204" pitchFamily="34" charset="0"/>
              <a:buChar char="•"/>
            </a:pPr>
            <a:r>
              <a:rPr lang="en-US" sz="2400" dirty="0">
                <a:latin typeface="Minion Pro" panose="02040503050306020203" pitchFamily="18" charset="0"/>
              </a:rPr>
              <a:t>If students’ requests to enroll in MOCAP courses or programs are denied, those students have the right under the law to appeal that decision to the Board, and then on to DESE.</a:t>
            </a:r>
          </a:p>
          <a:p>
            <a:pPr lvl="1">
              <a:buFont typeface="Arial" panose="020B0604020202020204" pitchFamily="34" charset="0"/>
              <a:buChar char="•"/>
            </a:pPr>
            <a:r>
              <a:rPr lang="en-US" sz="2400" dirty="0">
                <a:latin typeface="Minion Pro" panose="02040503050306020203" pitchFamily="18" charset="0"/>
              </a:rPr>
              <a:t>There is no requirement that districts allow students to enroll in virtual courses or programs that are </a:t>
            </a:r>
            <a:r>
              <a:rPr lang="en-US" sz="2400" u="sng" dirty="0">
                <a:latin typeface="Minion Pro" panose="02040503050306020203" pitchFamily="18" charset="0"/>
              </a:rPr>
              <a:t>not</a:t>
            </a:r>
            <a:r>
              <a:rPr lang="en-US" sz="2400" dirty="0">
                <a:latin typeface="Minion Pro" panose="02040503050306020203" pitchFamily="18" charset="0"/>
              </a:rPr>
              <a:t> approved by MOCAP.</a:t>
            </a:r>
          </a:p>
          <a:p>
            <a:pPr lvl="1">
              <a:buFont typeface="Arial" panose="020B0604020202020204" pitchFamily="34" charset="0"/>
              <a:buChar char="•"/>
            </a:pPr>
            <a:r>
              <a:rPr lang="en-US" sz="2400" dirty="0">
                <a:latin typeface="Minion Pro" panose="02040503050306020203" pitchFamily="18" charset="0"/>
              </a:rPr>
              <a:t>There is also no requirement that districts pay for virtual courses or programs that are not MOCAP-approved.</a:t>
            </a:r>
          </a:p>
          <a:p>
            <a:pPr lvl="1">
              <a:buFont typeface="Arial" panose="020B0604020202020204" pitchFamily="34" charset="0"/>
              <a:buChar char="•"/>
            </a:pPr>
            <a:endParaRPr lang="en-US" sz="2400" dirty="0">
              <a:latin typeface="Minion Pro" panose="02040503050306020203" pitchFamily="18" charset="0"/>
            </a:endParaRPr>
          </a:p>
          <a:p>
            <a:pPr lvl="1">
              <a:buFont typeface="Arial" panose="020B0604020202020204" pitchFamily="34" charset="0"/>
              <a:buChar char="•"/>
            </a:pPr>
            <a:endParaRPr lang="en-US" sz="2400" dirty="0">
              <a:latin typeface="Minion Pro" panose="02040503050306020203" pitchFamily="18" charset="0"/>
            </a:endParaRPr>
          </a:p>
        </p:txBody>
      </p:sp>
      <p:sp>
        <p:nvSpPr>
          <p:cNvPr id="4" name="Title 2"/>
          <p:cNvSpPr>
            <a:spLocks noGrp="1"/>
          </p:cNvSpPr>
          <p:nvPr>
            <p:ph type="title"/>
          </p:nvPr>
        </p:nvSpPr>
        <p:spPr>
          <a:xfrm>
            <a:off x="608092" y="274638"/>
            <a:ext cx="10945654" cy="1325562"/>
          </a:xfrm>
        </p:spPr>
        <p:txBody>
          <a:bodyPr>
            <a:normAutofit/>
          </a:bodyPr>
          <a:lstStyle/>
          <a:p>
            <a:r>
              <a:rPr lang="en-US" dirty="0">
                <a:latin typeface="Minion Pro" panose="02040503050306020203" pitchFamily="18" charset="0"/>
              </a:rPr>
              <a:t>MOCAP</a:t>
            </a:r>
          </a:p>
        </p:txBody>
      </p:sp>
      <p:pic>
        <p:nvPicPr>
          <p:cNvPr id="9222" name="Picture 6" descr="Image result for online classes"/>
          <p:cNvPicPr>
            <a:picLocks noChangeAspect="1" noChangeArrowheads="1"/>
          </p:cNvPicPr>
          <p:nvPr/>
        </p:nvPicPr>
        <p:blipFill rotWithShape="1">
          <a:blip r:embed="rId3">
            <a:extLst>
              <a:ext uri="{28A0092B-C50C-407E-A947-70E740481C1C}">
                <a14:useLocalDpi xmlns:a14="http://schemas.microsoft.com/office/drawing/2010/main" val="0"/>
              </a:ext>
            </a:extLst>
          </a:blip>
          <a:srcRect l="15724"/>
          <a:stretch/>
        </p:blipFill>
        <p:spPr bwMode="auto">
          <a:xfrm>
            <a:off x="289719" y="1905000"/>
            <a:ext cx="4099719" cy="3238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2851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819" y="1447800"/>
            <a:ext cx="7543800" cy="4525963"/>
          </a:xfrm>
        </p:spPr>
        <p:txBody>
          <a:bodyPr>
            <a:normAutofit/>
          </a:bodyPr>
          <a:lstStyle/>
          <a:p>
            <a:pPr lvl="0"/>
            <a:r>
              <a:rPr lang="en-US" sz="2400" b="1" u="sng" dirty="0">
                <a:latin typeface="Minion Pro" panose="02040503050306020203" pitchFamily="18" charset="0"/>
              </a:rPr>
              <a:t>Can our district allow students to take virtual courses that aren’t MOCAP-approved?</a:t>
            </a:r>
            <a:endParaRPr lang="en-US" sz="2400" dirty="0">
              <a:latin typeface="Minion Pro" panose="02040503050306020203" pitchFamily="18" charset="0"/>
            </a:endParaRPr>
          </a:p>
          <a:p>
            <a:pPr lvl="1">
              <a:buFont typeface="Arial" panose="020B0604020202020204" pitchFamily="34" charset="0"/>
              <a:buChar char="•"/>
            </a:pPr>
            <a:r>
              <a:rPr lang="en-US" sz="2400" dirty="0">
                <a:latin typeface="Minion Pro" panose="02040503050306020203" pitchFamily="18" charset="0"/>
              </a:rPr>
              <a:t>Yes! Under § 162.1250, </a:t>
            </a:r>
            <a:r>
              <a:rPr lang="en-US" sz="2400" dirty="0" err="1">
                <a:latin typeface="Minion Pro" panose="02040503050306020203" pitchFamily="18" charset="0"/>
              </a:rPr>
              <a:t>RSMo</a:t>
            </a:r>
            <a:r>
              <a:rPr lang="en-US" sz="2400" dirty="0">
                <a:latin typeface="Minion Pro" panose="02040503050306020203" pitchFamily="18" charset="0"/>
              </a:rPr>
              <a:t>., a district can create a cooperative agreement with a vendor or a school district who sponsors or that has developed online courses or programs to provide virtual education to students.</a:t>
            </a:r>
          </a:p>
          <a:p>
            <a:pPr lvl="2"/>
            <a:r>
              <a:rPr lang="en-US" sz="2400" dirty="0">
                <a:latin typeface="Minion Pro" panose="02040503050306020203" pitchFamily="18" charset="0"/>
              </a:rPr>
              <a:t>Creating this agreement is the district’s </a:t>
            </a:r>
            <a:r>
              <a:rPr lang="en-US" sz="2400" i="1" dirty="0">
                <a:latin typeface="Minion Pro" panose="02040503050306020203" pitchFamily="18" charset="0"/>
              </a:rPr>
              <a:t>option</a:t>
            </a:r>
            <a:r>
              <a:rPr lang="en-US" sz="2400" dirty="0">
                <a:latin typeface="Minion Pro" panose="02040503050306020203" pitchFamily="18" charset="0"/>
              </a:rPr>
              <a:t>. </a:t>
            </a:r>
          </a:p>
          <a:p>
            <a:pPr lvl="2"/>
            <a:r>
              <a:rPr lang="en-US" sz="2400" dirty="0">
                <a:latin typeface="Minion Pro" panose="02040503050306020203" pitchFamily="18" charset="0"/>
              </a:rPr>
              <a:t>The district does not have to offer or approve virtual courses or programs that are not MOCAP-approved.</a:t>
            </a:r>
          </a:p>
        </p:txBody>
      </p:sp>
      <p:sp>
        <p:nvSpPr>
          <p:cNvPr id="4" name="Title 2"/>
          <p:cNvSpPr>
            <a:spLocks noGrp="1"/>
          </p:cNvSpPr>
          <p:nvPr>
            <p:ph type="title"/>
          </p:nvPr>
        </p:nvSpPr>
        <p:spPr>
          <a:xfrm>
            <a:off x="608092" y="274638"/>
            <a:ext cx="10945654" cy="1325562"/>
          </a:xfrm>
        </p:spPr>
        <p:txBody>
          <a:bodyPr>
            <a:normAutofit/>
          </a:bodyPr>
          <a:lstStyle/>
          <a:p>
            <a:r>
              <a:rPr lang="en-US" dirty="0">
                <a:latin typeface="Minion Pro" panose="02040503050306020203" pitchFamily="18" charset="0"/>
              </a:rPr>
              <a:t>MOCAP</a:t>
            </a:r>
          </a:p>
        </p:txBody>
      </p:sp>
      <p:pic>
        <p:nvPicPr>
          <p:cNvPr id="12290" name="Picture 2" descr="Image result for faq'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1619" y="1600200"/>
            <a:ext cx="4229098"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0652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Malgun Gothic"/>
        <a:ea typeface=""/>
        <a:cs typeface=""/>
      </a:majorFont>
      <a:minorFont>
        <a:latin typeface="Malgun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D956E7524D64C4185E2C1375835583C" ma:contentTypeVersion="12" ma:contentTypeDescription="Create a new document." ma:contentTypeScope="" ma:versionID="fee36c1e50120e1af9f2bcb48640af39">
  <xsd:schema xmlns:xsd="http://www.w3.org/2001/XMLSchema" xmlns:xs="http://www.w3.org/2001/XMLSchema" xmlns:p="http://schemas.microsoft.com/office/2006/metadata/properties" xmlns:ns2="8af9633a-c648-4d9c-9c9f-30744822a36a" xmlns:ns3="64f38c0d-e252-417f-825f-38d00ba102e1" targetNamespace="http://schemas.microsoft.com/office/2006/metadata/properties" ma:root="true" ma:fieldsID="7acbd3b4943d1abeb7a3c7ecfaf5c307" ns2:_="" ns3:_="">
    <xsd:import namespace="8af9633a-c648-4d9c-9c9f-30744822a36a"/>
    <xsd:import namespace="64f38c0d-e252-417f-825f-38d00ba102e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f9633a-c648-4d9c-9c9f-30744822a3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f38c0d-e252-417f-825f-38d00ba102e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5609A3-968B-424A-AF99-23213B81921D}">
  <ds:schemaRefs>
    <ds:schemaRef ds:uri="http://schemas.microsoft.com/sharepoint/v3/contenttype/forms"/>
  </ds:schemaRefs>
</ds:datastoreItem>
</file>

<file path=customXml/itemProps2.xml><?xml version="1.0" encoding="utf-8"?>
<ds:datastoreItem xmlns:ds="http://schemas.openxmlformats.org/officeDocument/2006/customXml" ds:itemID="{2306DBD5-44B3-48AD-A4A3-8FAC3295EFD3}">
  <ds:schemaRef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8af9633a-c648-4d9c-9c9f-30744822a36a"/>
    <ds:schemaRef ds:uri="64f38c0d-e252-417f-825f-38d00ba102e1"/>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791D47B5-F178-443D-94D2-2FB3E1E4D0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f9633a-c648-4d9c-9c9f-30744822a36a"/>
    <ds:schemaRef ds:uri="64f38c0d-e252-417f-825f-38d00ba102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1160</TotalTime>
  <Words>1802</Words>
  <Application>Microsoft Office PowerPoint</Application>
  <PresentationFormat>Custom</PresentationFormat>
  <Paragraphs>199</Paragraphs>
  <Slides>28</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Malgun Gothic</vt:lpstr>
      <vt:lpstr>Arial</vt:lpstr>
      <vt:lpstr>Calibri</vt:lpstr>
      <vt:lpstr>Lucida Sans</vt:lpstr>
      <vt:lpstr>Minion Pro</vt:lpstr>
      <vt:lpstr>Times New Roman</vt:lpstr>
      <vt:lpstr>Office Theme</vt:lpstr>
      <vt:lpstr>PowerPoint Presentation</vt:lpstr>
      <vt:lpstr>Roadmap</vt:lpstr>
      <vt:lpstr>MOCAP</vt:lpstr>
      <vt:lpstr>MOCAP</vt:lpstr>
      <vt:lpstr>MOCAP</vt:lpstr>
      <vt:lpstr>MOCAP</vt:lpstr>
      <vt:lpstr>MOCAP</vt:lpstr>
      <vt:lpstr>MOCAP</vt:lpstr>
      <vt:lpstr>MOCAP</vt:lpstr>
      <vt:lpstr>Virtual Courses</vt:lpstr>
      <vt:lpstr>Virtual Learning for Special Education Students</vt:lpstr>
      <vt:lpstr>Distance Learning</vt:lpstr>
      <vt:lpstr>Distance Learning for Special Education Students</vt:lpstr>
      <vt:lpstr>Student Discipline for Online Conduct  During Remote Instruction</vt:lpstr>
      <vt:lpstr>Additional Concerns Related  to Virtual/Distance Learning</vt:lpstr>
      <vt:lpstr>Family Educational Rights and Privacy Act (FERPA)/Confidentiality</vt:lpstr>
      <vt:lpstr>Employee Misconduct During Remote Instruction</vt:lpstr>
      <vt:lpstr>Student Engagement &amp; Removal</vt:lpstr>
      <vt:lpstr>Attendance</vt:lpstr>
      <vt:lpstr>Removal</vt:lpstr>
      <vt:lpstr>MOCAP Removal</vt:lpstr>
      <vt:lpstr>MOCAP Removal</vt:lpstr>
      <vt:lpstr>In-District Virtual Removal</vt:lpstr>
      <vt:lpstr>Special Education Removal</vt:lpstr>
      <vt:lpstr>Legislation</vt:lpstr>
      <vt:lpstr>Legislation – SB 95</vt:lpstr>
      <vt:lpstr>Legislation – SB 55</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Meystedt</dc:creator>
  <cp:lastModifiedBy>Marci Minor</cp:lastModifiedBy>
  <cp:revision>20</cp:revision>
  <cp:lastPrinted>2021-02-24T19:40:08Z</cp:lastPrinted>
  <dcterms:created xsi:type="dcterms:W3CDTF">2020-11-12T04:10:03Z</dcterms:created>
  <dcterms:modified xsi:type="dcterms:W3CDTF">2021-02-24T19:48:37Z</dcterms:modified>
</cp:coreProperties>
</file>