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theme/themeOverride6.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heme/themeOverride7.xml" ContentType="application/vnd.openxmlformats-officedocument.themeOverride+xml"/>
  <Override PartName="/ppt/notesSlides/notesSlide19.xml" ContentType="application/vnd.openxmlformats-officedocument.presentationml.notesSlide+xml"/>
  <Override PartName="/ppt/theme/themeOverride8.xml" ContentType="application/vnd.openxmlformats-officedocument.themeOverride+xml"/>
  <Override PartName="/ppt/theme/themeOverride9.xml" ContentType="application/vnd.openxmlformats-officedocument.themeOverride+xml"/>
  <Override PartName="/ppt/notesSlides/notesSlide20.xml" ContentType="application/vnd.openxmlformats-officedocument.presentationml.notesSlide+xml"/>
  <Override PartName="/ppt/theme/themeOverride10.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heme/themeOverride11.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heme/themeOverride12.xml" ContentType="application/vnd.openxmlformats-officedocument.themeOverride+xml"/>
  <Override PartName="/ppt/theme/themeOverride13.xml" ContentType="application/vnd.openxmlformats-officedocument.themeOverride+xml"/>
  <Override PartName="/ppt/notesSlides/notesSlide31.xml" ContentType="application/vnd.openxmlformats-officedocument.presentationml.notesSlide+xml"/>
  <Override PartName="/ppt/theme/themeOverride14.xml" ContentType="application/vnd.openxmlformats-officedocument.themeOverride+xml"/>
  <Override PartName="/ppt/notesSlides/notesSlide32.xml" ContentType="application/vnd.openxmlformats-officedocument.presentationml.notesSlide+xml"/>
  <Override PartName="/ppt/theme/themeOverride15.xml" ContentType="application/vnd.openxmlformats-officedocument.themeOverride+xml"/>
  <Override PartName="/ppt/notesSlides/notesSlide33.xml" ContentType="application/vnd.openxmlformats-officedocument.presentationml.notesSlide+xml"/>
  <Override PartName="/ppt/theme/themeOverride16.xml" ContentType="application/vnd.openxmlformats-officedocument.themeOverride+xml"/>
  <Override PartName="/ppt/notesSlides/notesSlide34.xml" ContentType="application/vnd.openxmlformats-officedocument.presentationml.notesSlide+xml"/>
  <Override PartName="/ppt/theme/themeOverride17.xml" ContentType="application/vnd.openxmlformats-officedocument.themeOverride+xml"/>
  <Override PartName="/ppt/notesSlides/notesSlide35.xml" ContentType="application/vnd.openxmlformats-officedocument.presentationml.notesSlide+xml"/>
  <Override PartName="/ppt/theme/themeOverride18.xml" ContentType="application/vnd.openxmlformats-officedocument.themeOverride+xml"/>
  <Override PartName="/ppt/notesSlides/notesSlide36.xml" ContentType="application/vnd.openxmlformats-officedocument.presentationml.notesSlide+xml"/>
  <Override PartName="/ppt/theme/themeOverride19.xml" ContentType="application/vnd.openxmlformats-officedocument.themeOverride+xml"/>
  <Override PartName="/ppt/notesSlides/notesSlide37.xml" ContentType="application/vnd.openxmlformats-officedocument.presentationml.notesSlide+xml"/>
  <Override PartName="/ppt/theme/themeOverride20.xml" ContentType="application/vnd.openxmlformats-officedocument.themeOverride+xml"/>
  <Override PartName="/ppt/notesSlides/notesSlide38.xml" ContentType="application/vnd.openxmlformats-officedocument.presentationml.notesSlide+xml"/>
  <Override PartName="/ppt/theme/themeOverride21.xml" ContentType="application/vnd.openxmlformats-officedocument.themeOverride+xml"/>
  <Override PartName="/ppt/notesSlides/notesSlide39.xml" ContentType="application/vnd.openxmlformats-officedocument.presentationml.notesSlide+xml"/>
  <Override PartName="/ppt/theme/themeOverride22.xml" ContentType="application/vnd.openxmlformats-officedocument.themeOverride+xml"/>
  <Override PartName="/ppt/notesSlides/notesSlide40.xml" ContentType="application/vnd.openxmlformats-officedocument.presentationml.notesSlide+xml"/>
  <Override PartName="/ppt/theme/themeOverride23.xml" ContentType="application/vnd.openxmlformats-officedocument.themeOverride+xml"/>
  <Override PartName="/ppt/notesSlides/notesSlide41.xml" ContentType="application/vnd.openxmlformats-officedocument.presentationml.notesSlide+xml"/>
  <Override PartName="/ppt/theme/themeOverride24.xml" ContentType="application/vnd.openxmlformats-officedocument.themeOverride+xml"/>
  <Override PartName="/ppt/notesSlides/notesSlide42.xml" ContentType="application/vnd.openxmlformats-officedocument.presentationml.notesSlide+xml"/>
  <Override PartName="/ppt/theme/themeOverride25.xml" ContentType="application/vnd.openxmlformats-officedocument.themeOverride+xml"/>
  <Override PartName="/ppt/notesSlides/notesSlide43.xml" ContentType="application/vnd.openxmlformats-officedocument.presentationml.notesSlide+xml"/>
  <Override PartName="/ppt/theme/themeOverride26.xml" ContentType="application/vnd.openxmlformats-officedocument.themeOverride+xml"/>
  <Override PartName="/ppt/notesSlides/notesSlide44.xml" ContentType="application/vnd.openxmlformats-officedocument.presentationml.notesSlide+xml"/>
  <Override PartName="/ppt/theme/themeOverride27.xml" ContentType="application/vnd.openxmlformats-officedocument.themeOverride+xml"/>
  <Override PartName="/ppt/notesSlides/notesSlide45.xml" ContentType="application/vnd.openxmlformats-officedocument.presentationml.notesSlide+xml"/>
  <Override PartName="/ppt/theme/themeOverride28.xml" ContentType="application/vnd.openxmlformats-officedocument.themeOverride+xml"/>
  <Override PartName="/ppt/notesSlides/notesSlide46.xml" ContentType="application/vnd.openxmlformats-officedocument.presentationml.notesSlide+xml"/>
  <Override PartName="/ppt/theme/themeOverride29.xml" ContentType="application/vnd.openxmlformats-officedocument.themeOverride+xml"/>
  <Override PartName="/ppt/notesSlides/notesSlide47.xml" ContentType="application/vnd.openxmlformats-officedocument.presentationml.notesSlide+xml"/>
  <Override PartName="/ppt/theme/themeOverride30.xml" ContentType="application/vnd.openxmlformats-officedocument.themeOverr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62"/>
  </p:notesMasterIdLst>
  <p:handoutMasterIdLst>
    <p:handoutMasterId r:id="rId63"/>
  </p:handoutMasterIdLst>
  <p:sldIdLst>
    <p:sldId id="419" r:id="rId2"/>
    <p:sldId id="420" r:id="rId3"/>
    <p:sldId id="333" r:id="rId4"/>
    <p:sldId id="429" r:id="rId5"/>
    <p:sldId id="336" r:id="rId6"/>
    <p:sldId id="422" r:id="rId7"/>
    <p:sldId id="408" r:id="rId8"/>
    <p:sldId id="423" r:id="rId9"/>
    <p:sldId id="409" r:id="rId10"/>
    <p:sldId id="414" r:id="rId11"/>
    <p:sldId id="369" r:id="rId12"/>
    <p:sldId id="370" r:id="rId13"/>
    <p:sldId id="371" r:id="rId14"/>
    <p:sldId id="372" r:id="rId15"/>
    <p:sldId id="373" r:id="rId16"/>
    <p:sldId id="374" r:id="rId17"/>
    <p:sldId id="416" r:id="rId18"/>
    <p:sldId id="435" r:id="rId19"/>
    <p:sldId id="430" r:id="rId20"/>
    <p:sldId id="424" r:id="rId21"/>
    <p:sldId id="337" r:id="rId22"/>
    <p:sldId id="338" r:id="rId23"/>
    <p:sldId id="425" r:id="rId24"/>
    <p:sldId id="431" r:id="rId25"/>
    <p:sldId id="426" r:id="rId26"/>
    <p:sldId id="345" r:id="rId27"/>
    <p:sldId id="346" r:id="rId28"/>
    <p:sldId id="432" r:id="rId29"/>
    <p:sldId id="349" r:id="rId30"/>
    <p:sldId id="351" r:id="rId31"/>
    <p:sldId id="406" r:id="rId32"/>
    <p:sldId id="353" r:id="rId33"/>
    <p:sldId id="437" r:id="rId34"/>
    <p:sldId id="354" r:id="rId35"/>
    <p:sldId id="355" r:id="rId36"/>
    <p:sldId id="434" r:id="rId37"/>
    <p:sldId id="368" r:id="rId38"/>
    <p:sldId id="356" r:id="rId39"/>
    <p:sldId id="358" r:id="rId40"/>
    <p:sldId id="433" r:id="rId41"/>
    <p:sldId id="363" r:id="rId42"/>
    <p:sldId id="364" r:id="rId43"/>
    <p:sldId id="366" r:id="rId44"/>
    <p:sldId id="367" r:id="rId45"/>
    <p:sldId id="436" r:id="rId46"/>
    <p:sldId id="375" r:id="rId47"/>
    <p:sldId id="376" r:id="rId48"/>
    <p:sldId id="428" r:id="rId49"/>
    <p:sldId id="418" r:id="rId50"/>
    <p:sldId id="377" r:id="rId51"/>
    <p:sldId id="378" r:id="rId52"/>
    <p:sldId id="379" r:id="rId53"/>
    <p:sldId id="380" r:id="rId54"/>
    <p:sldId id="381" r:id="rId55"/>
    <p:sldId id="382" r:id="rId56"/>
    <p:sldId id="383" r:id="rId57"/>
    <p:sldId id="384" r:id="rId58"/>
    <p:sldId id="385" r:id="rId59"/>
    <p:sldId id="386" r:id="rId60"/>
    <p:sldId id="411" r:id="rId6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55F51"/>
    <a:srgbClr val="00642D"/>
    <a:srgbClr val="007E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99" autoAdjust="0"/>
    <p:restoredTop sz="79533" autoAdjust="0"/>
  </p:normalViewPr>
  <p:slideViewPr>
    <p:cSldViewPr>
      <p:cViewPr varScale="1">
        <p:scale>
          <a:sx n="75" d="100"/>
          <a:sy n="75" d="100"/>
        </p:scale>
        <p:origin x="2346" y="66"/>
      </p:cViewPr>
      <p:guideLst>
        <p:guide orient="horz" pos="2160"/>
        <p:guide pos="2880"/>
      </p:guideLst>
    </p:cSldViewPr>
  </p:slideViewPr>
  <p:outlineViewPr>
    <p:cViewPr>
      <p:scale>
        <a:sx n="33" d="100"/>
        <a:sy n="33" d="100"/>
      </p:scale>
      <p:origin x="0" y="-50682"/>
    </p:cViewPr>
  </p:outlineViewPr>
  <p:notesTextViewPr>
    <p:cViewPr>
      <p:scale>
        <a:sx n="125" d="100"/>
        <a:sy n="125" d="100"/>
      </p:scale>
      <p:origin x="0" y="0"/>
    </p:cViewPr>
  </p:notesTextViewPr>
  <p:sorterViewPr>
    <p:cViewPr>
      <p:scale>
        <a:sx n="100" d="100"/>
        <a:sy n="100" d="100"/>
      </p:scale>
      <p:origin x="0" y="-10020"/>
    </p:cViewPr>
  </p:sorterViewPr>
  <p:notesViewPr>
    <p:cSldViewPr>
      <p:cViewPr varScale="1">
        <p:scale>
          <a:sx n="85" d="100"/>
          <a:sy n="85" d="100"/>
        </p:scale>
        <p:origin x="3684"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41" cy="464820"/>
          </a:xfrm>
          <a:prstGeom prst="rect">
            <a:avLst/>
          </a:prstGeom>
        </p:spPr>
        <p:txBody>
          <a:bodyPr vert="horz" lIns="94304" tIns="47152" rIns="94304" bIns="47152" rtlCol="0"/>
          <a:lstStyle>
            <a:lvl1pPr algn="l">
              <a:defRPr sz="1300"/>
            </a:lvl1pPr>
          </a:lstStyle>
          <a:p>
            <a:endParaRPr lang="en-US" dirty="0"/>
          </a:p>
        </p:txBody>
      </p:sp>
      <p:sp>
        <p:nvSpPr>
          <p:cNvPr id="3" name="Date Placeholder 2"/>
          <p:cNvSpPr>
            <a:spLocks noGrp="1"/>
          </p:cNvSpPr>
          <p:nvPr>
            <p:ph type="dt" sz="quarter" idx="1"/>
          </p:nvPr>
        </p:nvSpPr>
        <p:spPr>
          <a:xfrm>
            <a:off x="3970942" y="0"/>
            <a:ext cx="3037841" cy="464820"/>
          </a:xfrm>
          <a:prstGeom prst="rect">
            <a:avLst/>
          </a:prstGeom>
        </p:spPr>
        <p:txBody>
          <a:bodyPr vert="horz" lIns="94304" tIns="47152" rIns="94304" bIns="47152" rtlCol="0"/>
          <a:lstStyle>
            <a:lvl1pPr algn="r">
              <a:defRPr sz="1300"/>
            </a:lvl1pPr>
          </a:lstStyle>
          <a:p>
            <a:fld id="{F1F232BC-2F3B-474D-9B0B-5151AB6F9831}" type="datetimeFigureOut">
              <a:rPr lang="en-US" smtClean="0"/>
              <a:t>7/11/2022</a:t>
            </a:fld>
            <a:endParaRPr lang="en-US" dirty="0"/>
          </a:p>
        </p:txBody>
      </p:sp>
      <p:sp>
        <p:nvSpPr>
          <p:cNvPr id="4" name="Footer Placeholder 3"/>
          <p:cNvSpPr>
            <a:spLocks noGrp="1"/>
          </p:cNvSpPr>
          <p:nvPr>
            <p:ph type="ftr" sz="quarter" idx="2"/>
          </p:nvPr>
        </p:nvSpPr>
        <p:spPr>
          <a:xfrm>
            <a:off x="2" y="8829967"/>
            <a:ext cx="3037841" cy="464820"/>
          </a:xfrm>
          <a:prstGeom prst="rect">
            <a:avLst/>
          </a:prstGeom>
        </p:spPr>
        <p:txBody>
          <a:bodyPr vert="horz" lIns="94304" tIns="47152" rIns="94304" bIns="47152"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42" y="8829967"/>
            <a:ext cx="3037841" cy="464820"/>
          </a:xfrm>
          <a:prstGeom prst="rect">
            <a:avLst/>
          </a:prstGeom>
        </p:spPr>
        <p:txBody>
          <a:bodyPr vert="horz" lIns="94304" tIns="47152" rIns="94304" bIns="47152" rtlCol="0" anchor="b"/>
          <a:lstStyle>
            <a:lvl1pPr algn="r">
              <a:defRPr sz="1300"/>
            </a:lvl1pPr>
          </a:lstStyle>
          <a:p>
            <a:fld id="{FAE8E5C9-00D2-454C-8BA4-A722975ED05D}" type="slidenum">
              <a:rPr lang="en-US" smtClean="0"/>
              <a:t>‹#›</a:t>
            </a:fld>
            <a:endParaRPr lang="en-US" dirty="0"/>
          </a:p>
        </p:txBody>
      </p:sp>
    </p:spTree>
    <p:extLst>
      <p:ext uri="{BB962C8B-B14F-4D97-AF65-F5344CB8AC3E}">
        <p14:creationId xmlns:p14="http://schemas.microsoft.com/office/powerpoint/2010/main" val="22741850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41" cy="464820"/>
          </a:xfrm>
          <a:prstGeom prst="rect">
            <a:avLst/>
          </a:prstGeom>
        </p:spPr>
        <p:txBody>
          <a:bodyPr vert="horz" lIns="94304" tIns="47152" rIns="94304" bIns="47152" rtlCol="0"/>
          <a:lstStyle>
            <a:lvl1pPr algn="l">
              <a:defRPr sz="1300"/>
            </a:lvl1pPr>
          </a:lstStyle>
          <a:p>
            <a:endParaRPr lang="en-US" dirty="0"/>
          </a:p>
        </p:txBody>
      </p:sp>
      <p:sp>
        <p:nvSpPr>
          <p:cNvPr id="3" name="Date Placeholder 2"/>
          <p:cNvSpPr>
            <a:spLocks noGrp="1"/>
          </p:cNvSpPr>
          <p:nvPr>
            <p:ph type="dt" idx="1"/>
          </p:nvPr>
        </p:nvSpPr>
        <p:spPr>
          <a:xfrm>
            <a:off x="3970942" y="0"/>
            <a:ext cx="3037841" cy="464820"/>
          </a:xfrm>
          <a:prstGeom prst="rect">
            <a:avLst/>
          </a:prstGeom>
        </p:spPr>
        <p:txBody>
          <a:bodyPr vert="horz" lIns="94304" tIns="47152" rIns="94304" bIns="47152" rtlCol="0"/>
          <a:lstStyle>
            <a:lvl1pPr algn="r">
              <a:defRPr sz="1300"/>
            </a:lvl1pPr>
          </a:lstStyle>
          <a:p>
            <a:fld id="{73009207-B8FE-43D8-A8F9-FC1BCBEEFCE8}" type="datetimeFigureOut">
              <a:rPr lang="en-US" smtClean="0"/>
              <a:pPr/>
              <a:t>7/11/2022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4304" tIns="47152" rIns="94304" bIns="47152" rtlCol="0" anchor="ctr"/>
          <a:lstStyle/>
          <a:p>
            <a:endParaRPr lang="en-US"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4304" tIns="47152" rIns="94304" bIns="4715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29967"/>
            <a:ext cx="3037841" cy="464820"/>
          </a:xfrm>
          <a:prstGeom prst="rect">
            <a:avLst/>
          </a:prstGeom>
        </p:spPr>
        <p:txBody>
          <a:bodyPr vert="horz" lIns="94304" tIns="47152" rIns="94304" bIns="47152"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42" y="8829967"/>
            <a:ext cx="3037841" cy="464820"/>
          </a:xfrm>
          <a:prstGeom prst="rect">
            <a:avLst/>
          </a:prstGeom>
        </p:spPr>
        <p:txBody>
          <a:bodyPr vert="horz" lIns="94304" tIns="47152" rIns="94304" bIns="47152" rtlCol="0" anchor="b"/>
          <a:lstStyle>
            <a:lvl1pPr algn="r">
              <a:defRPr sz="1300"/>
            </a:lvl1pPr>
          </a:lstStyle>
          <a:p>
            <a:fld id="{8DEE4A15-8F50-4DE3-844C-FCBD2A9772DB}" type="slidenum">
              <a:rPr lang="en-US" smtClean="0"/>
              <a:pPr/>
              <a:t>‹#›</a:t>
            </a:fld>
            <a:endParaRPr lang="en-US" dirty="0"/>
          </a:p>
        </p:txBody>
      </p:sp>
    </p:spTree>
    <p:extLst>
      <p:ext uri="{BB962C8B-B14F-4D97-AF65-F5344CB8AC3E}">
        <p14:creationId xmlns:p14="http://schemas.microsoft.com/office/powerpoint/2010/main" val="325788047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lvl="0" indent="0" eaLnBrk="1" hangingPunct="1">
              <a:buFont typeface="Arial" panose="020B0604020202020204" pitchFamily="34" charset="0"/>
              <a:buNone/>
            </a:pPr>
            <a:endParaRPr lang="en-US" altLang="en-US" dirty="0"/>
          </a:p>
        </p:txBody>
      </p:sp>
      <p:sp>
        <p:nvSpPr>
          <p:cNvPr id="2" name="Slide Number Placeholder 1"/>
          <p:cNvSpPr>
            <a:spLocks noGrp="1"/>
          </p:cNvSpPr>
          <p:nvPr>
            <p:ph type="sldNum" sz="quarter" idx="10"/>
          </p:nvPr>
        </p:nvSpPr>
        <p:spPr/>
        <p:txBody>
          <a:bodyPr/>
          <a:lstStyle/>
          <a:p>
            <a:fld id="{8DEE4A15-8F50-4DE3-844C-FCBD2A9772DB}" type="slidenum">
              <a:rPr lang="en-US" smtClean="0"/>
              <a:pPr/>
              <a:t>1</a:t>
            </a:fld>
            <a:endParaRPr lang="en-US" dirty="0"/>
          </a:p>
        </p:txBody>
      </p:sp>
    </p:spTree>
    <p:extLst>
      <p:ext uri="{BB962C8B-B14F-4D97-AF65-F5344CB8AC3E}">
        <p14:creationId xmlns:p14="http://schemas.microsoft.com/office/powerpoint/2010/main" val="2585810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E4A15-8F50-4DE3-844C-FCBD2A9772DB}" type="slidenum">
              <a:rPr lang="en-US" smtClean="0"/>
              <a:pPr/>
              <a:t>13</a:t>
            </a:fld>
            <a:endParaRPr lang="en-US" dirty="0"/>
          </a:p>
        </p:txBody>
      </p:sp>
    </p:spTree>
    <p:extLst>
      <p:ext uri="{BB962C8B-B14F-4D97-AF65-F5344CB8AC3E}">
        <p14:creationId xmlns:p14="http://schemas.microsoft.com/office/powerpoint/2010/main" val="3555298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E4A15-8F50-4DE3-844C-FCBD2A9772DB}" type="slidenum">
              <a:rPr lang="en-US" smtClean="0"/>
              <a:pPr/>
              <a:t>14</a:t>
            </a:fld>
            <a:endParaRPr lang="en-US" dirty="0"/>
          </a:p>
        </p:txBody>
      </p:sp>
    </p:spTree>
    <p:extLst>
      <p:ext uri="{BB962C8B-B14F-4D97-AF65-F5344CB8AC3E}">
        <p14:creationId xmlns:p14="http://schemas.microsoft.com/office/powerpoint/2010/main" val="2753210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E4A15-8F50-4DE3-844C-FCBD2A9772DB}" type="slidenum">
              <a:rPr lang="en-US" smtClean="0"/>
              <a:pPr/>
              <a:t>15</a:t>
            </a:fld>
            <a:endParaRPr lang="en-US" dirty="0"/>
          </a:p>
        </p:txBody>
      </p:sp>
    </p:spTree>
    <p:extLst>
      <p:ext uri="{BB962C8B-B14F-4D97-AF65-F5344CB8AC3E}">
        <p14:creationId xmlns:p14="http://schemas.microsoft.com/office/powerpoint/2010/main" val="751178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E4A15-8F50-4DE3-844C-FCBD2A9772DB}" type="slidenum">
              <a:rPr lang="en-US" smtClean="0"/>
              <a:pPr/>
              <a:t>16</a:t>
            </a:fld>
            <a:endParaRPr lang="en-US" dirty="0"/>
          </a:p>
        </p:txBody>
      </p:sp>
    </p:spTree>
    <p:extLst>
      <p:ext uri="{BB962C8B-B14F-4D97-AF65-F5344CB8AC3E}">
        <p14:creationId xmlns:p14="http://schemas.microsoft.com/office/powerpoint/2010/main" val="17796686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E4A15-8F50-4DE3-844C-FCBD2A9772DB}" type="slidenum">
              <a:rPr lang="en-US" smtClean="0"/>
              <a:pPr/>
              <a:t>17</a:t>
            </a:fld>
            <a:endParaRPr lang="en-US" dirty="0"/>
          </a:p>
        </p:txBody>
      </p:sp>
    </p:spTree>
    <p:extLst>
      <p:ext uri="{BB962C8B-B14F-4D97-AF65-F5344CB8AC3E}">
        <p14:creationId xmlns:p14="http://schemas.microsoft.com/office/powerpoint/2010/main" val="3487261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E4A15-8F50-4DE3-844C-FCBD2A9772DB}" type="slidenum">
              <a:rPr lang="en-US" smtClean="0"/>
              <a:pPr/>
              <a:t>18</a:t>
            </a:fld>
            <a:endParaRPr lang="en-US" dirty="0"/>
          </a:p>
        </p:txBody>
      </p:sp>
    </p:spTree>
    <p:extLst>
      <p:ext uri="{BB962C8B-B14F-4D97-AF65-F5344CB8AC3E}">
        <p14:creationId xmlns:p14="http://schemas.microsoft.com/office/powerpoint/2010/main" val="835807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E4A15-8F50-4DE3-844C-FCBD2A9772DB}" type="slidenum">
              <a:rPr lang="en-US" smtClean="0"/>
              <a:pPr/>
              <a:t>21</a:t>
            </a:fld>
            <a:endParaRPr lang="en-US" dirty="0"/>
          </a:p>
        </p:txBody>
      </p:sp>
    </p:spTree>
    <p:extLst>
      <p:ext uri="{BB962C8B-B14F-4D97-AF65-F5344CB8AC3E}">
        <p14:creationId xmlns:p14="http://schemas.microsoft.com/office/powerpoint/2010/main" val="15836863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E4A15-8F50-4DE3-844C-FCBD2A9772DB}" type="slidenum">
              <a:rPr lang="en-US" smtClean="0"/>
              <a:pPr/>
              <a:t>22</a:t>
            </a:fld>
            <a:endParaRPr lang="en-US" dirty="0"/>
          </a:p>
        </p:txBody>
      </p:sp>
    </p:spTree>
    <p:extLst>
      <p:ext uri="{BB962C8B-B14F-4D97-AF65-F5344CB8AC3E}">
        <p14:creationId xmlns:p14="http://schemas.microsoft.com/office/powerpoint/2010/main" val="1607563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EE4A15-8F50-4DE3-844C-FCBD2A9772DB}" type="slidenum">
              <a:rPr lang="en-US" smtClean="0"/>
              <a:pPr/>
              <a:t>23</a:t>
            </a:fld>
            <a:endParaRPr lang="en-US" dirty="0"/>
          </a:p>
        </p:txBody>
      </p:sp>
    </p:spTree>
    <p:extLst>
      <p:ext uri="{BB962C8B-B14F-4D97-AF65-F5344CB8AC3E}">
        <p14:creationId xmlns:p14="http://schemas.microsoft.com/office/powerpoint/2010/main" val="37262711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EE4A15-8F50-4DE3-844C-FCBD2A9772DB}" type="slidenum">
              <a:rPr lang="en-US" smtClean="0"/>
              <a:pPr/>
              <a:t>24</a:t>
            </a:fld>
            <a:endParaRPr lang="en-US" dirty="0"/>
          </a:p>
        </p:txBody>
      </p:sp>
    </p:spTree>
    <p:extLst>
      <p:ext uri="{BB962C8B-B14F-4D97-AF65-F5344CB8AC3E}">
        <p14:creationId xmlns:p14="http://schemas.microsoft.com/office/powerpoint/2010/main" val="1994937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E4A15-8F50-4DE3-844C-FCBD2A9772DB}" type="slidenum">
              <a:rPr lang="en-US" smtClean="0"/>
              <a:pPr/>
              <a:t>3</a:t>
            </a:fld>
            <a:endParaRPr lang="en-US" dirty="0"/>
          </a:p>
        </p:txBody>
      </p:sp>
    </p:spTree>
    <p:extLst>
      <p:ext uri="{BB962C8B-B14F-4D97-AF65-F5344CB8AC3E}">
        <p14:creationId xmlns:p14="http://schemas.microsoft.com/office/powerpoint/2010/main" val="32863451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E4A15-8F50-4DE3-844C-FCBD2A9772DB}" type="slidenum">
              <a:rPr lang="en-US" smtClean="0"/>
              <a:pPr/>
              <a:t>26</a:t>
            </a:fld>
            <a:endParaRPr lang="en-US" dirty="0"/>
          </a:p>
        </p:txBody>
      </p:sp>
    </p:spTree>
    <p:extLst>
      <p:ext uri="{BB962C8B-B14F-4D97-AF65-F5344CB8AC3E}">
        <p14:creationId xmlns:p14="http://schemas.microsoft.com/office/powerpoint/2010/main" val="7383051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DEE4A15-8F50-4DE3-844C-FCBD2A9772DB}" type="slidenum">
              <a:rPr lang="en-US" smtClean="0"/>
              <a:pPr/>
              <a:t>27</a:t>
            </a:fld>
            <a:endParaRPr lang="en-US" dirty="0"/>
          </a:p>
        </p:txBody>
      </p:sp>
    </p:spTree>
    <p:extLst>
      <p:ext uri="{BB962C8B-B14F-4D97-AF65-F5344CB8AC3E}">
        <p14:creationId xmlns:p14="http://schemas.microsoft.com/office/powerpoint/2010/main" val="26972326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E4A15-8F50-4DE3-844C-FCBD2A9772DB}" type="slidenum">
              <a:rPr lang="en-US" smtClean="0"/>
              <a:pPr/>
              <a:t>29</a:t>
            </a:fld>
            <a:endParaRPr lang="en-US" dirty="0"/>
          </a:p>
        </p:txBody>
      </p:sp>
    </p:spTree>
    <p:extLst>
      <p:ext uri="{BB962C8B-B14F-4D97-AF65-F5344CB8AC3E}">
        <p14:creationId xmlns:p14="http://schemas.microsoft.com/office/powerpoint/2010/main" val="36771649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E4A15-8F50-4DE3-844C-FCBD2A9772DB}" type="slidenum">
              <a:rPr lang="en-US" smtClean="0"/>
              <a:pPr/>
              <a:t>30</a:t>
            </a:fld>
            <a:endParaRPr lang="en-US" dirty="0"/>
          </a:p>
        </p:txBody>
      </p:sp>
    </p:spTree>
    <p:extLst>
      <p:ext uri="{BB962C8B-B14F-4D97-AF65-F5344CB8AC3E}">
        <p14:creationId xmlns:p14="http://schemas.microsoft.com/office/powerpoint/2010/main" val="18992915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E4A15-8F50-4DE3-844C-FCBD2A9772DB}" type="slidenum">
              <a:rPr lang="en-US" smtClean="0"/>
              <a:pPr/>
              <a:t>31</a:t>
            </a:fld>
            <a:endParaRPr lang="en-US" dirty="0"/>
          </a:p>
        </p:txBody>
      </p:sp>
    </p:spTree>
    <p:extLst>
      <p:ext uri="{BB962C8B-B14F-4D97-AF65-F5344CB8AC3E}">
        <p14:creationId xmlns:p14="http://schemas.microsoft.com/office/powerpoint/2010/main" val="29494371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E4A15-8F50-4DE3-844C-FCBD2A9772DB}" type="slidenum">
              <a:rPr lang="en-US" smtClean="0"/>
              <a:pPr/>
              <a:t>32</a:t>
            </a:fld>
            <a:endParaRPr lang="en-US" dirty="0"/>
          </a:p>
        </p:txBody>
      </p:sp>
    </p:spTree>
    <p:extLst>
      <p:ext uri="{BB962C8B-B14F-4D97-AF65-F5344CB8AC3E}">
        <p14:creationId xmlns:p14="http://schemas.microsoft.com/office/powerpoint/2010/main" val="425840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E4A15-8F50-4DE3-844C-FCBD2A9772DB}" type="slidenum">
              <a:rPr lang="en-US" smtClean="0"/>
              <a:pPr/>
              <a:t>34</a:t>
            </a:fld>
            <a:endParaRPr lang="en-US" dirty="0"/>
          </a:p>
        </p:txBody>
      </p:sp>
    </p:spTree>
    <p:extLst>
      <p:ext uri="{BB962C8B-B14F-4D97-AF65-F5344CB8AC3E}">
        <p14:creationId xmlns:p14="http://schemas.microsoft.com/office/powerpoint/2010/main" val="18579523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E4A15-8F50-4DE3-844C-FCBD2A9772DB}" type="slidenum">
              <a:rPr lang="en-US" smtClean="0"/>
              <a:pPr/>
              <a:t>35</a:t>
            </a:fld>
            <a:endParaRPr lang="en-US" dirty="0"/>
          </a:p>
        </p:txBody>
      </p:sp>
    </p:spTree>
    <p:extLst>
      <p:ext uri="{BB962C8B-B14F-4D97-AF65-F5344CB8AC3E}">
        <p14:creationId xmlns:p14="http://schemas.microsoft.com/office/powerpoint/2010/main" val="42703281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E4A15-8F50-4DE3-844C-FCBD2A9772DB}" type="slidenum">
              <a:rPr lang="en-US" smtClean="0"/>
              <a:pPr/>
              <a:t>37</a:t>
            </a:fld>
            <a:endParaRPr lang="en-US" dirty="0"/>
          </a:p>
        </p:txBody>
      </p:sp>
    </p:spTree>
    <p:extLst>
      <p:ext uri="{BB962C8B-B14F-4D97-AF65-F5344CB8AC3E}">
        <p14:creationId xmlns:p14="http://schemas.microsoft.com/office/powerpoint/2010/main" val="33435460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E4A15-8F50-4DE3-844C-FCBD2A9772DB}" type="slidenum">
              <a:rPr lang="en-US" smtClean="0"/>
              <a:pPr/>
              <a:t>38</a:t>
            </a:fld>
            <a:endParaRPr lang="en-US" dirty="0"/>
          </a:p>
        </p:txBody>
      </p:sp>
    </p:spTree>
    <p:extLst>
      <p:ext uri="{BB962C8B-B14F-4D97-AF65-F5344CB8AC3E}">
        <p14:creationId xmlns:p14="http://schemas.microsoft.com/office/powerpoint/2010/main" val="1740482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EE4A15-8F50-4DE3-844C-FCBD2A9772DB}" type="slidenum">
              <a:rPr lang="en-US" smtClean="0"/>
              <a:pPr/>
              <a:t>4</a:t>
            </a:fld>
            <a:endParaRPr lang="en-US" dirty="0"/>
          </a:p>
        </p:txBody>
      </p:sp>
    </p:spTree>
    <p:extLst>
      <p:ext uri="{BB962C8B-B14F-4D97-AF65-F5344CB8AC3E}">
        <p14:creationId xmlns:p14="http://schemas.microsoft.com/office/powerpoint/2010/main" val="30059153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DEE4A15-8F50-4DE3-844C-FCBD2A9772DB}" type="slidenum">
              <a:rPr lang="en-US" smtClean="0"/>
              <a:pPr/>
              <a:t>39</a:t>
            </a:fld>
            <a:endParaRPr lang="en-US" dirty="0"/>
          </a:p>
        </p:txBody>
      </p:sp>
    </p:spTree>
    <p:extLst>
      <p:ext uri="{BB962C8B-B14F-4D97-AF65-F5344CB8AC3E}">
        <p14:creationId xmlns:p14="http://schemas.microsoft.com/office/powerpoint/2010/main" val="27185427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E4A15-8F50-4DE3-844C-FCBD2A9772DB}" type="slidenum">
              <a:rPr lang="en-US" smtClean="0"/>
              <a:pPr/>
              <a:t>41</a:t>
            </a:fld>
            <a:endParaRPr lang="en-US" dirty="0"/>
          </a:p>
        </p:txBody>
      </p:sp>
    </p:spTree>
    <p:extLst>
      <p:ext uri="{BB962C8B-B14F-4D97-AF65-F5344CB8AC3E}">
        <p14:creationId xmlns:p14="http://schemas.microsoft.com/office/powerpoint/2010/main" val="34708254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E4A15-8F50-4DE3-844C-FCBD2A9772DB}" type="slidenum">
              <a:rPr lang="en-US" smtClean="0"/>
              <a:pPr/>
              <a:t>42</a:t>
            </a:fld>
            <a:endParaRPr lang="en-US" dirty="0"/>
          </a:p>
        </p:txBody>
      </p:sp>
    </p:spTree>
    <p:extLst>
      <p:ext uri="{BB962C8B-B14F-4D97-AF65-F5344CB8AC3E}">
        <p14:creationId xmlns:p14="http://schemas.microsoft.com/office/powerpoint/2010/main" val="42650876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E4A15-8F50-4DE3-844C-FCBD2A9772DB}" type="slidenum">
              <a:rPr lang="en-US" smtClean="0"/>
              <a:pPr/>
              <a:t>43</a:t>
            </a:fld>
            <a:endParaRPr lang="en-US" dirty="0"/>
          </a:p>
        </p:txBody>
      </p:sp>
    </p:spTree>
    <p:extLst>
      <p:ext uri="{BB962C8B-B14F-4D97-AF65-F5344CB8AC3E}">
        <p14:creationId xmlns:p14="http://schemas.microsoft.com/office/powerpoint/2010/main" val="17743037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EE4A15-8F50-4DE3-844C-FCBD2A9772DB}" type="slidenum">
              <a:rPr lang="en-US" smtClean="0"/>
              <a:pPr/>
              <a:t>44</a:t>
            </a:fld>
            <a:endParaRPr lang="en-US" dirty="0"/>
          </a:p>
        </p:txBody>
      </p:sp>
    </p:spTree>
    <p:extLst>
      <p:ext uri="{BB962C8B-B14F-4D97-AF65-F5344CB8AC3E}">
        <p14:creationId xmlns:p14="http://schemas.microsoft.com/office/powerpoint/2010/main" val="33644373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E4A15-8F50-4DE3-844C-FCBD2A9772DB}" type="slidenum">
              <a:rPr lang="en-US" smtClean="0"/>
              <a:pPr/>
              <a:t>46</a:t>
            </a:fld>
            <a:endParaRPr lang="en-US" dirty="0"/>
          </a:p>
        </p:txBody>
      </p:sp>
    </p:spTree>
    <p:extLst>
      <p:ext uri="{BB962C8B-B14F-4D97-AF65-F5344CB8AC3E}">
        <p14:creationId xmlns:p14="http://schemas.microsoft.com/office/powerpoint/2010/main" val="8186415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8DEE4A15-8F50-4DE3-844C-FCBD2A9772DB}" type="slidenum">
              <a:rPr lang="en-US" smtClean="0"/>
              <a:pPr/>
              <a:t>47</a:t>
            </a:fld>
            <a:endParaRPr lang="en-US" dirty="0"/>
          </a:p>
        </p:txBody>
      </p:sp>
    </p:spTree>
    <p:extLst>
      <p:ext uri="{BB962C8B-B14F-4D97-AF65-F5344CB8AC3E}">
        <p14:creationId xmlns:p14="http://schemas.microsoft.com/office/powerpoint/2010/main" val="8481269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EE4A15-8F50-4DE3-844C-FCBD2A9772DB}" type="slidenum">
              <a:rPr lang="en-US" smtClean="0"/>
              <a:pPr/>
              <a:t>48</a:t>
            </a:fld>
            <a:endParaRPr lang="en-US" dirty="0"/>
          </a:p>
        </p:txBody>
      </p:sp>
    </p:spTree>
    <p:extLst>
      <p:ext uri="{BB962C8B-B14F-4D97-AF65-F5344CB8AC3E}">
        <p14:creationId xmlns:p14="http://schemas.microsoft.com/office/powerpoint/2010/main" val="33276489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E4A15-8F50-4DE3-844C-FCBD2A9772DB}" type="slidenum">
              <a:rPr lang="en-US" smtClean="0"/>
              <a:pPr/>
              <a:t>49</a:t>
            </a:fld>
            <a:endParaRPr lang="en-US" dirty="0"/>
          </a:p>
        </p:txBody>
      </p:sp>
    </p:spTree>
    <p:extLst>
      <p:ext uri="{BB962C8B-B14F-4D97-AF65-F5344CB8AC3E}">
        <p14:creationId xmlns:p14="http://schemas.microsoft.com/office/powerpoint/2010/main" val="15805887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E4A15-8F50-4DE3-844C-FCBD2A9772DB}" type="slidenum">
              <a:rPr lang="en-US" smtClean="0"/>
              <a:pPr/>
              <a:t>50</a:t>
            </a:fld>
            <a:endParaRPr lang="en-US" dirty="0"/>
          </a:p>
        </p:txBody>
      </p:sp>
    </p:spTree>
    <p:extLst>
      <p:ext uri="{BB962C8B-B14F-4D97-AF65-F5344CB8AC3E}">
        <p14:creationId xmlns:p14="http://schemas.microsoft.com/office/powerpoint/2010/main" val="2983840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E4A15-8F50-4DE3-844C-FCBD2A9772DB}" type="slidenum">
              <a:rPr lang="en-US" smtClean="0"/>
              <a:pPr/>
              <a:t>5</a:t>
            </a:fld>
            <a:endParaRPr lang="en-US" dirty="0"/>
          </a:p>
        </p:txBody>
      </p:sp>
    </p:spTree>
    <p:extLst>
      <p:ext uri="{BB962C8B-B14F-4D97-AF65-F5344CB8AC3E}">
        <p14:creationId xmlns:p14="http://schemas.microsoft.com/office/powerpoint/2010/main" val="33591478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DEE4A15-8F50-4DE3-844C-FCBD2A9772DB}" type="slidenum">
              <a:rPr lang="en-US" smtClean="0"/>
              <a:pPr/>
              <a:t>51</a:t>
            </a:fld>
            <a:endParaRPr lang="en-US" dirty="0"/>
          </a:p>
        </p:txBody>
      </p:sp>
    </p:spTree>
    <p:extLst>
      <p:ext uri="{BB962C8B-B14F-4D97-AF65-F5344CB8AC3E}">
        <p14:creationId xmlns:p14="http://schemas.microsoft.com/office/powerpoint/2010/main" val="17396726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E4A15-8F50-4DE3-844C-FCBD2A9772DB}" type="slidenum">
              <a:rPr lang="en-US" smtClean="0"/>
              <a:pPr/>
              <a:t>52</a:t>
            </a:fld>
            <a:endParaRPr lang="en-US" dirty="0"/>
          </a:p>
        </p:txBody>
      </p:sp>
    </p:spTree>
    <p:extLst>
      <p:ext uri="{BB962C8B-B14F-4D97-AF65-F5344CB8AC3E}">
        <p14:creationId xmlns:p14="http://schemas.microsoft.com/office/powerpoint/2010/main" val="11273586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E4A15-8F50-4DE3-844C-FCBD2A9772DB}" type="slidenum">
              <a:rPr lang="en-US" smtClean="0"/>
              <a:pPr/>
              <a:t>53</a:t>
            </a:fld>
            <a:endParaRPr lang="en-US" dirty="0"/>
          </a:p>
        </p:txBody>
      </p:sp>
    </p:spTree>
    <p:extLst>
      <p:ext uri="{BB962C8B-B14F-4D97-AF65-F5344CB8AC3E}">
        <p14:creationId xmlns:p14="http://schemas.microsoft.com/office/powerpoint/2010/main" val="6095035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E4A15-8F50-4DE3-844C-FCBD2A9772DB}" type="slidenum">
              <a:rPr lang="en-US" smtClean="0"/>
              <a:pPr/>
              <a:t>54</a:t>
            </a:fld>
            <a:endParaRPr lang="en-US" dirty="0"/>
          </a:p>
        </p:txBody>
      </p:sp>
    </p:spTree>
    <p:extLst>
      <p:ext uri="{BB962C8B-B14F-4D97-AF65-F5344CB8AC3E}">
        <p14:creationId xmlns:p14="http://schemas.microsoft.com/office/powerpoint/2010/main" val="11134961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E4A15-8F50-4DE3-844C-FCBD2A9772DB}" type="slidenum">
              <a:rPr lang="en-US" smtClean="0"/>
              <a:pPr/>
              <a:t>55</a:t>
            </a:fld>
            <a:endParaRPr lang="en-US" dirty="0"/>
          </a:p>
        </p:txBody>
      </p:sp>
    </p:spTree>
    <p:extLst>
      <p:ext uri="{BB962C8B-B14F-4D97-AF65-F5344CB8AC3E}">
        <p14:creationId xmlns:p14="http://schemas.microsoft.com/office/powerpoint/2010/main" val="35894612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E4A15-8F50-4DE3-844C-FCBD2A9772DB}" type="slidenum">
              <a:rPr lang="en-US" smtClean="0"/>
              <a:pPr/>
              <a:t>56</a:t>
            </a:fld>
            <a:endParaRPr lang="en-US" dirty="0"/>
          </a:p>
        </p:txBody>
      </p:sp>
    </p:spTree>
    <p:extLst>
      <p:ext uri="{BB962C8B-B14F-4D97-AF65-F5344CB8AC3E}">
        <p14:creationId xmlns:p14="http://schemas.microsoft.com/office/powerpoint/2010/main" val="18349286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E4A15-8F50-4DE3-844C-FCBD2A9772DB}" type="slidenum">
              <a:rPr lang="en-US" smtClean="0"/>
              <a:pPr/>
              <a:t>57</a:t>
            </a:fld>
            <a:endParaRPr lang="en-US" dirty="0"/>
          </a:p>
        </p:txBody>
      </p:sp>
    </p:spTree>
    <p:extLst>
      <p:ext uri="{BB962C8B-B14F-4D97-AF65-F5344CB8AC3E}">
        <p14:creationId xmlns:p14="http://schemas.microsoft.com/office/powerpoint/2010/main" val="17538946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E4A15-8F50-4DE3-844C-FCBD2A9772DB}" type="slidenum">
              <a:rPr lang="en-US" smtClean="0"/>
              <a:pPr/>
              <a:t>58</a:t>
            </a:fld>
            <a:endParaRPr lang="en-US" dirty="0"/>
          </a:p>
        </p:txBody>
      </p:sp>
    </p:spTree>
    <p:extLst>
      <p:ext uri="{BB962C8B-B14F-4D97-AF65-F5344CB8AC3E}">
        <p14:creationId xmlns:p14="http://schemas.microsoft.com/office/powerpoint/2010/main" val="4941715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8DEE4A15-8F50-4DE3-844C-FCBD2A9772DB}" type="slidenum">
              <a:rPr lang="en-US" smtClean="0"/>
              <a:pPr/>
              <a:t>59</a:t>
            </a:fld>
            <a:endParaRPr lang="en-US" dirty="0"/>
          </a:p>
        </p:txBody>
      </p:sp>
    </p:spTree>
    <p:extLst>
      <p:ext uri="{BB962C8B-B14F-4D97-AF65-F5344CB8AC3E}">
        <p14:creationId xmlns:p14="http://schemas.microsoft.com/office/powerpoint/2010/main" val="20243844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8DEE4A15-8F50-4DE3-844C-FCBD2A9772DB}" type="slidenum">
              <a:rPr lang="en-US" smtClean="0"/>
              <a:pPr/>
              <a:t>60</a:t>
            </a:fld>
            <a:endParaRPr lang="en-US" dirty="0"/>
          </a:p>
        </p:txBody>
      </p:sp>
    </p:spTree>
    <p:extLst>
      <p:ext uri="{BB962C8B-B14F-4D97-AF65-F5344CB8AC3E}">
        <p14:creationId xmlns:p14="http://schemas.microsoft.com/office/powerpoint/2010/main" val="857680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E4A15-8F50-4DE3-844C-FCBD2A9772DB}" type="slidenum">
              <a:rPr lang="en-US" smtClean="0"/>
              <a:pPr/>
              <a:t>7</a:t>
            </a:fld>
            <a:endParaRPr lang="en-US" dirty="0"/>
          </a:p>
        </p:txBody>
      </p:sp>
    </p:spTree>
    <p:extLst>
      <p:ext uri="{BB962C8B-B14F-4D97-AF65-F5344CB8AC3E}">
        <p14:creationId xmlns:p14="http://schemas.microsoft.com/office/powerpoint/2010/main" val="4277877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E4A15-8F50-4DE3-844C-FCBD2A9772DB}" type="slidenum">
              <a:rPr lang="en-US" smtClean="0"/>
              <a:pPr/>
              <a:t>9</a:t>
            </a:fld>
            <a:endParaRPr lang="en-US" dirty="0"/>
          </a:p>
        </p:txBody>
      </p:sp>
    </p:spTree>
    <p:extLst>
      <p:ext uri="{BB962C8B-B14F-4D97-AF65-F5344CB8AC3E}">
        <p14:creationId xmlns:p14="http://schemas.microsoft.com/office/powerpoint/2010/main" val="2875417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E4A15-8F50-4DE3-844C-FCBD2A9772DB}" type="slidenum">
              <a:rPr lang="en-US" smtClean="0"/>
              <a:pPr/>
              <a:t>10</a:t>
            </a:fld>
            <a:endParaRPr lang="en-US" dirty="0"/>
          </a:p>
        </p:txBody>
      </p:sp>
    </p:spTree>
    <p:extLst>
      <p:ext uri="{BB962C8B-B14F-4D97-AF65-F5344CB8AC3E}">
        <p14:creationId xmlns:p14="http://schemas.microsoft.com/office/powerpoint/2010/main" val="1971364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E4A15-8F50-4DE3-844C-FCBD2A9772DB}" type="slidenum">
              <a:rPr lang="en-US" smtClean="0"/>
              <a:pPr/>
              <a:t>11</a:t>
            </a:fld>
            <a:endParaRPr lang="en-US" dirty="0"/>
          </a:p>
        </p:txBody>
      </p:sp>
    </p:spTree>
    <p:extLst>
      <p:ext uri="{BB962C8B-B14F-4D97-AF65-F5344CB8AC3E}">
        <p14:creationId xmlns:p14="http://schemas.microsoft.com/office/powerpoint/2010/main" val="3555295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E4A15-8F50-4DE3-844C-FCBD2A9772DB}" type="slidenum">
              <a:rPr lang="en-US" smtClean="0"/>
              <a:pPr/>
              <a:t>12</a:t>
            </a:fld>
            <a:endParaRPr lang="en-US" dirty="0"/>
          </a:p>
        </p:txBody>
      </p:sp>
    </p:spTree>
    <p:extLst>
      <p:ext uri="{BB962C8B-B14F-4D97-AF65-F5344CB8AC3E}">
        <p14:creationId xmlns:p14="http://schemas.microsoft.com/office/powerpoint/2010/main" val="279511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08831" y="1449146"/>
            <a:ext cx="7526338"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08831" y="5280847"/>
            <a:ext cx="7526338"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7CF114-872C-4310-8E6E-45A6B53D5F41}" type="slidenum">
              <a:rPr lang="en-US" smtClean="0"/>
              <a:pPr/>
              <a:t>‹#›</a:t>
            </a:fld>
            <a:endParaRPr lang="en-US" dirty="0"/>
          </a:p>
        </p:txBody>
      </p:sp>
    </p:spTree>
    <p:extLst>
      <p:ext uri="{BB962C8B-B14F-4D97-AF65-F5344CB8AC3E}">
        <p14:creationId xmlns:p14="http://schemas.microsoft.com/office/powerpoint/2010/main" val="3297302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4863" y="4800600"/>
            <a:ext cx="7526337"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04863" y="5367338"/>
            <a:ext cx="7526337"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7/11/2022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7CF114-872C-4310-8E6E-45A6B53D5F41}" type="slidenum">
              <a:rPr lang="en-US" smtClean="0"/>
              <a:pPr/>
              <a:t>‹#›</a:t>
            </a:fld>
            <a:endParaRPr lang="en-US" dirty="0"/>
          </a:p>
        </p:txBody>
      </p:sp>
    </p:spTree>
    <p:extLst>
      <p:ext uri="{BB962C8B-B14F-4D97-AF65-F5344CB8AC3E}">
        <p14:creationId xmlns:p14="http://schemas.microsoft.com/office/powerpoint/2010/main" val="592806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485107" y="1338479"/>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9573" y="1495525"/>
            <a:ext cx="442038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651226" y="4700702"/>
            <a:ext cx="4418727"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5398884" y="1338479"/>
            <a:ext cx="3302316" cy="4075464"/>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7/11/2022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7CF114-872C-4310-8E6E-45A6B53D5F41}" type="slidenum">
              <a:rPr lang="en-US" smtClean="0"/>
              <a:pPr/>
              <a:t>‹#›</a:t>
            </a:fld>
            <a:endParaRPr lang="en-US" dirty="0"/>
          </a:p>
        </p:txBody>
      </p:sp>
    </p:spTree>
    <p:extLst>
      <p:ext uri="{BB962C8B-B14F-4D97-AF65-F5344CB8AC3E}">
        <p14:creationId xmlns:p14="http://schemas.microsoft.com/office/powerpoint/2010/main" val="1520898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855663"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6" y="2435956"/>
            <a:ext cx="328689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4616450" y="2286000"/>
            <a:ext cx="3671888" cy="2300288"/>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7/11/2022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97CF114-872C-4310-8E6E-45A6B53D5F41}" type="slidenum">
              <a:rPr lang="en-US" smtClean="0"/>
              <a:pPr/>
              <a:t>‹#›</a:t>
            </a:fld>
            <a:endParaRPr lang="en-US" dirty="0"/>
          </a:p>
        </p:txBody>
      </p:sp>
    </p:spTree>
    <p:extLst>
      <p:ext uri="{BB962C8B-B14F-4D97-AF65-F5344CB8AC3E}">
        <p14:creationId xmlns:p14="http://schemas.microsoft.com/office/powerpoint/2010/main" val="132362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7/11/2022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7CF114-872C-4310-8E6E-45A6B53D5F41}" type="slidenum">
              <a:rPr lang="en-US" smtClean="0"/>
              <a:pPr/>
              <a:t>‹#›</a:t>
            </a:fld>
            <a:endParaRPr lang="en-US" dirty="0"/>
          </a:p>
        </p:txBody>
      </p:sp>
    </p:spTree>
    <p:extLst>
      <p:ext uri="{BB962C8B-B14F-4D97-AF65-F5344CB8AC3E}">
        <p14:creationId xmlns:p14="http://schemas.microsoft.com/office/powerpoint/2010/main" val="11843559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5752238"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9" name="AutoShape 4"/>
          <p:cNvSpPr>
            <a:spLocks noChangeAspect="1" noChangeArrowheads="1" noTextEdit="1"/>
          </p:cNvSpPr>
          <p:nvPr/>
        </p:nvSpPr>
        <p:spPr bwMode="auto">
          <a:xfrm>
            <a:off x="5233988" y="0"/>
            <a:ext cx="3910012"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 name="Vertical Title 1"/>
          <p:cNvSpPr>
            <a:spLocks noGrp="1"/>
          </p:cNvSpPr>
          <p:nvPr>
            <p:ph type="title" orient="vert"/>
          </p:nvPr>
        </p:nvSpPr>
        <p:spPr>
          <a:xfrm>
            <a:off x="6137655" y="586171"/>
            <a:ext cx="1701800"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04862" y="446089"/>
            <a:ext cx="4947376"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7/11/2022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7CF114-872C-4310-8E6E-45A6B53D5F41}" type="slidenum">
              <a:rPr lang="en-US" smtClean="0"/>
              <a:pPr/>
              <a:t>‹#›</a:t>
            </a:fld>
            <a:endParaRPr lang="en-US" dirty="0"/>
          </a:p>
        </p:txBody>
      </p:sp>
    </p:spTree>
    <p:extLst>
      <p:ext uri="{BB962C8B-B14F-4D97-AF65-F5344CB8AC3E}">
        <p14:creationId xmlns:p14="http://schemas.microsoft.com/office/powerpoint/2010/main" val="2892456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09997" y="2222287"/>
            <a:ext cx="7524003" cy="36365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7/11/2022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7CF114-872C-4310-8E6E-45A6B53D5F41}" type="slidenum">
              <a:rPr lang="en-US" smtClean="0"/>
              <a:pPr/>
              <a:t>‹#›</a:t>
            </a:fld>
            <a:endParaRPr lang="en-US" dirty="0"/>
          </a:p>
        </p:txBody>
      </p:sp>
    </p:spTree>
    <p:extLst>
      <p:ext uri="{BB962C8B-B14F-4D97-AF65-F5344CB8AC3E}">
        <p14:creationId xmlns:p14="http://schemas.microsoft.com/office/powerpoint/2010/main" val="3886994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0"/>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2951396"/>
            <a:ext cx="7526337"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04863" y="5281200"/>
            <a:ext cx="7526337"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7CF114-872C-4310-8E6E-45A6B53D5F41}" type="slidenum">
              <a:rPr lang="en-US" smtClean="0"/>
              <a:pPr/>
              <a:t>‹#›</a:t>
            </a:fld>
            <a:endParaRPr lang="en-US" dirty="0"/>
          </a:p>
        </p:txBody>
      </p:sp>
    </p:spTree>
    <p:extLst>
      <p:ext uri="{BB962C8B-B14F-4D97-AF65-F5344CB8AC3E}">
        <p14:creationId xmlns:p14="http://schemas.microsoft.com/office/powerpoint/2010/main" val="1769967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09996" y="2222287"/>
            <a:ext cx="367072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0" y="2222287"/>
            <a:ext cx="3670720"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7/11/2022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7CF114-872C-4310-8E6E-45A6B53D5F41}" type="slidenum">
              <a:rPr lang="en-US" smtClean="0"/>
              <a:pPr/>
              <a:t>‹#›</a:t>
            </a:fld>
            <a:endParaRPr lang="en-US" dirty="0"/>
          </a:p>
        </p:txBody>
      </p:sp>
    </p:spTree>
    <p:extLst>
      <p:ext uri="{BB962C8B-B14F-4D97-AF65-F5344CB8AC3E}">
        <p14:creationId xmlns:p14="http://schemas.microsoft.com/office/powerpoint/2010/main" val="2867658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09996" y="2174875"/>
            <a:ext cx="367072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09996" y="2751137"/>
            <a:ext cx="3687391"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280" y="2174875"/>
            <a:ext cx="3670720"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0" y="2751137"/>
            <a:ext cx="3670720"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7/11/2022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97CF114-872C-4310-8E6E-45A6B53D5F41}" type="slidenum">
              <a:rPr lang="en-US" smtClean="0"/>
              <a:pPr/>
              <a:t>‹#›</a:t>
            </a:fld>
            <a:endParaRPr lang="en-US" dirty="0"/>
          </a:p>
        </p:txBody>
      </p:sp>
    </p:spTree>
    <p:extLst>
      <p:ext uri="{BB962C8B-B14F-4D97-AF65-F5344CB8AC3E}">
        <p14:creationId xmlns:p14="http://schemas.microsoft.com/office/powerpoint/2010/main" val="3732806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7/11/2022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97CF114-872C-4310-8E6E-45A6B53D5F41}" type="slidenum">
              <a:rPr lang="en-US" smtClean="0"/>
              <a:pPr/>
              <a:t>‹#›</a:t>
            </a:fld>
            <a:endParaRPr lang="en-US" dirty="0"/>
          </a:p>
        </p:txBody>
      </p:sp>
    </p:spTree>
    <p:extLst>
      <p:ext uri="{BB962C8B-B14F-4D97-AF65-F5344CB8AC3E}">
        <p14:creationId xmlns:p14="http://schemas.microsoft.com/office/powerpoint/2010/main" val="1580917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7/11/2022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97CF114-872C-4310-8E6E-45A6B53D5F41}" type="slidenum">
              <a:rPr lang="en-US" smtClean="0"/>
              <a:pPr/>
              <a:t>‹#›</a:t>
            </a:fld>
            <a:endParaRPr lang="en-US" dirty="0"/>
          </a:p>
        </p:txBody>
      </p:sp>
    </p:spTree>
    <p:extLst>
      <p:ext uri="{BB962C8B-B14F-4D97-AF65-F5344CB8AC3E}">
        <p14:creationId xmlns:p14="http://schemas.microsoft.com/office/powerpoint/2010/main" val="3768400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804863" y="446086"/>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446088"/>
            <a:ext cx="2660650"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641724" y="446087"/>
            <a:ext cx="4689475"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04863" y="2260737"/>
            <a:ext cx="2660650"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7/11/2022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7CF114-872C-4310-8E6E-45A6B53D5F41}" type="slidenum">
              <a:rPr lang="en-US" smtClean="0"/>
              <a:pPr/>
              <a:t>‹#›</a:t>
            </a:fld>
            <a:endParaRPr lang="en-US" dirty="0"/>
          </a:p>
        </p:txBody>
      </p:sp>
    </p:spTree>
    <p:extLst>
      <p:ext uri="{BB962C8B-B14F-4D97-AF65-F5344CB8AC3E}">
        <p14:creationId xmlns:p14="http://schemas.microsoft.com/office/powerpoint/2010/main" val="1626442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9996" y="727521"/>
            <a:ext cx="350154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09996" y="2344684"/>
            <a:ext cx="350154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2914357" y="6041361"/>
            <a:ext cx="732659" cy="365125"/>
          </a:xfrm>
        </p:spPr>
        <p:txBody>
          <a:bodyPr/>
          <a:lstStyle/>
          <a:p>
            <a:fld id="{18C79C5D-2A6F-F04D-97DA-BEF2467B64E4}" type="datetimeFigureOut">
              <a:rPr lang="en-US" dirty="0"/>
              <a:pPr/>
              <a:t>7/11/2022</a:t>
            </a:fld>
            <a:endParaRPr lang="en-US" dirty="0"/>
          </a:p>
        </p:txBody>
      </p:sp>
      <p:sp>
        <p:nvSpPr>
          <p:cNvPr id="6" name="Footer Placeholder 5"/>
          <p:cNvSpPr>
            <a:spLocks noGrp="1"/>
          </p:cNvSpPr>
          <p:nvPr>
            <p:ph type="ftr" sz="quarter" idx="11"/>
          </p:nvPr>
        </p:nvSpPr>
        <p:spPr>
          <a:xfrm>
            <a:off x="442797" y="6041361"/>
            <a:ext cx="2471560" cy="365125"/>
          </a:xfrm>
        </p:spPr>
        <p:txBody>
          <a:bodyPr/>
          <a:lstStyle/>
          <a:p>
            <a:endParaRPr lang="en-US" dirty="0"/>
          </a:p>
        </p:txBody>
      </p:sp>
      <p:sp>
        <p:nvSpPr>
          <p:cNvPr id="7" name="Slide Number Placeholder 6"/>
          <p:cNvSpPr>
            <a:spLocks noGrp="1"/>
          </p:cNvSpPr>
          <p:nvPr>
            <p:ph type="sldNum" sz="quarter" idx="12"/>
          </p:nvPr>
        </p:nvSpPr>
        <p:spPr>
          <a:xfrm>
            <a:off x="3647017" y="5915887"/>
            <a:ext cx="796616" cy="490599"/>
          </a:xfrm>
        </p:spPr>
        <p:txBody>
          <a:bodyPr/>
          <a:lstStyle/>
          <a:p>
            <a:fld id="{F97CF114-872C-4310-8E6E-45A6B53D5F41}" type="slidenum">
              <a:rPr lang="en-US" smtClean="0"/>
              <a:pPr/>
              <a:t>‹#›</a:t>
            </a:fld>
            <a:endParaRPr lang="en-US" dirty="0"/>
          </a:p>
        </p:txBody>
      </p:sp>
    </p:spTree>
    <p:extLst>
      <p:ext uri="{BB962C8B-B14F-4D97-AF65-F5344CB8AC3E}">
        <p14:creationId xmlns:p14="http://schemas.microsoft.com/office/powerpoint/2010/main" val="2907049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9997" y="447188"/>
            <a:ext cx="7524003"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09997" y="2184400"/>
            <a:ext cx="7524003"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42797" y="6041361"/>
            <a:ext cx="6289532"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6911422" y="6041361"/>
            <a:ext cx="993161"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7/11/2022</a:t>
            </a:fld>
            <a:endParaRPr lang="en-US" dirty="0"/>
          </a:p>
        </p:txBody>
      </p:sp>
      <p:sp>
        <p:nvSpPr>
          <p:cNvPr id="6" name="Slide Number Placeholder 5"/>
          <p:cNvSpPr>
            <a:spLocks noGrp="1"/>
          </p:cNvSpPr>
          <p:nvPr>
            <p:ph type="sldNum" sz="quarter" idx="4"/>
          </p:nvPr>
        </p:nvSpPr>
        <p:spPr>
          <a:xfrm>
            <a:off x="7904584" y="5915887"/>
            <a:ext cx="796616" cy="490599"/>
          </a:xfrm>
          <a:prstGeom prst="rect">
            <a:avLst/>
          </a:prstGeom>
        </p:spPr>
        <p:txBody>
          <a:bodyPr vert="horz" lIns="91440" tIns="45720" rIns="91440" bIns="10800" rtlCol="0" anchor="b"/>
          <a:lstStyle>
            <a:lvl1pPr algn="r">
              <a:defRPr sz="2000">
                <a:solidFill>
                  <a:schemeClr val="accent1"/>
                </a:solidFill>
              </a:defRPr>
            </a:lvl1pPr>
          </a:lstStyle>
          <a:p>
            <a:fld id="{F97CF114-872C-4310-8E6E-45A6B53D5F41}" type="slidenum">
              <a:rPr lang="en-US" smtClean="0"/>
              <a:pPr/>
              <a:t>‹#›</a:t>
            </a:fld>
            <a:endParaRPr lang="en-US" dirty="0"/>
          </a:p>
        </p:txBody>
      </p:sp>
    </p:spTree>
    <p:extLst>
      <p:ext uri="{BB962C8B-B14F-4D97-AF65-F5344CB8AC3E}">
        <p14:creationId xmlns:p14="http://schemas.microsoft.com/office/powerpoint/2010/main" val="20050368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l" defTabSz="457200" rtl="0" eaLnBrk="1" latinLnBrk="0" hangingPunct="1">
        <a:spcBef>
          <a:spcPct val="0"/>
        </a:spcBef>
        <a:buNone/>
        <a:defRPr sz="4000" b="1" kern="1200">
          <a:solidFill>
            <a:srgbClr val="FEFEFE"/>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mailto:higoe@mickesotoole.com" TargetMode="External"/><Relationship Id="rId7" Type="http://schemas.openxmlformats.org/officeDocument/2006/relationships/image" Target="../media/image4.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mailto:rjames@mickesotoole.com" TargetMode="External"/><Relationship Id="rId9" Type="http://schemas.openxmlformats.org/officeDocument/2006/relationships/image" Target="../media/image6.sv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7.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hemeOverride" Target="../theme/themeOverride7.xml"/><Relationship Id="rId5" Type="http://schemas.microsoft.com/office/2007/relationships/hdphoto" Target="../media/hdphoto1.wdp"/><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hemeOverride" Target="../theme/themeOverride8.xml"/><Relationship Id="rId4" Type="http://schemas.openxmlformats.org/officeDocument/2006/relationships/image" Target="../media/image30.sv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hemeOverride" Target="../theme/themeOverride9.xml"/><Relationship Id="rId5" Type="http://schemas.openxmlformats.org/officeDocument/2006/relationships/image" Target="../media/image32.sv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5.sv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7.sv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9.sv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hemeOverride" Target="../theme/themeOverride11.xml"/><Relationship Id="rId5" Type="http://schemas.openxmlformats.org/officeDocument/2006/relationships/image" Target="../media/image42.svg"/><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4.sv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Layout" Target="../slideLayouts/slideLayout1.xml"/><Relationship Id="rId1" Type="http://schemas.openxmlformats.org/officeDocument/2006/relationships/themeOverride" Target="../theme/themeOverride1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hemeOverride" Target="../theme/themeOverride16.xml"/><Relationship Id="rId5" Type="http://schemas.openxmlformats.org/officeDocument/2006/relationships/image" Target="../media/image47.svg"/><Relationship Id="rId4" Type="http://schemas.openxmlformats.org/officeDocument/2006/relationships/image" Target="../media/image46.png"/></Relationships>
</file>

<file path=ppt/slides/_rels/slide4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hemeOverride" Target="../theme/themeOverride17.xml"/><Relationship Id="rId5" Type="http://schemas.openxmlformats.org/officeDocument/2006/relationships/image" Target="../media/image50.svg"/><Relationship Id="rId4" Type="http://schemas.openxmlformats.org/officeDocument/2006/relationships/image" Target="../media/image49.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xml"/><Relationship Id="rId1" Type="http://schemas.openxmlformats.org/officeDocument/2006/relationships/themeOverride" Target="../theme/themeOverride20.xml"/><Relationship Id="rId5" Type="http://schemas.openxmlformats.org/officeDocument/2006/relationships/image" Target="../media/image52.svg"/><Relationship Id="rId4" Type="http://schemas.openxmlformats.org/officeDocument/2006/relationships/image" Target="../media/image5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11.svg"/><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hemeOverride" Target="../theme/themeOverride21.xml"/><Relationship Id="rId5" Type="http://schemas.openxmlformats.org/officeDocument/2006/relationships/image" Target="../media/image54.svg"/><Relationship Id="rId4" Type="http://schemas.openxmlformats.org/officeDocument/2006/relationships/image" Target="../media/image53.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hemeOverride" Target="../theme/themeOverride22.xml"/><Relationship Id="rId5" Type="http://schemas.openxmlformats.org/officeDocument/2006/relationships/image" Target="../media/image56.svg"/><Relationship Id="rId4" Type="http://schemas.openxmlformats.org/officeDocument/2006/relationships/image" Target="../media/image55.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hemeOverride" Target="../theme/themeOverride23.xml"/><Relationship Id="rId5" Type="http://schemas.openxmlformats.org/officeDocument/2006/relationships/image" Target="../media/image58.svg"/><Relationship Id="rId4" Type="http://schemas.openxmlformats.org/officeDocument/2006/relationships/image" Target="../media/image57.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hemeOverride" Target="../theme/themeOverride24.xml"/><Relationship Id="rId5" Type="http://schemas.openxmlformats.org/officeDocument/2006/relationships/image" Target="../media/image60.svg"/><Relationship Id="rId4" Type="http://schemas.openxmlformats.org/officeDocument/2006/relationships/image" Target="../media/image59.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hemeOverride" Target="../theme/themeOverride25.xml"/><Relationship Id="rId5" Type="http://schemas.openxmlformats.org/officeDocument/2006/relationships/image" Target="../media/image62.svg"/><Relationship Id="rId4" Type="http://schemas.openxmlformats.org/officeDocument/2006/relationships/image" Target="../media/image61.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hemeOverride" Target="../theme/themeOverride26.xml"/><Relationship Id="rId5" Type="http://schemas.openxmlformats.org/officeDocument/2006/relationships/image" Target="../media/image64.svg"/><Relationship Id="rId4" Type="http://schemas.openxmlformats.org/officeDocument/2006/relationships/image" Target="../media/image63.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hemeOverride" Target="../theme/themeOverride27.xml"/><Relationship Id="rId5" Type="http://schemas.openxmlformats.org/officeDocument/2006/relationships/image" Target="../media/image66.svg"/><Relationship Id="rId4" Type="http://schemas.openxmlformats.org/officeDocument/2006/relationships/image" Target="../media/image65.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hemeOverride" Target="../theme/themeOverride28.xml"/><Relationship Id="rId5" Type="http://schemas.openxmlformats.org/officeDocument/2006/relationships/image" Target="../media/image20.svg"/><Relationship Id="rId4" Type="http://schemas.openxmlformats.org/officeDocument/2006/relationships/image" Target="../media/image19.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hemeOverride" Target="../theme/themeOverride29.xml"/><Relationship Id="rId5" Type="http://schemas.openxmlformats.org/officeDocument/2006/relationships/image" Target="../media/image68.svg"/><Relationship Id="rId4" Type="http://schemas.openxmlformats.org/officeDocument/2006/relationships/image" Target="../media/image67.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hemeOverride" Target="../theme/themeOverride30.xml"/><Relationship Id="rId5" Type="http://schemas.openxmlformats.org/officeDocument/2006/relationships/image" Target="../media/image70.svg"/><Relationship Id="rId4" Type="http://schemas.openxmlformats.org/officeDocument/2006/relationships/image" Target="../media/image69.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60.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hyperlink" Target="mailto:rjames@mickesotoole.com" TargetMode="External"/><Relationship Id="rId2" Type="http://schemas.openxmlformats.org/officeDocument/2006/relationships/notesSlide" Target="../notesSlides/notesSlide49.xml"/><Relationship Id="rId1" Type="http://schemas.openxmlformats.org/officeDocument/2006/relationships/slideLayout" Target="../slideLayouts/slideLayout4.xml"/><Relationship Id="rId6" Type="http://schemas.openxmlformats.org/officeDocument/2006/relationships/hyperlink" Target="mailto:higoe@mickesotoole.com" TargetMode="External"/><Relationship Id="rId5" Type="http://schemas.openxmlformats.org/officeDocument/2006/relationships/image" Target="../media/image73.svg"/><Relationship Id="rId4" Type="http://schemas.openxmlformats.org/officeDocument/2006/relationships/image" Target="../media/image7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4.xml"/><Relationship Id="rId5" Type="http://schemas.openxmlformats.org/officeDocument/2006/relationships/image" Target="../media/image13.sv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13.sv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6.xml"/><Relationship Id="rId5" Type="http://schemas.openxmlformats.org/officeDocument/2006/relationships/image" Target="../media/image15.sv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506" name="Rectangle 2"/>
          <p:cNvSpPr>
            <a:spLocks noGrp="1" noChangeArrowheads="1"/>
          </p:cNvSpPr>
          <p:nvPr>
            <p:ph type="ctrTitle"/>
          </p:nvPr>
        </p:nvSpPr>
        <p:spPr>
          <a:xfrm>
            <a:off x="808831" y="174853"/>
            <a:ext cx="7526338" cy="1196748"/>
          </a:xfrm>
        </p:spPr>
        <p:txBody>
          <a:bodyPr vert="horz" lIns="91440" tIns="45720" rIns="91440" bIns="45720" anchor="ctr">
            <a:noAutofit/>
          </a:bodyPr>
          <a:lstStyle/>
          <a:p>
            <a:pPr algn="ctr">
              <a:spcBef>
                <a:spcPts val="0"/>
              </a:spcBef>
            </a:pPr>
            <a:r>
              <a:rPr lang="en-US" sz="3200" b="1" dirty="0">
                <a:solidFill>
                  <a:schemeClr val="tx1"/>
                </a:solidFill>
                <a:latin typeface="Calibri"/>
                <a:ea typeface="Calibri"/>
                <a:cs typeface="Calibri"/>
              </a:rPr>
              <a:t>2022 Educational Office Personnel (EOP) Conference</a:t>
            </a:r>
            <a:endParaRPr lang="en-US" altLang="en-US" sz="3200" b="1" dirty="0">
              <a:solidFill>
                <a:schemeClr val="tx1"/>
              </a:solidFill>
              <a:latin typeface="Calibri"/>
              <a:ea typeface="Calibri"/>
              <a:cs typeface="Calibri"/>
            </a:endParaRPr>
          </a:p>
        </p:txBody>
      </p:sp>
      <p:sp>
        <p:nvSpPr>
          <p:cNvPr id="54275" name="Rectangle 3"/>
          <p:cNvSpPr>
            <a:spLocks noGrp="1" noChangeArrowheads="1"/>
          </p:cNvSpPr>
          <p:nvPr>
            <p:ph type="subTitle" idx="1"/>
          </p:nvPr>
        </p:nvSpPr>
        <p:spPr>
          <a:xfrm>
            <a:off x="685800" y="4953000"/>
            <a:ext cx="7526338" cy="2514600"/>
          </a:xfrm>
        </p:spPr>
        <p:txBody>
          <a:bodyPr vert="horz" lIns="91440" tIns="45720" rIns="91440" bIns="45720" rtlCol="0" anchor="t">
            <a:noAutofit/>
          </a:bodyPr>
          <a:lstStyle/>
          <a:p>
            <a:pPr algn="ctr" eaLnBrk="1" fontAlgn="auto" hangingPunct="1">
              <a:lnSpc>
                <a:spcPct val="80000"/>
              </a:lnSpc>
              <a:spcAft>
                <a:spcPts val="0"/>
              </a:spcAft>
              <a:buFont typeface="Wingdings"/>
              <a:buNone/>
              <a:defRPr/>
            </a:pPr>
            <a:r>
              <a:rPr lang="en-US" sz="2200" cap="none" dirty="0">
                <a:latin typeface="Calibri" panose="020F0502020204030204" pitchFamily="34" charset="0"/>
                <a:cs typeface="Calibri" panose="020F0502020204030204" pitchFamily="34" charset="0"/>
              </a:rPr>
              <a:t>Presented by:</a:t>
            </a:r>
          </a:p>
          <a:p>
            <a:pPr algn="ctr" eaLnBrk="1" fontAlgn="auto" hangingPunct="1">
              <a:lnSpc>
                <a:spcPct val="80000"/>
              </a:lnSpc>
              <a:spcAft>
                <a:spcPts val="0"/>
              </a:spcAft>
              <a:buFont typeface="Wingdings"/>
              <a:buNone/>
              <a:defRPr/>
            </a:pPr>
            <a:r>
              <a:rPr lang="en-US" sz="2200" cap="none" dirty="0">
                <a:latin typeface="Calibri" panose="020F0502020204030204" pitchFamily="34" charset="0"/>
                <a:cs typeface="Calibri" panose="020F0502020204030204" pitchFamily="34" charset="0"/>
              </a:rPr>
              <a:t>Heather </a:t>
            </a:r>
            <a:r>
              <a:rPr lang="en-US" sz="2200" cap="none" dirty="0" err="1">
                <a:latin typeface="Calibri" panose="020F0502020204030204" pitchFamily="34" charset="0"/>
                <a:cs typeface="Calibri" panose="020F0502020204030204" pitchFamily="34" charset="0"/>
              </a:rPr>
              <a:t>Igoe</a:t>
            </a:r>
            <a:endParaRPr lang="en-US" sz="2200" cap="none" dirty="0">
              <a:latin typeface="Calibri" panose="020F0502020204030204" pitchFamily="34" charset="0"/>
              <a:cs typeface="Calibri" panose="020F0502020204030204" pitchFamily="34" charset="0"/>
            </a:endParaRPr>
          </a:p>
          <a:p>
            <a:pPr algn="ctr">
              <a:lnSpc>
                <a:spcPct val="80000"/>
              </a:lnSpc>
              <a:buNone/>
              <a:defRPr/>
            </a:pPr>
            <a:r>
              <a:rPr lang="en-US" sz="2200" dirty="0">
                <a:latin typeface="Calibri" panose="020F0502020204030204" pitchFamily="34" charset="0"/>
                <a:ea typeface="Calibri"/>
                <a:cs typeface="Calibri" panose="020F0502020204030204" pitchFamily="34" charset="0"/>
              </a:rPr>
              <a:t>Rebecca James</a:t>
            </a:r>
            <a:endParaRPr lang="en-US" sz="2200" cap="none" dirty="0">
              <a:latin typeface="Calibri" panose="020F0502020204030204" pitchFamily="34" charset="0"/>
              <a:ea typeface="Calibri"/>
              <a:cs typeface="Calibri" panose="020F0502020204030204" pitchFamily="34" charset="0"/>
            </a:endParaRPr>
          </a:p>
          <a:p>
            <a:pPr algn="ctr">
              <a:lnSpc>
                <a:spcPct val="80000"/>
              </a:lnSpc>
              <a:spcAft>
                <a:spcPts val="0"/>
              </a:spcAft>
              <a:buNone/>
              <a:defRPr/>
            </a:pPr>
            <a:r>
              <a:rPr lang="en-US" sz="2200" dirty="0">
                <a:latin typeface="Calibri" panose="020F0502020204030204" pitchFamily="34" charset="0"/>
                <a:ea typeface="+mn-lt"/>
                <a:cs typeface="Calibri" panose="020F0502020204030204" pitchFamily="34" charset="0"/>
                <a:hlinkClick r:id="rId3">
                  <a:extLst>
                    <a:ext uri="{A12FA001-AC4F-418D-AE19-62706E023703}">
                      <ahyp:hlinkClr xmlns:ahyp="http://schemas.microsoft.com/office/drawing/2018/hyperlinkcolor" val="tx"/>
                    </a:ext>
                  </a:extLst>
                </a:hlinkClick>
              </a:rPr>
              <a:t>higoe@mickesotoole.com</a:t>
            </a:r>
            <a:r>
              <a:rPr lang="en-US" sz="2200" dirty="0">
                <a:latin typeface="Calibri" panose="020F0502020204030204" pitchFamily="34" charset="0"/>
                <a:ea typeface="+mn-lt"/>
                <a:cs typeface="Calibri" panose="020F0502020204030204" pitchFamily="34" charset="0"/>
              </a:rPr>
              <a:t> </a:t>
            </a:r>
          </a:p>
          <a:p>
            <a:pPr algn="ctr" eaLnBrk="1" fontAlgn="auto" hangingPunct="1">
              <a:lnSpc>
                <a:spcPct val="80000"/>
              </a:lnSpc>
              <a:spcAft>
                <a:spcPts val="0"/>
              </a:spcAft>
              <a:buFont typeface="Wingdings"/>
              <a:buNone/>
              <a:defRPr/>
            </a:pPr>
            <a:r>
              <a:rPr lang="en-US" sz="2200" dirty="0">
                <a:latin typeface="Calibri" panose="020F0502020204030204" pitchFamily="34" charset="0"/>
                <a:ea typeface="Calibri"/>
                <a:cs typeface="Calibri" panose="020F0502020204030204" pitchFamily="34" charset="0"/>
                <a:hlinkClick r:id="rId4">
                  <a:extLst>
                    <a:ext uri="{A12FA001-AC4F-418D-AE19-62706E023703}">
                      <ahyp:hlinkClr xmlns:ahyp="http://schemas.microsoft.com/office/drawing/2018/hyperlinkcolor" val="tx"/>
                    </a:ext>
                  </a:extLst>
                </a:hlinkClick>
              </a:rPr>
              <a:t>rjames@mickesotoole.com</a:t>
            </a:r>
            <a:endParaRPr lang="en-US" sz="2200" dirty="0">
              <a:latin typeface="Calibri" panose="020F0502020204030204" pitchFamily="34" charset="0"/>
              <a:ea typeface="Calibri"/>
              <a:cs typeface="Calibri" panose="020F0502020204030204" pitchFamily="34" charset="0"/>
            </a:endParaRPr>
          </a:p>
        </p:txBody>
      </p:sp>
      <p:sp>
        <p:nvSpPr>
          <p:cNvPr id="6" name="TextBox 5"/>
          <p:cNvSpPr txBox="1"/>
          <p:nvPr/>
        </p:nvSpPr>
        <p:spPr>
          <a:xfrm>
            <a:off x="0" y="1987000"/>
            <a:ext cx="5715000" cy="2554545"/>
          </a:xfrm>
          <a:prstGeom prst="rect">
            <a:avLst/>
          </a:prstGeom>
          <a:noFill/>
        </p:spPr>
        <p:txBody>
          <a:bodyPr wrap="square" rtlCol="0">
            <a:spAutoFit/>
          </a:bodyPr>
          <a:lstStyle/>
          <a:p>
            <a:pPr algn="ctr"/>
            <a:r>
              <a:rPr lang="en-US" sz="4000" dirty="0">
                <a:solidFill>
                  <a:schemeClr val="bg2"/>
                </a:solidFill>
              </a:rPr>
              <a:t>Here Comes the Sun: Clearing the Fog Around the Missouri Sunshine Law</a:t>
            </a:r>
          </a:p>
        </p:txBody>
      </p:sp>
      <p:pic>
        <p:nvPicPr>
          <p:cNvPr id="2" name="Picture 1">
            <a:extLst>
              <a:ext uri="{FF2B5EF4-FFF2-40B4-BE49-F238E27FC236}">
                <a16:creationId xmlns:a16="http://schemas.microsoft.com/office/drawing/2014/main" id="{8B279D6A-9138-39EE-5D6D-1E3C36247ACB}"/>
              </a:ext>
            </a:extLst>
          </p:cNvPr>
          <p:cNvPicPr>
            <a:picLocks noChangeAspect="1"/>
          </p:cNvPicPr>
          <p:nvPr/>
        </p:nvPicPr>
        <p:blipFill>
          <a:blip r:embed="rId5"/>
          <a:stretch>
            <a:fillRect/>
          </a:stretch>
        </p:blipFill>
        <p:spPr>
          <a:xfrm>
            <a:off x="6553200" y="5334000"/>
            <a:ext cx="2213040" cy="1036410"/>
          </a:xfrm>
          <a:prstGeom prst="rect">
            <a:avLst/>
          </a:prstGeom>
        </p:spPr>
      </p:pic>
      <p:pic>
        <p:nvPicPr>
          <p:cNvPr id="7" name="Graphic 6" descr="Sun with solid fill">
            <a:extLst>
              <a:ext uri="{FF2B5EF4-FFF2-40B4-BE49-F238E27FC236}">
                <a16:creationId xmlns:a16="http://schemas.microsoft.com/office/drawing/2014/main" id="{C2326DA4-941F-F664-576C-A20CED4435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943600" y="1447800"/>
            <a:ext cx="1981200" cy="1981200"/>
          </a:xfrm>
          <a:prstGeom prst="rect">
            <a:avLst/>
          </a:prstGeom>
        </p:spPr>
      </p:pic>
      <p:pic>
        <p:nvPicPr>
          <p:cNvPr id="11" name="Graphic 10" descr="Cloud with solid fill">
            <a:extLst>
              <a:ext uri="{FF2B5EF4-FFF2-40B4-BE49-F238E27FC236}">
                <a16:creationId xmlns:a16="http://schemas.microsoft.com/office/drawing/2014/main" id="{D4C467B8-F5BD-727F-4C5F-5A88A2C001A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805723" y="1828800"/>
            <a:ext cx="1892461" cy="1892461"/>
          </a:xfrm>
          <a:prstGeom prst="rect">
            <a:avLst/>
          </a:prstGeom>
        </p:spPr>
      </p:pic>
    </p:spTree>
    <p:extLst>
      <p:ext uri="{BB962C8B-B14F-4D97-AF65-F5344CB8AC3E}">
        <p14:creationId xmlns:p14="http://schemas.microsoft.com/office/powerpoint/2010/main" val="119509575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8635" y="1800225"/>
            <a:ext cx="2583158" cy="4241136"/>
          </a:xfrm>
        </p:spPr>
        <p:txBody>
          <a:bodyPr vert="horz" lIns="91440" tIns="45720" rIns="91440" bIns="45720" rtlCol="0" anchor="t">
            <a:normAutofit/>
          </a:bodyPr>
          <a:lstStyle/>
          <a:p>
            <a:pPr algn="l"/>
            <a:r>
              <a:rPr lang="en-US" sz="3800" dirty="0">
                <a:solidFill>
                  <a:schemeClr val="bg1"/>
                </a:solidFill>
                <a:cs typeface="+mj-cs"/>
              </a:rPr>
              <a:t>Records Requests</a:t>
            </a:r>
          </a:p>
        </p:txBody>
      </p:sp>
      <p:pic>
        <p:nvPicPr>
          <p:cNvPr id="6" name="Picture 5" descr="A close-up of hands on a book&#10;&#10;Description automatically generated with low confidence">
            <a:extLst>
              <a:ext uri="{FF2B5EF4-FFF2-40B4-BE49-F238E27FC236}">
                <a16:creationId xmlns:a16="http://schemas.microsoft.com/office/drawing/2014/main" id="{A4D902EF-8D16-8CE0-17A1-CEE4AD8985BE}"/>
              </a:ext>
            </a:extLst>
          </p:cNvPr>
          <p:cNvPicPr>
            <a:picLocks noChangeAspect="1"/>
          </p:cNvPicPr>
          <p:nvPr/>
        </p:nvPicPr>
        <p:blipFill>
          <a:blip r:embed="rId3"/>
          <a:stretch>
            <a:fillRect/>
          </a:stretch>
        </p:blipFill>
        <p:spPr>
          <a:xfrm>
            <a:off x="3960354" y="1778247"/>
            <a:ext cx="4701046" cy="3128332"/>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2193416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534400" cy="970450"/>
          </a:xfrm>
        </p:spPr>
        <p:txBody>
          <a:bodyPr>
            <a:normAutofit fontScale="90000"/>
          </a:bodyPr>
          <a:lstStyle/>
          <a:p>
            <a:r>
              <a:rPr lang="en-US" sz="4400" dirty="0">
                <a:solidFill>
                  <a:schemeClr val="bg2"/>
                </a:solidFill>
              </a:rPr>
              <a:t>Responding to Records Requests </a:t>
            </a:r>
            <a:br>
              <a:rPr lang="en-US" dirty="0">
                <a:solidFill>
                  <a:schemeClr val="bg2"/>
                </a:solidFill>
              </a:rPr>
            </a:br>
            <a:endParaRPr lang="en-US" dirty="0">
              <a:solidFill>
                <a:schemeClr val="bg2"/>
              </a:solidFill>
            </a:endParaRPr>
          </a:p>
        </p:txBody>
      </p:sp>
      <p:sp>
        <p:nvSpPr>
          <p:cNvPr id="3" name="Content Placeholder 2"/>
          <p:cNvSpPr>
            <a:spLocks noGrp="1"/>
          </p:cNvSpPr>
          <p:nvPr>
            <p:ph idx="1"/>
          </p:nvPr>
        </p:nvSpPr>
        <p:spPr>
          <a:xfrm>
            <a:off x="533400" y="2774302"/>
            <a:ext cx="5971803" cy="3636510"/>
          </a:xfrm>
        </p:spPr>
        <p:txBody>
          <a:bodyPr>
            <a:normAutofit lnSpcReduction="10000"/>
          </a:bodyPr>
          <a:lstStyle/>
          <a:p>
            <a:pPr>
              <a:buNone/>
            </a:pPr>
            <a:r>
              <a:rPr lang="en-US" b="1" u="sng" dirty="0">
                <a:solidFill>
                  <a:srgbClr val="FFFFFF"/>
                </a:solidFill>
              </a:rPr>
              <a:t>610.023.1</a:t>
            </a:r>
          </a:p>
          <a:p>
            <a:r>
              <a:rPr lang="en-US" dirty="0">
                <a:solidFill>
                  <a:srgbClr val="FFFFFF"/>
                </a:solidFill>
              </a:rPr>
              <a:t>Each entity is required to designate a custodian of records (MCE 1450; MSBA BDDL)</a:t>
            </a:r>
          </a:p>
          <a:p>
            <a:pPr lvl="1"/>
            <a:r>
              <a:rPr lang="en-US" dirty="0">
                <a:solidFill>
                  <a:srgbClr val="FFFFFF"/>
                </a:solidFill>
              </a:rPr>
              <a:t>The identity and the location of the custodian is to be made available upon request.</a:t>
            </a:r>
          </a:p>
          <a:p>
            <a:pPr lvl="1"/>
            <a:endParaRPr lang="en-US" dirty="0">
              <a:solidFill>
                <a:srgbClr val="FFFFFF"/>
              </a:solidFill>
            </a:endParaRPr>
          </a:p>
          <a:p>
            <a:r>
              <a:rPr lang="en-US" dirty="0">
                <a:solidFill>
                  <a:srgbClr val="FFFFFF"/>
                </a:solidFill>
              </a:rPr>
              <a:t>Failure to have a custodian can result in award of attorneys’ fees against entity.</a:t>
            </a:r>
          </a:p>
          <a:p>
            <a:pPr lvl="1"/>
            <a:r>
              <a:rPr lang="en-US" i="1" dirty="0">
                <a:solidFill>
                  <a:srgbClr val="FFFFFF"/>
                </a:solidFill>
              </a:rPr>
              <a:t>Moore v. Brewster </a:t>
            </a:r>
            <a:r>
              <a:rPr lang="en-US" dirty="0">
                <a:solidFill>
                  <a:srgbClr val="FFFFFF"/>
                </a:solidFill>
              </a:rPr>
              <a:t>– won on underlying action, but still had to pay because entity didn’t have designated custodian</a:t>
            </a:r>
          </a:p>
          <a:p>
            <a:pPr lvl="1"/>
            <a:endParaRPr lang="en-US" dirty="0"/>
          </a:p>
        </p:txBody>
      </p:sp>
      <p:pic>
        <p:nvPicPr>
          <p:cNvPr id="5" name="Graphic 4" descr="Flying Money outline">
            <a:extLst>
              <a:ext uri="{FF2B5EF4-FFF2-40B4-BE49-F238E27FC236}">
                <a16:creationId xmlns:a16="http://schemas.microsoft.com/office/drawing/2014/main" id="{21FEC422-1A58-41B1-ACF9-2E4CBEDB920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31641">
            <a:off x="6820100" y="4464607"/>
            <a:ext cx="1705982" cy="1705982"/>
          </a:xfrm>
          <a:prstGeom prst="rect">
            <a:avLst/>
          </a:prstGeom>
        </p:spPr>
      </p:pic>
    </p:spTree>
    <p:extLst>
      <p:ext uri="{BB962C8B-B14F-4D97-AF65-F5344CB8AC3E}">
        <p14:creationId xmlns:p14="http://schemas.microsoft.com/office/powerpoint/2010/main" val="3898320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457200"/>
            <a:ext cx="8229600" cy="970450"/>
          </a:xfrm>
        </p:spPr>
        <p:txBody>
          <a:bodyPr>
            <a:noAutofit/>
          </a:bodyPr>
          <a:lstStyle/>
          <a:p>
            <a:r>
              <a:rPr lang="en-US" dirty="0">
                <a:solidFill>
                  <a:schemeClr val="bg2"/>
                </a:solidFill>
              </a:rPr>
              <a:t>Responding to Records Requests</a:t>
            </a:r>
          </a:p>
        </p:txBody>
      </p:sp>
      <p:sp>
        <p:nvSpPr>
          <p:cNvPr id="3" name="Content Placeholder 2"/>
          <p:cNvSpPr>
            <a:spLocks noGrp="1"/>
          </p:cNvSpPr>
          <p:nvPr>
            <p:ph idx="1"/>
          </p:nvPr>
        </p:nvSpPr>
        <p:spPr>
          <a:xfrm>
            <a:off x="809997" y="2514600"/>
            <a:ext cx="7524003" cy="3636510"/>
          </a:xfrm>
        </p:spPr>
        <p:txBody>
          <a:bodyPr>
            <a:normAutofit fontScale="85000" lnSpcReduction="10000"/>
          </a:bodyPr>
          <a:lstStyle/>
          <a:p>
            <a:pPr>
              <a:buNone/>
            </a:pPr>
            <a:r>
              <a:rPr lang="en-US" sz="3200" b="1" u="sng" dirty="0">
                <a:solidFill>
                  <a:srgbClr val="FFFFFF"/>
                </a:solidFill>
              </a:rPr>
              <a:t>610.023.2</a:t>
            </a:r>
          </a:p>
          <a:p>
            <a:r>
              <a:rPr lang="en-US" sz="3200" dirty="0">
                <a:solidFill>
                  <a:srgbClr val="FFFFFF"/>
                </a:solidFill>
              </a:rPr>
              <a:t>All public records shall be available for inspection and copying.</a:t>
            </a:r>
          </a:p>
          <a:p>
            <a:pPr lvl="1"/>
            <a:r>
              <a:rPr lang="en-US" sz="2800" dirty="0">
                <a:solidFill>
                  <a:srgbClr val="FFFFFF"/>
                </a:solidFill>
              </a:rPr>
              <a:t>No person shall remove original public records from the office without written permission.  </a:t>
            </a:r>
          </a:p>
          <a:p>
            <a:pPr lvl="1"/>
            <a:r>
              <a:rPr lang="en-US" sz="2800" dirty="0">
                <a:solidFill>
                  <a:srgbClr val="FFFFFF"/>
                </a:solidFill>
              </a:rPr>
              <a:t>Request does NOT have to be in writing, but must reasonably identify records sought.</a:t>
            </a:r>
          </a:p>
          <a:p>
            <a:pPr lvl="1"/>
            <a:endParaRPr lang="en-US" dirty="0"/>
          </a:p>
          <a:p>
            <a:pPr lvl="1"/>
            <a:endParaRPr lang="en-US" dirty="0"/>
          </a:p>
        </p:txBody>
      </p:sp>
    </p:spTree>
    <p:extLst>
      <p:ext uri="{BB962C8B-B14F-4D97-AF65-F5344CB8AC3E}">
        <p14:creationId xmlns:p14="http://schemas.microsoft.com/office/powerpoint/2010/main" val="3409617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399"/>
          </a:xfrm>
        </p:spPr>
        <p:txBody>
          <a:bodyPr>
            <a:noAutofit/>
          </a:bodyPr>
          <a:lstStyle/>
          <a:p>
            <a:r>
              <a:rPr lang="en-US" dirty="0">
                <a:solidFill>
                  <a:schemeClr val="bg2"/>
                </a:solidFill>
              </a:rPr>
              <a:t>Responding to Records Requests</a:t>
            </a:r>
          </a:p>
        </p:txBody>
      </p:sp>
      <p:sp>
        <p:nvSpPr>
          <p:cNvPr id="3" name="Content Placeholder 2"/>
          <p:cNvSpPr>
            <a:spLocks noGrp="1"/>
          </p:cNvSpPr>
          <p:nvPr>
            <p:ph idx="1"/>
          </p:nvPr>
        </p:nvSpPr>
        <p:spPr>
          <a:xfrm>
            <a:off x="609600" y="2667000"/>
            <a:ext cx="5819403" cy="3340313"/>
          </a:xfrm>
        </p:spPr>
        <p:txBody>
          <a:bodyPr>
            <a:normAutofit fontScale="77500" lnSpcReduction="20000"/>
          </a:bodyPr>
          <a:lstStyle/>
          <a:p>
            <a:r>
              <a:rPr lang="en-US" sz="3200" dirty="0">
                <a:solidFill>
                  <a:srgbClr val="FFFFFF"/>
                </a:solidFill>
              </a:rPr>
              <a:t>Time to Respond to Request – </a:t>
            </a:r>
            <a:r>
              <a:rPr lang="en-US" sz="3200" b="1" u="sng" dirty="0">
                <a:solidFill>
                  <a:srgbClr val="FFFFFF"/>
                </a:solidFill>
              </a:rPr>
              <a:t>210.023.3</a:t>
            </a:r>
          </a:p>
          <a:p>
            <a:r>
              <a:rPr lang="en-US" sz="3200" u="sng" dirty="0">
                <a:solidFill>
                  <a:srgbClr val="FFFFFF"/>
                </a:solidFill>
              </a:rPr>
              <a:t>3 Day Rule</a:t>
            </a:r>
            <a:r>
              <a:rPr lang="en-US" sz="3200" dirty="0">
                <a:solidFill>
                  <a:srgbClr val="FFFFFF"/>
                </a:solidFill>
              </a:rPr>
              <a:t>:  Each request shall be acted upon as soon as possible, but in no event later than the end of the </a:t>
            </a:r>
            <a:r>
              <a:rPr lang="en-US" sz="3200" u="sng" dirty="0">
                <a:solidFill>
                  <a:srgbClr val="FFFFFF"/>
                </a:solidFill>
              </a:rPr>
              <a:t>third business day</a:t>
            </a:r>
            <a:r>
              <a:rPr lang="en-US" sz="3200" dirty="0">
                <a:solidFill>
                  <a:srgbClr val="FFFFFF"/>
                </a:solidFill>
              </a:rPr>
              <a:t> following the date the request is received.</a:t>
            </a:r>
          </a:p>
          <a:p>
            <a:pPr lvl="1"/>
            <a:r>
              <a:rPr lang="en-US" sz="2800" dirty="0">
                <a:solidFill>
                  <a:srgbClr val="FFFFFF"/>
                </a:solidFill>
              </a:rPr>
              <a:t>Includes denial of request as well.</a:t>
            </a:r>
          </a:p>
        </p:txBody>
      </p:sp>
      <p:pic>
        <p:nvPicPr>
          <p:cNvPr id="5" name="Graphic 4" descr="Badge 3 with solid fill">
            <a:extLst>
              <a:ext uri="{FF2B5EF4-FFF2-40B4-BE49-F238E27FC236}">
                <a16:creationId xmlns:a16="http://schemas.microsoft.com/office/drawing/2014/main" id="{D9EF7297-3BDB-C0CC-D058-A181DA0949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14800" y="3583024"/>
            <a:ext cx="914400" cy="914400"/>
          </a:xfrm>
          <a:prstGeom prst="rect">
            <a:avLst/>
          </a:prstGeom>
        </p:spPr>
      </p:pic>
      <p:pic>
        <p:nvPicPr>
          <p:cNvPr id="7" name="Graphic 6" descr="Stopwatch 75% with solid fill">
            <a:extLst>
              <a:ext uri="{FF2B5EF4-FFF2-40B4-BE49-F238E27FC236}">
                <a16:creationId xmlns:a16="http://schemas.microsoft.com/office/drawing/2014/main" id="{04B42A37-5DE5-A990-99F7-50B0EE94E9C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0000" y="4483313"/>
            <a:ext cx="1524000" cy="1524000"/>
          </a:xfrm>
          <a:prstGeom prst="rect">
            <a:avLst/>
          </a:prstGeom>
        </p:spPr>
      </p:pic>
    </p:spTree>
    <p:extLst>
      <p:ext uri="{BB962C8B-B14F-4D97-AF65-F5344CB8AC3E}">
        <p14:creationId xmlns:p14="http://schemas.microsoft.com/office/powerpoint/2010/main" val="2646552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513978"/>
            <a:ext cx="8229599" cy="933822"/>
          </a:xfrm>
        </p:spPr>
        <p:txBody>
          <a:bodyPr>
            <a:noAutofit/>
          </a:bodyPr>
          <a:lstStyle/>
          <a:p>
            <a:r>
              <a:rPr lang="en-US" dirty="0">
                <a:solidFill>
                  <a:schemeClr val="bg2"/>
                </a:solidFill>
              </a:rPr>
              <a:t>Responding to Records Requests</a:t>
            </a:r>
          </a:p>
        </p:txBody>
      </p:sp>
      <p:sp>
        <p:nvSpPr>
          <p:cNvPr id="3" name="Content Placeholder 2"/>
          <p:cNvSpPr>
            <a:spLocks noGrp="1"/>
          </p:cNvSpPr>
          <p:nvPr>
            <p:ph idx="1"/>
          </p:nvPr>
        </p:nvSpPr>
        <p:spPr/>
        <p:txBody>
          <a:bodyPr>
            <a:normAutofit fontScale="62500" lnSpcReduction="20000"/>
          </a:bodyPr>
          <a:lstStyle/>
          <a:p>
            <a:r>
              <a:rPr lang="en-US" sz="3200" u="sng" dirty="0">
                <a:solidFill>
                  <a:srgbClr val="FFFFFF"/>
                </a:solidFill>
              </a:rPr>
              <a:t>Format</a:t>
            </a:r>
            <a:r>
              <a:rPr lang="en-US" sz="3200" dirty="0">
                <a:solidFill>
                  <a:srgbClr val="FFFFFF"/>
                </a:solidFill>
              </a:rPr>
              <a:t>:  If requested in a certain format, records shall be provided in the requested format, if available. </a:t>
            </a:r>
          </a:p>
          <a:p>
            <a:r>
              <a:rPr lang="en-US" sz="3200" u="sng" dirty="0">
                <a:solidFill>
                  <a:srgbClr val="FFFFFF"/>
                </a:solidFill>
              </a:rPr>
              <a:t>Exception to 3 Day Rule</a:t>
            </a:r>
            <a:r>
              <a:rPr lang="en-US" sz="3200" dirty="0">
                <a:solidFill>
                  <a:srgbClr val="FFFFFF"/>
                </a:solidFill>
              </a:rPr>
              <a:t>:  This period for document production may exceed three days for reasonable cause.</a:t>
            </a:r>
          </a:p>
          <a:p>
            <a:pPr lvl="1"/>
            <a:r>
              <a:rPr lang="en-US" sz="2800" dirty="0">
                <a:solidFill>
                  <a:srgbClr val="FFFFFF"/>
                </a:solidFill>
              </a:rPr>
              <a:t>If record is not given within 3 days, must explain cause for the delay and exact calendar date when record will be available for inspection.</a:t>
            </a:r>
          </a:p>
          <a:p>
            <a:pPr marL="457200" lvl="1" indent="0">
              <a:buNone/>
            </a:pPr>
            <a:r>
              <a:rPr lang="en-US" sz="2800" dirty="0">
                <a:solidFill>
                  <a:srgbClr val="FFFFFF"/>
                </a:solidFill>
              </a:rPr>
              <a:t>				 </a:t>
            </a:r>
            <a:r>
              <a:rPr lang="en-US" sz="2800" b="0" i="1" dirty="0">
                <a:solidFill>
                  <a:srgbClr val="FFFFFF"/>
                </a:solidFill>
                <a:effectLst/>
              </a:rPr>
              <a:t>Gross v. Parson</a:t>
            </a:r>
            <a:r>
              <a:rPr lang="en-US" sz="2800" b="0" i="0" dirty="0">
                <a:solidFill>
                  <a:srgbClr val="FFFFFF"/>
                </a:solidFill>
                <a:effectLst/>
              </a:rPr>
              <a:t>, 624 S.W.3d 877 (Mo. 2021)</a:t>
            </a:r>
            <a:endParaRPr lang="en-US" sz="2800" dirty="0">
              <a:solidFill>
                <a:srgbClr val="FFFFFF"/>
              </a:solidFill>
            </a:endParaRPr>
          </a:p>
          <a:p>
            <a:r>
              <a:rPr lang="en-US" sz="3100" dirty="0">
                <a:solidFill>
                  <a:srgbClr val="FFFFFF"/>
                </a:solidFill>
              </a:rPr>
              <a:t>Not required to create new records to comply with request for records in specific format </a:t>
            </a:r>
            <a:endParaRPr lang="en-US" dirty="0">
              <a:solidFill>
                <a:srgbClr val="FFFFFF"/>
              </a:solidFill>
            </a:endParaRPr>
          </a:p>
        </p:txBody>
      </p:sp>
    </p:spTree>
    <p:extLst>
      <p:ext uri="{BB962C8B-B14F-4D97-AF65-F5344CB8AC3E}">
        <p14:creationId xmlns:p14="http://schemas.microsoft.com/office/powerpoint/2010/main" val="2208923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1662"/>
            <a:ext cx="8381999" cy="970450"/>
          </a:xfrm>
        </p:spPr>
        <p:txBody>
          <a:bodyPr>
            <a:noAutofit/>
          </a:bodyPr>
          <a:lstStyle/>
          <a:p>
            <a:r>
              <a:rPr lang="en-US" dirty="0">
                <a:solidFill>
                  <a:schemeClr val="bg2"/>
                </a:solidFill>
              </a:rPr>
              <a:t>Responding to Records Requests</a:t>
            </a:r>
          </a:p>
        </p:txBody>
      </p:sp>
      <p:sp>
        <p:nvSpPr>
          <p:cNvPr id="3" name="Content Placeholder 2"/>
          <p:cNvSpPr>
            <a:spLocks noGrp="1"/>
          </p:cNvSpPr>
          <p:nvPr>
            <p:ph idx="1"/>
          </p:nvPr>
        </p:nvSpPr>
        <p:spPr>
          <a:xfrm>
            <a:off x="809996" y="2450887"/>
            <a:ext cx="7524003" cy="2578313"/>
          </a:xfrm>
        </p:spPr>
        <p:txBody>
          <a:bodyPr>
            <a:normAutofit fontScale="62500" lnSpcReduction="20000"/>
          </a:bodyPr>
          <a:lstStyle/>
          <a:p>
            <a:r>
              <a:rPr lang="en-US" sz="3200" dirty="0">
                <a:solidFill>
                  <a:srgbClr val="FFFFFF"/>
                </a:solidFill>
              </a:rPr>
              <a:t>Charging for Regular copies </a:t>
            </a:r>
            <a:endParaRPr lang="en-US" sz="3200" b="1" u="sng" dirty="0">
              <a:solidFill>
                <a:srgbClr val="FFFFFF"/>
              </a:solidFill>
            </a:endParaRPr>
          </a:p>
          <a:p>
            <a:pPr lvl="1"/>
            <a:r>
              <a:rPr lang="en-US" sz="3200" dirty="0">
                <a:solidFill>
                  <a:srgbClr val="FFFFFF"/>
                </a:solidFill>
              </a:rPr>
              <a:t>10 cents a page</a:t>
            </a:r>
          </a:p>
          <a:p>
            <a:pPr lvl="1"/>
            <a:r>
              <a:rPr lang="en-US" sz="3200" dirty="0">
                <a:solidFill>
                  <a:srgbClr val="FFFFFF"/>
                </a:solidFill>
              </a:rPr>
              <a:t>Hourly fee for duplicating time not to exceed the average hourly rate of pay for clerical staff.  </a:t>
            </a:r>
          </a:p>
          <a:p>
            <a:pPr lvl="1"/>
            <a:r>
              <a:rPr lang="en-US" sz="3200" dirty="0">
                <a:solidFill>
                  <a:srgbClr val="FFFFFF"/>
                </a:solidFill>
              </a:rPr>
              <a:t>Research time may be charged at the actual cost. </a:t>
            </a:r>
          </a:p>
          <a:p>
            <a:r>
              <a:rPr lang="en-US" sz="3500" dirty="0">
                <a:solidFill>
                  <a:srgbClr val="FFFFFF"/>
                </a:solidFill>
              </a:rPr>
              <a:t>Collect fees prior to fulfilling request</a:t>
            </a:r>
          </a:p>
          <a:p>
            <a:pPr marL="630936" lvl="2" indent="0">
              <a:buNone/>
            </a:pPr>
            <a:endParaRPr lang="en-US" dirty="0"/>
          </a:p>
        </p:txBody>
      </p:sp>
      <p:pic>
        <p:nvPicPr>
          <p:cNvPr id="5" name="Graphic 4" descr="Money with solid fill">
            <a:extLst>
              <a:ext uri="{FF2B5EF4-FFF2-40B4-BE49-F238E27FC236}">
                <a16:creationId xmlns:a16="http://schemas.microsoft.com/office/drawing/2014/main" id="{AE7710D3-536A-9D76-8965-2DB3F6699F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05200" y="5029200"/>
            <a:ext cx="1524000" cy="1524000"/>
          </a:xfrm>
          <a:prstGeom prst="rect">
            <a:avLst/>
          </a:prstGeom>
        </p:spPr>
      </p:pic>
    </p:spTree>
    <p:extLst>
      <p:ext uri="{BB962C8B-B14F-4D97-AF65-F5344CB8AC3E}">
        <p14:creationId xmlns:p14="http://schemas.microsoft.com/office/powerpoint/2010/main" val="1085333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447188"/>
            <a:ext cx="8382000" cy="970450"/>
          </a:xfrm>
        </p:spPr>
        <p:txBody>
          <a:bodyPr>
            <a:noAutofit/>
          </a:bodyPr>
          <a:lstStyle/>
          <a:p>
            <a:r>
              <a:rPr lang="en-US" dirty="0">
                <a:solidFill>
                  <a:schemeClr val="bg2"/>
                </a:solidFill>
              </a:rPr>
              <a:t>Responding to Records Requests</a:t>
            </a:r>
          </a:p>
        </p:txBody>
      </p:sp>
      <p:sp>
        <p:nvSpPr>
          <p:cNvPr id="3" name="Content Placeholder 2"/>
          <p:cNvSpPr>
            <a:spLocks noGrp="1"/>
          </p:cNvSpPr>
          <p:nvPr>
            <p:ph idx="1"/>
          </p:nvPr>
        </p:nvSpPr>
        <p:spPr>
          <a:xfrm>
            <a:off x="809997" y="2590800"/>
            <a:ext cx="7524003" cy="3636510"/>
          </a:xfrm>
        </p:spPr>
        <p:txBody>
          <a:bodyPr>
            <a:normAutofit fontScale="85000" lnSpcReduction="20000"/>
          </a:bodyPr>
          <a:lstStyle/>
          <a:p>
            <a:pPr marL="457200" lvl="1" indent="0">
              <a:buNone/>
            </a:pPr>
            <a:r>
              <a:rPr lang="en-US" sz="3200" dirty="0">
                <a:solidFill>
                  <a:srgbClr val="FFFFFF"/>
                </a:solidFill>
              </a:rPr>
              <a:t>Should produce the copies using employees that result in the lowest amount of charges for search, research, and duplication time. </a:t>
            </a:r>
          </a:p>
          <a:p>
            <a:pPr marL="457200" lvl="1" indent="0">
              <a:buNone/>
            </a:pPr>
            <a:r>
              <a:rPr lang="en-US" sz="3200" dirty="0">
                <a:solidFill>
                  <a:srgbClr val="FFFFFF"/>
                </a:solidFill>
              </a:rPr>
              <a:t>Documents may be furnished without charge or at a reduced charge if believed to be in the public interest </a:t>
            </a:r>
          </a:p>
          <a:p>
            <a:pPr lvl="1"/>
            <a:r>
              <a:rPr lang="en-US" sz="3000" dirty="0">
                <a:solidFill>
                  <a:srgbClr val="FFFFFF"/>
                </a:solidFill>
              </a:rPr>
              <a:t> Possible Problems:    Discrimination/Retaliation</a:t>
            </a:r>
          </a:p>
          <a:p>
            <a:pPr lvl="2"/>
            <a:endParaRPr lang="en-US" dirty="0"/>
          </a:p>
        </p:txBody>
      </p:sp>
    </p:spTree>
    <p:extLst>
      <p:ext uri="{BB962C8B-B14F-4D97-AF65-F5344CB8AC3E}">
        <p14:creationId xmlns:p14="http://schemas.microsoft.com/office/powerpoint/2010/main" val="2849046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599" cy="970450"/>
          </a:xfrm>
        </p:spPr>
        <p:txBody>
          <a:bodyPr>
            <a:noAutofit/>
          </a:bodyPr>
          <a:lstStyle/>
          <a:p>
            <a:r>
              <a:rPr lang="en-US" dirty="0">
                <a:solidFill>
                  <a:schemeClr val="bg2"/>
                </a:solidFill>
              </a:rPr>
              <a:t>Responding to Records Requests</a:t>
            </a:r>
          </a:p>
        </p:txBody>
      </p:sp>
      <p:sp>
        <p:nvSpPr>
          <p:cNvPr id="3" name="Content Placeholder 2"/>
          <p:cNvSpPr>
            <a:spLocks noGrp="1"/>
          </p:cNvSpPr>
          <p:nvPr>
            <p:ph idx="1"/>
          </p:nvPr>
        </p:nvSpPr>
        <p:spPr>
          <a:xfrm>
            <a:off x="381000" y="2514600"/>
            <a:ext cx="7648200" cy="4178513"/>
          </a:xfrm>
        </p:spPr>
        <p:txBody>
          <a:bodyPr>
            <a:normAutofit/>
          </a:bodyPr>
          <a:lstStyle/>
          <a:p>
            <a:pPr lvl="1"/>
            <a:r>
              <a:rPr lang="en-US" sz="2400" dirty="0">
                <a:solidFill>
                  <a:srgbClr val="FFFFFF"/>
                </a:solidFill>
              </a:rPr>
              <a:t>If requested records are closed according to § 610.021, inform requester that you will not provide because they are closed under Sunshine Law. </a:t>
            </a:r>
          </a:p>
          <a:p>
            <a:pPr lvl="1"/>
            <a:r>
              <a:rPr lang="en-US" sz="2400" dirty="0">
                <a:solidFill>
                  <a:srgbClr val="FFFFFF"/>
                </a:solidFill>
              </a:rPr>
              <a:t>Requester is entitled to ask for a written explanation of why the records are closed by the end of the third business day.</a:t>
            </a:r>
          </a:p>
          <a:p>
            <a:pPr lvl="2"/>
            <a:r>
              <a:rPr lang="en-US" sz="2400" dirty="0">
                <a:solidFill>
                  <a:srgbClr val="FFFFFF"/>
                </a:solidFill>
              </a:rPr>
              <a:t>Use the specific provision of law to explain why the request is being denied.</a:t>
            </a:r>
          </a:p>
          <a:p>
            <a:pPr lvl="1"/>
            <a:endParaRPr lang="en-US" sz="3100" dirty="0"/>
          </a:p>
        </p:txBody>
      </p:sp>
    </p:spTree>
    <p:extLst>
      <p:ext uri="{BB962C8B-B14F-4D97-AF65-F5344CB8AC3E}">
        <p14:creationId xmlns:p14="http://schemas.microsoft.com/office/powerpoint/2010/main" val="1624715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70450"/>
          </a:xfrm>
        </p:spPr>
        <p:txBody>
          <a:bodyPr>
            <a:noAutofit/>
          </a:bodyPr>
          <a:lstStyle/>
          <a:p>
            <a:r>
              <a:rPr lang="en-US" dirty="0">
                <a:solidFill>
                  <a:schemeClr val="bg2"/>
                </a:solidFill>
              </a:rPr>
              <a:t>Responding to Records Requests</a:t>
            </a:r>
          </a:p>
        </p:txBody>
      </p:sp>
      <p:sp>
        <p:nvSpPr>
          <p:cNvPr id="3" name="Content Placeholder 2"/>
          <p:cNvSpPr>
            <a:spLocks noGrp="1"/>
          </p:cNvSpPr>
          <p:nvPr>
            <p:ph idx="1"/>
          </p:nvPr>
        </p:nvSpPr>
        <p:spPr>
          <a:xfrm>
            <a:off x="381000" y="2438400"/>
            <a:ext cx="7648200" cy="4178513"/>
          </a:xfrm>
        </p:spPr>
        <p:txBody>
          <a:bodyPr>
            <a:normAutofit fontScale="70000" lnSpcReduction="20000"/>
          </a:bodyPr>
          <a:lstStyle/>
          <a:p>
            <a:pPr lvl="1"/>
            <a:r>
              <a:rPr lang="en-US" sz="3100" dirty="0">
                <a:solidFill>
                  <a:srgbClr val="FFFFFF"/>
                </a:solidFill>
              </a:rPr>
              <a:t>If records contain both open and closed records, redact any information that is closed under § 610.021, and inform requester that omitted information is closed under § 610.021</a:t>
            </a:r>
          </a:p>
          <a:p>
            <a:pPr lvl="2"/>
            <a:r>
              <a:rPr lang="en-US" sz="2900" dirty="0">
                <a:solidFill>
                  <a:srgbClr val="FFFFFF"/>
                </a:solidFill>
              </a:rPr>
              <a:t>§ 610.024.2 Requires Public Governing Body to generally describe material exempted unless doing so would reveal the contents of the exempted information</a:t>
            </a:r>
          </a:p>
          <a:p>
            <a:pPr lvl="1"/>
            <a:r>
              <a:rPr lang="en-US" sz="3100" dirty="0">
                <a:solidFill>
                  <a:srgbClr val="FFFFFF"/>
                </a:solidFill>
              </a:rPr>
              <a:t>Create a new file for all requests. In the file, save a copy of the request, the documents produced pursuant to the request, and any documents specifically withheld. </a:t>
            </a:r>
          </a:p>
          <a:p>
            <a:pPr marL="365760" lvl="1" indent="0">
              <a:buNone/>
            </a:pPr>
            <a:r>
              <a:rPr lang="en-US" sz="3100" b="0" i="1" dirty="0">
                <a:solidFill>
                  <a:srgbClr val="FFFFFF"/>
                </a:solidFill>
                <a:effectLst/>
              </a:rPr>
              <a:t>					</a:t>
            </a:r>
            <a:r>
              <a:rPr lang="en-US" sz="2900" b="0" i="1" dirty="0">
                <a:solidFill>
                  <a:srgbClr val="FFFFFF"/>
                </a:solidFill>
                <a:effectLst/>
              </a:rPr>
              <a:t>Gross v. Parson</a:t>
            </a:r>
            <a:r>
              <a:rPr lang="en-US" sz="2900" b="0" i="0" dirty="0">
                <a:solidFill>
                  <a:srgbClr val="FFFFFF"/>
                </a:solidFill>
                <a:effectLst/>
              </a:rPr>
              <a:t>, 624 S.W.3d 877 (Mo. 2021)</a:t>
            </a:r>
            <a:endParaRPr lang="en-US" sz="2900" i="1" dirty="0">
              <a:solidFill>
                <a:srgbClr val="FFFFFF"/>
              </a:solidFill>
            </a:endParaRPr>
          </a:p>
          <a:p>
            <a:pPr lvl="1"/>
            <a:endParaRPr lang="en-US" sz="3100" dirty="0"/>
          </a:p>
        </p:txBody>
      </p:sp>
    </p:spTree>
    <p:extLst>
      <p:ext uri="{BB962C8B-B14F-4D97-AF65-F5344CB8AC3E}">
        <p14:creationId xmlns:p14="http://schemas.microsoft.com/office/powerpoint/2010/main" val="233261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08E1C-1AA1-4AA9-C68D-E5FC773FEB58}"/>
              </a:ext>
            </a:extLst>
          </p:cNvPr>
          <p:cNvSpPr>
            <a:spLocks noGrp="1"/>
          </p:cNvSpPr>
          <p:nvPr>
            <p:ph type="ctrTitle"/>
          </p:nvPr>
        </p:nvSpPr>
        <p:spPr/>
        <p:txBody>
          <a:bodyPr/>
          <a:lstStyle/>
          <a:p>
            <a:r>
              <a:rPr lang="en-US" dirty="0">
                <a:solidFill>
                  <a:schemeClr val="bg2"/>
                </a:solidFill>
              </a:rPr>
              <a:t>Public Meetings</a:t>
            </a:r>
          </a:p>
        </p:txBody>
      </p:sp>
      <p:sp>
        <p:nvSpPr>
          <p:cNvPr id="4" name="Subtitle 3">
            <a:extLst>
              <a:ext uri="{FF2B5EF4-FFF2-40B4-BE49-F238E27FC236}">
                <a16:creationId xmlns:a16="http://schemas.microsoft.com/office/drawing/2014/main" id="{AB87F10C-9E6B-6B80-C581-D4F7CF6A4BF2}"/>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D7E71BD0-143C-54E6-0602-891E951D3F01}"/>
              </a:ext>
            </a:extLst>
          </p:cNvPr>
          <p:cNvPicPr>
            <a:picLocks noChangeAspect="1"/>
          </p:cNvPicPr>
          <p:nvPr/>
        </p:nvPicPr>
        <p:blipFill>
          <a:blip r:embed="rId2"/>
          <a:stretch>
            <a:fillRect/>
          </a:stretch>
        </p:blipFill>
        <p:spPr>
          <a:xfrm>
            <a:off x="2362200" y="582852"/>
            <a:ext cx="4419600" cy="2582884"/>
          </a:xfrm>
          <a:prstGeom prst="rect">
            <a:avLst/>
          </a:prstGeom>
          <a:ln w="228600" cap="sq" cmpd="thickThin">
            <a:solidFill>
              <a:schemeClr val="bg2"/>
            </a:solidFill>
            <a:prstDash val="solid"/>
            <a:miter lim="800000"/>
          </a:ln>
          <a:effectLst>
            <a:innerShdw blurRad="76200">
              <a:srgbClr val="000000"/>
            </a:innerShdw>
          </a:effectLst>
        </p:spPr>
      </p:pic>
    </p:spTree>
    <p:extLst>
      <p:ext uri="{BB962C8B-B14F-4D97-AF65-F5344CB8AC3E}">
        <p14:creationId xmlns:p14="http://schemas.microsoft.com/office/powerpoint/2010/main" val="2758642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66BE0-FCED-8267-274E-D257C3A9CBCD}"/>
              </a:ext>
            </a:extLst>
          </p:cNvPr>
          <p:cNvSpPr>
            <a:spLocks noGrp="1"/>
          </p:cNvSpPr>
          <p:nvPr>
            <p:ph type="title"/>
          </p:nvPr>
        </p:nvSpPr>
        <p:spPr/>
        <p:txBody>
          <a:bodyPr/>
          <a:lstStyle/>
          <a:p>
            <a:r>
              <a:rPr lang="en-US" dirty="0">
                <a:solidFill>
                  <a:schemeClr val="bg2"/>
                </a:solidFill>
              </a:rPr>
              <a:t>Today’s Agenda</a:t>
            </a:r>
          </a:p>
        </p:txBody>
      </p:sp>
      <p:sp>
        <p:nvSpPr>
          <p:cNvPr id="3" name="Content Placeholder 2">
            <a:extLst>
              <a:ext uri="{FF2B5EF4-FFF2-40B4-BE49-F238E27FC236}">
                <a16:creationId xmlns:a16="http://schemas.microsoft.com/office/drawing/2014/main" id="{00649E0F-0939-B6C5-6F1F-58BB764D53C6}"/>
              </a:ext>
            </a:extLst>
          </p:cNvPr>
          <p:cNvSpPr>
            <a:spLocks noGrp="1"/>
          </p:cNvSpPr>
          <p:nvPr>
            <p:ph idx="1"/>
          </p:nvPr>
        </p:nvSpPr>
        <p:spPr>
          <a:xfrm>
            <a:off x="809996" y="2514600"/>
            <a:ext cx="7524003" cy="3636510"/>
          </a:xfrm>
        </p:spPr>
        <p:txBody>
          <a:bodyPr>
            <a:noAutofit/>
          </a:bodyPr>
          <a:lstStyle/>
          <a:p>
            <a:r>
              <a:rPr lang="en-US" sz="2000" b="1" dirty="0"/>
              <a:t>Public Records</a:t>
            </a:r>
          </a:p>
          <a:p>
            <a:r>
              <a:rPr lang="en-US" sz="2000" b="1" dirty="0"/>
              <a:t>Records Requests </a:t>
            </a:r>
          </a:p>
          <a:p>
            <a:r>
              <a:rPr lang="en-US" sz="2000" b="1" dirty="0"/>
              <a:t>Public Meetings</a:t>
            </a:r>
          </a:p>
          <a:p>
            <a:r>
              <a:rPr lang="en-US" sz="2000" b="1" dirty="0"/>
              <a:t>Notice Requirements</a:t>
            </a:r>
          </a:p>
          <a:p>
            <a:r>
              <a:rPr lang="en-US" sz="2000" b="1" dirty="0"/>
              <a:t>Minutes and Voting</a:t>
            </a:r>
          </a:p>
          <a:p>
            <a:r>
              <a:rPr lang="en-US" sz="2000" b="1" dirty="0"/>
              <a:t>Exemptions</a:t>
            </a:r>
          </a:p>
          <a:p>
            <a:r>
              <a:rPr lang="en-US" sz="2000" b="1" dirty="0"/>
              <a:t>Closed Records and Meetings</a:t>
            </a:r>
          </a:p>
          <a:p>
            <a:r>
              <a:rPr lang="en-US" sz="2000" b="1" dirty="0"/>
              <a:t>Violations</a:t>
            </a:r>
          </a:p>
          <a:p>
            <a:r>
              <a:rPr lang="en-US" sz="2000" b="1" dirty="0"/>
              <a:t>Top 10 Sunshine Law Mistakes</a:t>
            </a:r>
          </a:p>
        </p:txBody>
      </p:sp>
    </p:spTree>
    <p:extLst>
      <p:ext uri="{BB962C8B-B14F-4D97-AF65-F5344CB8AC3E}">
        <p14:creationId xmlns:p14="http://schemas.microsoft.com/office/powerpoint/2010/main" val="3128895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E433380-27D5-AE8E-5ADC-F4D55CD903DF}"/>
              </a:ext>
            </a:extLst>
          </p:cNvPr>
          <p:cNvSpPr/>
          <p:nvPr/>
        </p:nvSpPr>
        <p:spPr>
          <a:xfrm>
            <a:off x="3445932" y="4788931"/>
            <a:ext cx="4038600" cy="9144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28E5047-86BE-2216-43B4-2859011789F7}"/>
              </a:ext>
            </a:extLst>
          </p:cNvPr>
          <p:cNvSpPr/>
          <p:nvPr/>
        </p:nvSpPr>
        <p:spPr>
          <a:xfrm>
            <a:off x="3425520" y="3514572"/>
            <a:ext cx="4038600" cy="9144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2CD015-67D6-5C5A-1F66-684E7E2511EE}"/>
              </a:ext>
            </a:extLst>
          </p:cNvPr>
          <p:cNvSpPr>
            <a:spLocks noGrp="1"/>
          </p:cNvSpPr>
          <p:nvPr>
            <p:ph type="title"/>
          </p:nvPr>
        </p:nvSpPr>
        <p:spPr/>
        <p:txBody>
          <a:bodyPr/>
          <a:lstStyle/>
          <a:p>
            <a:r>
              <a:rPr lang="en-US" dirty="0">
                <a:solidFill>
                  <a:schemeClr val="bg2"/>
                </a:solidFill>
              </a:rPr>
              <a:t>Public Meetings</a:t>
            </a:r>
          </a:p>
        </p:txBody>
      </p:sp>
      <p:sp>
        <p:nvSpPr>
          <p:cNvPr id="4" name="TextBox 3">
            <a:extLst>
              <a:ext uri="{FF2B5EF4-FFF2-40B4-BE49-F238E27FC236}">
                <a16:creationId xmlns:a16="http://schemas.microsoft.com/office/drawing/2014/main" id="{D52ECBDE-3EFD-4872-8DF9-C322A1027D1B}"/>
              </a:ext>
            </a:extLst>
          </p:cNvPr>
          <p:cNvSpPr txBox="1"/>
          <p:nvPr/>
        </p:nvSpPr>
        <p:spPr>
          <a:xfrm>
            <a:off x="242711" y="3725551"/>
            <a:ext cx="2819400" cy="492443"/>
          </a:xfrm>
          <a:prstGeom prst="rect">
            <a:avLst/>
          </a:prstGeom>
          <a:noFill/>
        </p:spPr>
        <p:txBody>
          <a:bodyPr wrap="square" rtlCol="0">
            <a:spAutoFit/>
          </a:bodyPr>
          <a:lstStyle/>
          <a:p>
            <a:r>
              <a:rPr lang="en-US" sz="2600" b="1" dirty="0"/>
              <a:t>Public Meetings </a:t>
            </a:r>
          </a:p>
        </p:txBody>
      </p:sp>
      <p:sp>
        <p:nvSpPr>
          <p:cNvPr id="5" name="Left Brace 4">
            <a:extLst>
              <a:ext uri="{FF2B5EF4-FFF2-40B4-BE49-F238E27FC236}">
                <a16:creationId xmlns:a16="http://schemas.microsoft.com/office/drawing/2014/main" id="{F9A04A98-54B9-70C1-3B87-A92F3D0FDE8A}"/>
              </a:ext>
            </a:extLst>
          </p:cNvPr>
          <p:cNvSpPr/>
          <p:nvPr/>
        </p:nvSpPr>
        <p:spPr>
          <a:xfrm>
            <a:off x="3048000" y="2743200"/>
            <a:ext cx="381000" cy="2502932"/>
          </a:xfrm>
          <a:prstGeom prst="leftBrace">
            <a:avLst>
              <a:gd name="adj1" fmla="val 5574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ectangle 5">
            <a:extLst>
              <a:ext uri="{FF2B5EF4-FFF2-40B4-BE49-F238E27FC236}">
                <a16:creationId xmlns:a16="http://schemas.microsoft.com/office/drawing/2014/main" id="{C06353A5-74F2-7FB5-87CA-A69D9087640E}"/>
              </a:ext>
            </a:extLst>
          </p:cNvPr>
          <p:cNvSpPr/>
          <p:nvPr/>
        </p:nvSpPr>
        <p:spPr>
          <a:xfrm>
            <a:off x="3429000" y="2278105"/>
            <a:ext cx="4038600" cy="9144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29240A9-662A-006E-B06C-2A5CEC131E07}"/>
              </a:ext>
            </a:extLst>
          </p:cNvPr>
          <p:cNvSpPr txBox="1"/>
          <p:nvPr/>
        </p:nvSpPr>
        <p:spPr>
          <a:xfrm>
            <a:off x="3445932" y="2411052"/>
            <a:ext cx="3997777" cy="646331"/>
          </a:xfrm>
          <a:prstGeom prst="rect">
            <a:avLst/>
          </a:prstGeom>
          <a:noFill/>
        </p:spPr>
        <p:txBody>
          <a:bodyPr wrap="square" rtlCol="0">
            <a:spAutoFit/>
          </a:bodyPr>
          <a:lstStyle/>
          <a:p>
            <a:r>
              <a:rPr lang="en-US" b="1" dirty="0">
                <a:solidFill>
                  <a:schemeClr val="bg2"/>
                </a:solidFill>
              </a:rPr>
              <a:t>Presumption that all meetings are open</a:t>
            </a:r>
          </a:p>
        </p:txBody>
      </p:sp>
      <p:sp>
        <p:nvSpPr>
          <p:cNvPr id="10" name="TextBox 9">
            <a:extLst>
              <a:ext uri="{FF2B5EF4-FFF2-40B4-BE49-F238E27FC236}">
                <a16:creationId xmlns:a16="http://schemas.microsoft.com/office/drawing/2014/main" id="{1301265F-DE17-6FC8-DD0C-3A22EDDB0A13}"/>
              </a:ext>
            </a:extLst>
          </p:cNvPr>
          <p:cNvSpPr txBox="1"/>
          <p:nvPr/>
        </p:nvSpPr>
        <p:spPr>
          <a:xfrm>
            <a:off x="3457220" y="3648606"/>
            <a:ext cx="3846690" cy="646331"/>
          </a:xfrm>
          <a:prstGeom prst="rect">
            <a:avLst/>
          </a:prstGeom>
          <a:noFill/>
        </p:spPr>
        <p:txBody>
          <a:bodyPr wrap="square" rtlCol="0">
            <a:spAutoFit/>
          </a:bodyPr>
          <a:lstStyle/>
          <a:p>
            <a:r>
              <a:rPr lang="en-US" b="1" dirty="0">
                <a:solidFill>
                  <a:schemeClr val="bg2"/>
                </a:solidFill>
              </a:rPr>
              <a:t>Public business discussed, decided or policy formulated</a:t>
            </a:r>
          </a:p>
        </p:txBody>
      </p:sp>
      <p:sp>
        <p:nvSpPr>
          <p:cNvPr id="11" name="TextBox 10">
            <a:extLst>
              <a:ext uri="{FF2B5EF4-FFF2-40B4-BE49-F238E27FC236}">
                <a16:creationId xmlns:a16="http://schemas.microsoft.com/office/drawing/2014/main" id="{0C7C7843-C650-1177-863A-9C30034E00A4}"/>
              </a:ext>
            </a:extLst>
          </p:cNvPr>
          <p:cNvSpPr txBox="1"/>
          <p:nvPr/>
        </p:nvSpPr>
        <p:spPr>
          <a:xfrm>
            <a:off x="3445932" y="4738679"/>
            <a:ext cx="3711222" cy="923330"/>
          </a:xfrm>
          <a:prstGeom prst="rect">
            <a:avLst/>
          </a:prstGeom>
          <a:noFill/>
        </p:spPr>
        <p:txBody>
          <a:bodyPr wrap="square" rtlCol="0">
            <a:spAutoFit/>
          </a:bodyPr>
          <a:lstStyle/>
          <a:p>
            <a:r>
              <a:rPr lang="en-US" b="1" dirty="0">
                <a:solidFill>
                  <a:schemeClr val="bg2"/>
                </a:solidFill>
              </a:rPr>
              <a:t>Includes face-to-face, conference call, video, internet chat, message board</a:t>
            </a:r>
          </a:p>
        </p:txBody>
      </p:sp>
    </p:spTree>
    <p:extLst>
      <p:ext uri="{BB962C8B-B14F-4D97-AF65-F5344CB8AC3E}">
        <p14:creationId xmlns:p14="http://schemas.microsoft.com/office/powerpoint/2010/main" val="2644241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Meetings</a:t>
            </a:r>
          </a:p>
        </p:txBody>
      </p:sp>
      <p:sp>
        <p:nvSpPr>
          <p:cNvPr id="3" name="Content Placeholder 2"/>
          <p:cNvSpPr>
            <a:spLocks noGrp="1"/>
          </p:cNvSpPr>
          <p:nvPr>
            <p:ph idx="1"/>
          </p:nvPr>
        </p:nvSpPr>
        <p:spPr>
          <a:xfrm>
            <a:off x="304800" y="2514600"/>
            <a:ext cx="5819403" cy="3636510"/>
          </a:xfrm>
        </p:spPr>
        <p:txBody>
          <a:bodyPr>
            <a:normAutofit fontScale="70000" lnSpcReduction="20000"/>
          </a:bodyPr>
          <a:lstStyle/>
          <a:p>
            <a:pPr marL="0" indent="0">
              <a:buNone/>
            </a:pPr>
            <a:r>
              <a:rPr lang="en-US" sz="3800" dirty="0"/>
              <a:t>“</a:t>
            </a:r>
            <a:r>
              <a:rPr lang="en-US" sz="3800" b="1" i="1" dirty="0"/>
              <a:t>Public meeting”</a:t>
            </a:r>
          </a:p>
          <a:p>
            <a:r>
              <a:rPr lang="en-US" sz="3200" dirty="0"/>
              <a:t>Any meeting of a public governmental body at which any public business is discussed, decided, or public policy formulated.</a:t>
            </a:r>
          </a:p>
          <a:p>
            <a:pPr lvl="1"/>
            <a:r>
              <a:rPr lang="en-US" sz="2900" dirty="0"/>
              <a:t>“</a:t>
            </a:r>
            <a:r>
              <a:rPr lang="en-US" sz="2900" b="1" i="1" dirty="0"/>
              <a:t>Public business</a:t>
            </a:r>
            <a:r>
              <a:rPr lang="en-US" sz="2900" dirty="0"/>
              <a:t>” – all matters which relate in any way to the performance of the public governmental body’s functions or the conduct of its business.</a:t>
            </a:r>
          </a:p>
          <a:p>
            <a:pPr marL="0" indent="0">
              <a:buNone/>
            </a:pPr>
            <a:r>
              <a:rPr lang="en-US" sz="3400" dirty="0"/>
              <a:t>REMEMBER: Any vote is public, no matter how conducted.</a:t>
            </a:r>
          </a:p>
          <a:p>
            <a:pPr lvl="2"/>
            <a:endParaRPr lang="en-US" dirty="0"/>
          </a:p>
        </p:txBody>
      </p:sp>
      <p:pic>
        <p:nvPicPr>
          <p:cNvPr id="5" name="Graphic 4" descr="Board Of Directors with solid fill">
            <a:extLst>
              <a:ext uri="{FF2B5EF4-FFF2-40B4-BE49-F238E27FC236}">
                <a16:creationId xmlns:a16="http://schemas.microsoft.com/office/drawing/2014/main" id="{8FAD34F6-B7B6-B9E3-3F66-52BB96CC0C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00800" y="3048000"/>
            <a:ext cx="2257753" cy="225775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Meetings</a:t>
            </a:r>
          </a:p>
        </p:txBody>
      </p:sp>
      <p:sp>
        <p:nvSpPr>
          <p:cNvPr id="3" name="Content Placeholder 2"/>
          <p:cNvSpPr>
            <a:spLocks noGrp="1"/>
          </p:cNvSpPr>
          <p:nvPr>
            <p:ph idx="1"/>
          </p:nvPr>
        </p:nvSpPr>
        <p:spPr>
          <a:xfrm>
            <a:off x="809996" y="2438400"/>
            <a:ext cx="7524003" cy="3636510"/>
          </a:xfrm>
        </p:spPr>
        <p:txBody>
          <a:bodyPr>
            <a:normAutofit fontScale="77500" lnSpcReduction="20000"/>
          </a:bodyPr>
          <a:lstStyle/>
          <a:p>
            <a:pPr marL="57150" indent="0">
              <a:buNone/>
            </a:pPr>
            <a:r>
              <a:rPr lang="en-US" sz="3000" dirty="0"/>
              <a:t>“</a:t>
            </a:r>
            <a:r>
              <a:rPr lang="en-US" sz="3000" b="1" i="1" dirty="0"/>
              <a:t>Public meeting</a:t>
            </a:r>
            <a:r>
              <a:rPr lang="en-US" sz="3000" dirty="0"/>
              <a:t>” does not include an informal gathering for ministerial or social purposes, when there is no intent to avoid the purposes of this chapter.</a:t>
            </a:r>
          </a:p>
          <a:p>
            <a:pPr lvl="1"/>
            <a:r>
              <a:rPr lang="en-US" sz="3000" dirty="0"/>
              <a:t>Definition of “</a:t>
            </a:r>
            <a:r>
              <a:rPr lang="en-US" sz="3000" b="1" i="1" dirty="0"/>
              <a:t>ministerial</a:t>
            </a:r>
            <a:r>
              <a:rPr lang="en-US" sz="3000" dirty="0"/>
              <a:t>”:  Relating to or being an act done after ascertaining the existence of a specified state of facts in obedience to a legal order without exercise of personal judgment or discretion.</a:t>
            </a:r>
          </a:p>
          <a:p>
            <a:pPr marL="57150" indent="0">
              <a:buNone/>
            </a:pPr>
            <a:r>
              <a:rPr lang="en-US" sz="3000" dirty="0"/>
              <a:t>NOTE: There is no public meeting if there is no discussion of public business</a:t>
            </a:r>
          </a:p>
          <a:p>
            <a:pPr lvl="2"/>
            <a:endParaRPr lang="en-US" dirty="0"/>
          </a:p>
        </p:txBody>
      </p:sp>
    </p:spTree>
    <p:extLst>
      <p:ext uri="{BB962C8B-B14F-4D97-AF65-F5344CB8AC3E}">
        <p14:creationId xmlns:p14="http://schemas.microsoft.com/office/powerpoint/2010/main" val="37785607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4234CFC6-89DF-FDB1-E3FA-41664B221D9F}"/>
              </a:ext>
            </a:extLst>
          </p:cNvPr>
          <p:cNvSpPr/>
          <p:nvPr/>
        </p:nvSpPr>
        <p:spPr>
          <a:xfrm>
            <a:off x="7195035" y="3559579"/>
            <a:ext cx="1481328" cy="182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0" name="Rectangle: Rounded Corners 19">
            <a:extLst>
              <a:ext uri="{FF2B5EF4-FFF2-40B4-BE49-F238E27FC236}">
                <a16:creationId xmlns:a16="http://schemas.microsoft.com/office/drawing/2014/main" id="{B99CD573-BCEC-A873-77B8-907B55CEF7E7}"/>
              </a:ext>
            </a:extLst>
          </p:cNvPr>
          <p:cNvSpPr/>
          <p:nvPr/>
        </p:nvSpPr>
        <p:spPr>
          <a:xfrm>
            <a:off x="5521138" y="3559579"/>
            <a:ext cx="1481328" cy="182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9" name="Rectangle: Rounded Corners 18">
            <a:extLst>
              <a:ext uri="{FF2B5EF4-FFF2-40B4-BE49-F238E27FC236}">
                <a16:creationId xmlns:a16="http://schemas.microsoft.com/office/drawing/2014/main" id="{E329CAE8-04EC-CB22-13CE-8F6C52C55022}"/>
              </a:ext>
            </a:extLst>
          </p:cNvPr>
          <p:cNvSpPr/>
          <p:nvPr/>
        </p:nvSpPr>
        <p:spPr>
          <a:xfrm>
            <a:off x="3832220" y="3536245"/>
            <a:ext cx="1481328" cy="182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Rectangle: Rounded Corners 17">
            <a:extLst>
              <a:ext uri="{FF2B5EF4-FFF2-40B4-BE49-F238E27FC236}">
                <a16:creationId xmlns:a16="http://schemas.microsoft.com/office/drawing/2014/main" id="{821CEFA8-FABA-ED1A-4FE2-C010EE4D7E16}"/>
              </a:ext>
            </a:extLst>
          </p:cNvPr>
          <p:cNvSpPr/>
          <p:nvPr/>
        </p:nvSpPr>
        <p:spPr>
          <a:xfrm>
            <a:off x="2190101" y="3495343"/>
            <a:ext cx="1481328" cy="182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3428B3B1-5809-F49A-56F8-400088394DAF}"/>
              </a:ext>
            </a:extLst>
          </p:cNvPr>
          <p:cNvSpPr>
            <a:spLocks noGrp="1"/>
          </p:cNvSpPr>
          <p:nvPr>
            <p:ph type="title"/>
          </p:nvPr>
        </p:nvSpPr>
        <p:spPr/>
        <p:txBody>
          <a:bodyPr>
            <a:normAutofit fontScale="90000"/>
          </a:bodyPr>
          <a:lstStyle/>
          <a:p>
            <a:r>
              <a:rPr lang="en-US" dirty="0">
                <a:solidFill>
                  <a:schemeClr val="bg2"/>
                </a:solidFill>
              </a:rPr>
              <a:t>Procedural Requirements of Meetings</a:t>
            </a:r>
          </a:p>
        </p:txBody>
      </p:sp>
      <p:sp>
        <p:nvSpPr>
          <p:cNvPr id="4" name="Rectangle 3">
            <a:extLst>
              <a:ext uri="{FF2B5EF4-FFF2-40B4-BE49-F238E27FC236}">
                <a16:creationId xmlns:a16="http://schemas.microsoft.com/office/drawing/2014/main" id="{2918D8FF-C956-A8E5-CDD1-B4F22A0D6BDF}"/>
              </a:ext>
            </a:extLst>
          </p:cNvPr>
          <p:cNvSpPr/>
          <p:nvPr/>
        </p:nvSpPr>
        <p:spPr>
          <a:xfrm>
            <a:off x="499872" y="2452373"/>
            <a:ext cx="8153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 name="TextBox 4">
            <a:extLst>
              <a:ext uri="{FF2B5EF4-FFF2-40B4-BE49-F238E27FC236}">
                <a16:creationId xmlns:a16="http://schemas.microsoft.com/office/drawing/2014/main" id="{63F2BA8A-2B66-FEDA-6F27-D5A9C751C812}"/>
              </a:ext>
            </a:extLst>
          </p:cNvPr>
          <p:cNvSpPr txBox="1"/>
          <p:nvPr/>
        </p:nvSpPr>
        <p:spPr>
          <a:xfrm>
            <a:off x="623937" y="2564026"/>
            <a:ext cx="7927848" cy="461665"/>
          </a:xfrm>
          <a:prstGeom prst="rect">
            <a:avLst/>
          </a:prstGeom>
          <a:noFill/>
        </p:spPr>
        <p:txBody>
          <a:bodyPr wrap="square" rtlCol="0">
            <a:spAutoFit/>
          </a:bodyPr>
          <a:lstStyle/>
          <a:p>
            <a:pPr algn="ctr"/>
            <a:r>
              <a:rPr lang="en-US" sz="2400" b="1" dirty="0">
                <a:solidFill>
                  <a:schemeClr val="bg2"/>
                </a:solidFill>
              </a:rPr>
              <a:t>Time and Place:</a:t>
            </a:r>
          </a:p>
        </p:txBody>
      </p:sp>
      <p:sp>
        <p:nvSpPr>
          <p:cNvPr id="6" name="Rectangle: Rounded Corners 5">
            <a:extLst>
              <a:ext uri="{FF2B5EF4-FFF2-40B4-BE49-F238E27FC236}">
                <a16:creationId xmlns:a16="http://schemas.microsoft.com/office/drawing/2014/main" id="{607C5295-7122-3349-E209-F26711B4F9C2}"/>
              </a:ext>
            </a:extLst>
          </p:cNvPr>
          <p:cNvSpPr/>
          <p:nvPr/>
        </p:nvSpPr>
        <p:spPr>
          <a:xfrm>
            <a:off x="499872" y="3505200"/>
            <a:ext cx="1481328" cy="182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3" name="TextBox 12">
            <a:extLst>
              <a:ext uri="{FF2B5EF4-FFF2-40B4-BE49-F238E27FC236}">
                <a16:creationId xmlns:a16="http://schemas.microsoft.com/office/drawing/2014/main" id="{9B28DFD6-6C4A-F64B-8322-4ABEBB683D69}"/>
              </a:ext>
            </a:extLst>
          </p:cNvPr>
          <p:cNvSpPr txBox="1"/>
          <p:nvPr/>
        </p:nvSpPr>
        <p:spPr>
          <a:xfrm>
            <a:off x="481453" y="4136702"/>
            <a:ext cx="1559652" cy="646331"/>
          </a:xfrm>
          <a:prstGeom prst="rect">
            <a:avLst/>
          </a:prstGeom>
          <a:noFill/>
        </p:spPr>
        <p:txBody>
          <a:bodyPr wrap="square" rtlCol="0">
            <a:spAutoFit/>
          </a:bodyPr>
          <a:lstStyle/>
          <a:p>
            <a:pPr algn="ctr"/>
            <a:r>
              <a:rPr lang="en-US" b="1" dirty="0">
                <a:solidFill>
                  <a:schemeClr val="bg2"/>
                </a:solidFill>
              </a:rPr>
              <a:t>Reasonably Accessible</a:t>
            </a:r>
          </a:p>
        </p:txBody>
      </p:sp>
      <p:sp>
        <p:nvSpPr>
          <p:cNvPr id="14" name="TextBox 13">
            <a:extLst>
              <a:ext uri="{FF2B5EF4-FFF2-40B4-BE49-F238E27FC236}">
                <a16:creationId xmlns:a16="http://schemas.microsoft.com/office/drawing/2014/main" id="{1B1E10C1-089E-C1BD-2742-17B7E0A039F8}"/>
              </a:ext>
            </a:extLst>
          </p:cNvPr>
          <p:cNvSpPr txBox="1"/>
          <p:nvPr/>
        </p:nvSpPr>
        <p:spPr>
          <a:xfrm>
            <a:off x="2120102" y="4136703"/>
            <a:ext cx="1563122" cy="646331"/>
          </a:xfrm>
          <a:prstGeom prst="rect">
            <a:avLst/>
          </a:prstGeom>
          <a:noFill/>
        </p:spPr>
        <p:txBody>
          <a:bodyPr wrap="square" rtlCol="0">
            <a:spAutoFit/>
          </a:bodyPr>
          <a:lstStyle/>
          <a:p>
            <a:pPr algn="ctr"/>
            <a:r>
              <a:rPr lang="en-US" b="1" dirty="0">
                <a:solidFill>
                  <a:schemeClr val="bg2"/>
                </a:solidFill>
              </a:rPr>
              <a:t>Anticipate Attendance</a:t>
            </a:r>
          </a:p>
        </p:txBody>
      </p:sp>
      <p:sp>
        <p:nvSpPr>
          <p:cNvPr id="15" name="TextBox 14">
            <a:extLst>
              <a:ext uri="{FF2B5EF4-FFF2-40B4-BE49-F238E27FC236}">
                <a16:creationId xmlns:a16="http://schemas.microsoft.com/office/drawing/2014/main" id="{2D86C1A2-96BF-5F0A-03FB-E03A3038C7E6}"/>
              </a:ext>
            </a:extLst>
          </p:cNvPr>
          <p:cNvSpPr txBox="1"/>
          <p:nvPr/>
        </p:nvSpPr>
        <p:spPr>
          <a:xfrm>
            <a:off x="3798878" y="4096434"/>
            <a:ext cx="1485772" cy="646331"/>
          </a:xfrm>
          <a:prstGeom prst="rect">
            <a:avLst/>
          </a:prstGeom>
          <a:noFill/>
        </p:spPr>
        <p:txBody>
          <a:bodyPr wrap="square" rtlCol="0">
            <a:spAutoFit/>
          </a:bodyPr>
          <a:lstStyle/>
          <a:p>
            <a:pPr algn="ctr"/>
            <a:r>
              <a:rPr lang="en-US" b="1" dirty="0">
                <a:solidFill>
                  <a:schemeClr val="bg2"/>
                </a:solidFill>
              </a:rPr>
              <a:t>Disabled Access</a:t>
            </a:r>
          </a:p>
        </p:txBody>
      </p:sp>
      <p:sp>
        <p:nvSpPr>
          <p:cNvPr id="16" name="TextBox 15">
            <a:extLst>
              <a:ext uri="{FF2B5EF4-FFF2-40B4-BE49-F238E27FC236}">
                <a16:creationId xmlns:a16="http://schemas.microsoft.com/office/drawing/2014/main" id="{F48D0399-B60C-EA30-42AD-F50152219E14}"/>
              </a:ext>
            </a:extLst>
          </p:cNvPr>
          <p:cNvSpPr txBox="1"/>
          <p:nvPr/>
        </p:nvSpPr>
        <p:spPr>
          <a:xfrm>
            <a:off x="5492464" y="3735315"/>
            <a:ext cx="1485772" cy="1477328"/>
          </a:xfrm>
          <a:prstGeom prst="rect">
            <a:avLst/>
          </a:prstGeom>
          <a:noFill/>
        </p:spPr>
        <p:txBody>
          <a:bodyPr wrap="square" rtlCol="0">
            <a:spAutoFit/>
          </a:bodyPr>
          <a:lstStyle/>
          <a:p>
            <a:pPr algn="ctr"/>
            <a:r>
              <a:rPr lang="en-US" b="1" dirty="0">
                <a:solidFill>
                  <a:schemeClr val="bg2"/>
                </a:solidFill>
              </a:rPr>
              <a:t>If not accessible, must say why in minutes</a:t>
            </a:r>
          </a:p>
        </p:txBody>
      </p:sp>
      <p:sp>
        <p:nvSpPr>
          <p:cNvPr id="17" name="TextBox 16">
            <a:extLst>
              <a:ext uri="{FF2B5EF4-FFF2-40B4-BE49-F238E27FC236}">
                <a16:creationId xmlns:a16="http://schemas.microsoft.com/office/drawing/2014/main" id="{7FAEB646-C844-1313-3556-C8329E3E4D15}"/>
              </a:ext>
            </a:extLst>
          </p:cNvPr>
          <p:cNvSpPr txBox="1"/>
          <p:nvPr/>
        </p:nvSpPr>
        <p:spPr>
          <a:xfrm>
            <a:off x="7185826" y="3948078"/>
            <a:ext cx="1499746" cy="923330"/>
          </a:xfrm>
          <a:prstGeom prst="rect">
            <a:avLst/>
          </a:prstGeom>
          <a:noFill/>
        </p:spPr>
        <p:txBody>
          <a:bodyPr wrap="square" rtlCol="0">
            <a:spAutoFit/>
          </a:bodyPr>
          <a:lstStyle/>
          <a:p>
            <a:pPr algn="ctr"/>
            <a:r>
              <a:rPr lang="en-US" b="1" dirty="0">
                <a:solidFill>
                  <a:schemeClr val="bg2"/>
                </a:solidFill>
              </a:rPr>
              <a:t>Time that is reasonably convenient</a:t>
            </a:r>
          </a:p>
        </p:txBody>
      </p:sp>
    </p:spTree>
    <p:extLst>
      <p:ext uri="{BB962C8B-B14F-4D97-AF65-F5344CB8AC3E}">
        <p14:creationId xmlns:p14="http://schemas.microsoft.com/office/powerpoint/2010/main" val="1428705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36EB98-D598-6342-90B1-AD47A8BEA74F}"/>
              </a:ext>
            </a:extLst>
          </p:cNvPr>
          <p:cNvSpPr>
            <a:spLocks noGrp="1"/>
          </p:cNvSpPr>
          <p:nvPr>
            <p:ph type="ctrTitle"/>
          </p:nvPr>
        </p:nvSpPr>
        <p:spPr/>
        <p:txBody>
          <a:bodyPr/>
          <a:lstStyle/>
          <a:p>
            <a:r>
              <a:rPr lang="en-US" dirty="0">
                <a:solidFill>
                  <a:srgbClr val="FFFFFF"/>
                </a:solidFill>
              </a:rPr>
              <a:t>Notice Requirements</a:t>
            </a:r>
          </a:p>
        </p:txBody>
      </p:sp>
      <p:pic>
        <p:nvPicPr>
          <p:cNvPr id="6" name="Picture 5">
            <a:extLst>
              <a:ext uri="{FF2B5EF4-FFF2-40B4-BE49-F238E27FC236}">
                <a16:creationId xmlns:a16="http://schemas.microsoft.com/office/drawing/2014/main" id="{950C7561-B576-3C65-ACD7-D690C1F6DBF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626" b="89840" l="4906" r="95849">
                        <a14:foregroundMark x1="8679" y1="29947" x2="5660" y2="57754"/>
                        <a14:foregroundMark x1="5660" y1="57754" x2="10189" y2="84492"/>
                        <a14:foregroundMark x1="10189" y1="84492" x2="10189" y2="84492"/>
                        <a14:foregroundMark x1="8679" y1="85027" x2="8302" y2="82353"/>
                        <a14:foregroundMark x1="90189" y1="12834" x2="93585" y2="66845"/>
                        <a14:foregroundMark x1="93585" y1="66845" x2="89057" y2="65241"/>
                        <a14:foregroundMark x1="95849" y1="59893" x2="91698" y2="67914"/>
                      </a14:backgroundRemoval>
                    </a14:imgEffect>
                  </a14:imgLayer>
                </a14:imgProps>
              </a:ext>
            </a:extLst>
          </a:blip>
          <a:stretch>
            <a:fillRect/>
          </a:stretch>
        </p:blipFill>
        <p:spPr>
          <a:xfrm>
            <a:off x="3138213" y="4811889"/>
            <a:ext cx="2867573" cy="2023533"/>
          </a:xfrm>
          <a:prstGeom prst="rect">
            <a:avLst/>
          </a:prstGeom>
        </p:spPr>
      </p:pic>
    </p:spTree>
    <p:extLst>
      <p:ext uri="{BB962C8B-B14F-4D97-AF65-F5344CB8AC3E}">
        <p14:creationId xmlns:p14="http://schemas.microsoft.com/office/powerpoint/2010/main" val="2368142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B2ABF-59C8-65FA-610E-F0DD5B0AE9B9}"/>
              </a:ext>
            </a:extLst>
          </p:cNvPr>
          <p:cNvSpPr>
            <a:spLocks noGrp="1"/>
          </p:cNvSpPr>
          <p:nvPr>
            <p:ph type="title"/>
          </p:nvPr>
        </p:nvSpPr>
        <p:spPr/>
        <p:txBody>
          <a:bodyPr>
            <a:normAutofit fontScale="90000"/>
          </a:bodyPr>
          <a:lstStyle/>
          <a:p>
            <a:r>
              <a:rPr lang="en-US" dirty="0">
                <a:solidFill>
                  <a:srgbClr val="FFFFFF"/>
                </a:solidFill>
              </a:rPr>
              <a:t>Meetings – Notice Requirements</a:t>
            </a:r>
          </a:p>
        </p:txBody>
      </p:sp>
      <p:sp>
        <p:nvSpPr>
          <p:cNvPr id="3" name="Content Placeholder 2">
            <a:extLst>
              <a:ext uri="{FF2B5EF4-FFF2-40B4-BE49-F238E27FC236}">
                <a16:creationId xmlns:a16="http://schemas.microsoft.com/office/drawing/2014/main" id="{8D981104-C507-C749-7C94-AAD5BA1AFA03}"/>
              </a:ext>
            </a:extLst>
          </p:cNvPr>
          <p:cNvSpPr>
            <a:spLocks noGrp="1"/>
          </p:cNvSpPr>
          <p:nvPr>
            <p:ph idx="1"/>
          </p:nvPr>
        </p:nvSpPr>
        <p:spPr/>
        <p:txBody>
          <a:bodyPr>
            <a:normAutofit fontScale="92500" lnSpcReduction="20000"/>
          </a:bodyPr>
          <a:lstStyle/>
          <a:p>
            <a:r>
              <a:rPr lang="en-US" dirty="0"/>
              <a:t>Notice must set forth:</a:t>
            </a:r>
          </a:p>
          <a:p>
            <a:pPr lvl="1"/>
            <a:r>
              <a:rPr lang="en-US" dirty="0"/>
              <a:t>Time</a:t>
            </a:r>
          </a:p>
          <a:p>
            <a:pPr lvl="1"/>
            <a:r>
              <a:rPr lang="en-US" dirty="0"/>
              <a:t>Date</a:t>
            </a:r>
          </a:p>
          <a:p>
            <a:pPr lvl="1"/>
            <a:r>
              <a:rPr lang="en-US" dirty="0"/>
              <a:t>Location</a:t>
            </a:r>
          </a:p>
          <a:p>
            <a:pPr lvl="1"/>
            <a:r>
              <a:rPr lang="en-US" dirty="0"/>
              <a:t>Tentative agenda</a:t>
            </a:r>
          </a:p>
          <a:p>
            <a:pPr lvl="1"/>
            <a:r>
              <a:rPr lang="en-US" dirty="0"/>
              <a:t>Whether meeting will be open and/or closed, and</a:t>
            </a:r>
          </a:p>
          <a:p>
            <a:pPr lvl="1"/>
            <a:r>
              <a:rPr lang="en-US" dirty="0"/>
              <a:t>Whether meeting will be conducted by telephone or electronically</a:t>
            </a:r>
          </a:p>
          <a:p>
            <a:pPr lvl="2"/>
            <a:r>
              <a:rPr lang="en-US" dirty="0"/>
              <a:t>If electronic → public body must post notice of meeting on website in addition to its principal office and shall notify the public how to access that meeting</a:t>
            </a:r>
          </a:p>
          <a:p>
            <a:pPr lvl="1"/>
            <a:r>
              <a:rPr lang="en-US" dirty="0"/>
              <a:t>Notice of location: must be posted at Principal’s office or where the meeting will be held</a:t>
            </a:r>
          </a:p>
          <a:p>
            <a:pPr marL="0" indent="0">
              <a:buNone/>
            </a:pPr>
            <a:r>
              <a:rPr lang="en-US" dirty="0">
                <a:solidFill>
                  <a:srgbClr val="FFFFFF"/>
                </a:solidFill>
              </a:rPr>
              <a:t>													</a:t>
            </a:r>
            <a:r>
              <a:rPr lang="en-US" i="1" dirty="0"/>
              <a:t>§ 610.020</a:t>
            </a:r>
          </a:p>
        </p:txBody>
      </p:sp>
      <p:pic>
        <p:nvPicPr>
          <p:cNvPr id="7" name="Graphic 6" descr="Daily calendar with solid fill">
            <a:extLst>
              <a:ext uri="{FF2B5EF4-FFF2-40B4-BE49-F238E27FC236}">
                <a16:creationId xmlns:a16="http://schemas.microsoft.com/office/drawing/2014/main" id="{B5745765-4EB6-6BC2-6D74-A2DB70888A2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00800" y="1828800"/>
            <a:ext cx="2438400" cy="2438400"/>
          </a:xfrm>
          <a:prstGeom prst="rect">
            <a:avLst/>
          </a:prstGeom>
        </p:spPr>
      </p:pic>
    </p:spTree>
    <p:extLst>
      <p:ext uri="{BB962C8B-B14F-4D97-AF65-F5344CB8AC3E}">
        <p14:creationId xmlns:p14="http://schemas.microsoft.com/office/powerpoint/2010/main" val="34822323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FFFF"/>
                </a:solidFill>
              </a:rPr>
              <a:t>Meetings – Notice Requirements</a:t>
            </a:r>
          </a:p>
        </p:txBody>
      </p:sp>
      <p:sp>
        <p:nvSpPr>
          <p:cNvPr id="3" name="Content Placeholder 2"/>
          <p:cNvSpPr>
            <a:spLocks noGrp="1"/>
          </p:cNvSpPr>
          <p:nvPr>
            <p:ph idx="1"/>
          </p:nvPr>
        </p:nvSpPr>
        <p:spPr/>
        <p:txBody>
          <a:bodyPr>
            <a:normAutofit fontScale="77500" lnSpcReduction="20000"/>
          </a:bodyPr>
          <a:lstStyle/>
          <a:p>
            <a:r>
              <a:rPr lang="en-US" sz="3200" dirty="0"/>
              <a:t>Time for posting notice – At least 24 hours prior to meeting</a:t>
            </a:r>
          </a:p>
          <a:p>
            <a:pPr lvl="1"/>
            <a:r>
              <a:rPr lang="en-US" sz="2800" dirty="0"/>
              <a:t>Does not include weekends or holidays</a:t>
            </a:r>
          </a:p>
          <a:p>
            <a:pPr lvl="1"/>
            <a:r>
              <a:rPr lang="en-US" sz="2800" dirty="0"/>
              <a:t>If no 24-hour notice, then reasons why the District was not able to meet the 24-hour notice deadline</a:t>
            </a:r>
          </a:p>
          <a:p>
            <a:pPr lvl="2"/>
            <a:r>
              <a:rPr lang="en-US" sz="2800" dirty="0"/>
              <a:t>This must be stated in the meeting minutes</a:t>
            </a:r>
          </a:p>
          <a:p>
            <a:pPr lvl="2"/>
            <a:r>
              <a:rPr lang="en-US" sz="2800" u="sng" dirty="0"/>
              <a:t>Does not relieve notice requirement</a:t>
            </a:r>
            <a:r>
              <a:rPr lang="en-US" sz="2800" dirty="0"/>
              <a:t> – must still give as much notice as possible</a:t>
            </a:r>
          </a:p>
        </p:txBody>
      </p:sp>
      <p:pic>
        <p:nvPicPr>
          <p:cNvPr id="4" name="Graphic 3" descr="Clock with solid fill">
            <a:extLst>
              <a:ext uri="{FF2B5EF4-FFF2-40B4-BE49-F238E27FC236}">
                <a16:creationId xmlns:a16="http://schemas.microsoft.com/office/drawing/2014/main" id="{30C60653-71D6-59BC-D22C-99C4496E4B7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2400" y="4910844"/>
            <a:ext cx="1752602" cy="1752602"/>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FFFF"/>
                </a:solidFill>
              </a:rPr>
              <a:t>Meetings – Notice Requirements</a:t>
            </a:r>
          </a:p>
        </p:txBody>
      </p:sp>
      <p:sp>
        <p:nvSpPr>
          <p:cNvPr id="3" name="Content Placeholder 2"/>
          <p:cNvSpPr>
            <a:spLocks noGrp="1"/>
          </p:cNvSpPr>
          <p:nvPr>
            <p:ph idx="1"/>
          </p:nvPr>
        </p:nvSpPr>
        <p:spPr>
          <a:xfrm>
            <a:off x="457198" y="1443038"/>
            <a:ext cx="8229600" cy="4343400"/>
          </a:xfrm>
        </p:spPr>
        <p:txBody>
          <a:bodyPr>
            <a:noAutofit/>
          </a:bodyPr>
          <a:lstStyle/>
          <a:p>
            <a:r>
              <a:rPr lang="en-US" sz="2400" dirty="0"/>
              <a:t>If a portion of meeting is going to be closed, then notice must also state reason(s) why by referencing the specific statutory exception.</a:t>
            </a:r>
          </a:p>
          <a:p>
            <a:r>
              <a:rPr lang="en-US" sz="2400" dirty="0"/>
              <a:t>No agenda required for closed meeting</a:t>
            </a:r>
          </a:p>
        </p:txBody>
      </p:sp>
    </p:spTree>
    <p:extLst>
      <p:ext uri="{BB962C8B-B14F-4D97-AF65-F5344CB8AC3E}">
        <p14:creationId xmlns:p14="http://schemas.microsoft.com/office/powerpoint/2010/main" val="37496047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87056-6472-7C57-B789-186780117456}"/>
              </a:ext>
            </a:extLst>
          </p:cNvPr>
          <p:cNvSpPr>
            <a:spLocks noGrp="1"/>
          </p:cNvSpPr>
          <p:nvPr>
            <p:ph type="ctrTitle"/>
          </p:nvPr>
        </p:nvSpPr>
        <p:spPr/>
        <p:txBody>
          <a:bodyPr/>
          <a:lstStyle/>
          <a:p>
            <a:r>
              <a:rPr lang="en-US" dirty="0">
                <a:solidFill>
                  <a:schemeClr val="bg2"/>
                </a:solidFill>
              </a:rPr>
              <a:t>Minutes and Voting</a:t>
            </a:r>
          </a:p>
        </p:txBody>
      </p:sp>
      <p:sp>
        <p:nvSpPr>
          <p:cNvPr id="3" name="Subtitle 2">
            <a:extLst>
              <a:ext uri="{FF2B5EF4-FFF2-40B4-BE49-F238E27FC236}">
                <a16:creationId xmlns:a16="http://schemas.microsoft.com/office/drawing/2014/main" id="{5499230A-4A96-B4E2-2B56-A2789A35B1D8}"/>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D116B7D8-F729-D8CE-5B57-8BACAAB00CD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2761544" y="428011"/>
            <a:ext cx="3620911" cy="3000989"/>
          </a:xfrm>
          <a:prstGeom prst="rect">
            <a:avLst/>
          </a:prstGeom>
        </p:spPr>
      </p:pic>
    </p:spTree>
    <p:extLst>
      <p:ext uri="{BB962C8B-B14F-4D97-AF65-F5344CB8AC3E}">
        <p14:creationId xmlns:p14="http://schemas.microsoft.com/office/powerpoint/2010/main" val="38859895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500" y="447188"/>
            <a:ext cx="7928998" cy="970450"/>
          </a:xfrm>
        </p:spPr>
        <p:txBody>
          <a:bodyPr>
            <a:normAutofit/>
          </a:bodyPr>
          <a:lstStyle/>
          <a:p>
            <a:r>
              <a:rPr lang="en-US" dirty="0">
                <a:solidFill>
                  <a:schemeClr val="bg2"/>
                </a:solidFill>
              </a:rPr>
              <a:t>Meetings – Minutes</a:t>
            </a:r>
          </a:p>
        </p:txBody>
      </p:sp>
      <p:sp>
        <p:nvSpPr>
          <p:cNvPr id="3" name="Content Placeholder 2"/>
          <p:cNvSpPr>
            <a:spLocks noGrp="1"/>
          </p:cNvSpPr>
          <p:nvPr>
            <p:ph idx="1"/>
          </p:nvPr>
        </p:nvSpPr>
        <p:spPr>
          <a:xfrm>
            <a:off x="381000" y="2770145"/>
            <a:ext cx="5399415" cy="3632200"/>
          </a:xfrm>
        </p:spPr>
        <p:txBody>
          <a:bodyPr>
            <a:normAutofit/>
          </a:bodyPr>
          <a:lstStyle/>
          <a:p>
            <a:r>
              <a:rPr lang="en-US" b="1" u="sng" dirty="0">
                <a:solidFill>
                  <a:srgbClr val="FFFFFF"/>
                </a:solidFill>
              </a:rPr>
              <a:t>610.020.7</a:t>
            </a:r>
            <a:r>
              <a:rPr lang="en-US" dirty="0">
                <a:solidFill>
                  <a:srgbClr val="FFFFFF"/>
                </a:solidFill>
              </a:rPr>
              <a:t> – must be taken for </a:t>
            </a:r>
            <a:r>
              <a:rPr lang="en-US" b="1" u="sng" dirty="0">
                <a:solidFill>
                  <a:srgbClr val="FFFFFF"/>
                </a:solidFill>
              </a:rPr>
              <a:t>all</a:t>
            </a:r>
            <a:r>
              <a:rPr lang="en-US" dirty="0">
                <a:solidFill>
                  <a:srgbClr val="FFFFFF"/>
                </a:solidFill>
              </a:rPr>
              <a:t> meetings, but keep separate minutes for open and closed meetings</a:t>
            </a:r>
          </a:p>
          <a:p>
            <a:pPr lvl="1"/>
            <a:r>
              <a:rPr lang="en-US" dirty="0">
                <a:solidFill>
                  <a:srgbClr val="FFFFFF"/>
                </a:solidFill>
              </a:rPr>
              <a:t>A journal or minutes of open and closed meetings shall be taken and retained by the public governmental body</a:t>
            </a:r>
          </a:p>
          <a:p>
            <a:pPr lvl="2"/>
            <a:r>
              <a:rPr lang="en-US" u="sng" dirty="0">
                <a:solidFill>
                  <a:srgbClr val="FFFFFF"/>
                </a:solidFill>
              </a:rPr>
              <a:t>BUT</a:t>
            </a:r>
            <a:r>
              <a:rPr lang="en-US" dirty="0">
                <a:solidFill>
                  <a:srgbClr val="FFFFFF"/>
                </a:solidFill>
              </a:rPr>
              <a:t>…for closed meetings, do not take a verbatim account of what transpired.  Even closed meeting minutes can be subject to review by court order.</a:t>
            </a:r>
          </a:p>
          <a:p>
            <a:r>
              <a:rPr lang="en-US" dirty="0">
                <a:solidFill>
                  <a:srgbClr val="FFFFFF"/>
                </a:solidFill>
              </a:rPr>
              <a:t>Must include date, time, place, members presents and absent, and a record of votes. </a:t>
            </a:r>
          </a:p>
          <a:p>
            <a:pPr marL="630936" lvl="2" indent="0">
              <a:buNone/>
            </a:pPr>
            <a:endParaRPr lang="en-US" dirty="0">
              <a:solidFill>
                <a:srgbClr val="FFFFFF"/>
              </a:solidFill>
            </a:endParaRPr>
          </a:p>
          <a:p>
            <a:pPr lvl="1"/>
            <a:endParaRPr lang="en-US" dirty="0">
              <a:solidFill>
                <a:srgbClr val="FFFFFF"/>
              </a:solidFill>
            </a:endParaRPr>
          </a:p>
        </p:txBody>
      </p:sp>
      <p:pic>
        <p:nvPicPr>
          <p:cNvPr id="7" name="Graphic 6" descr="Quill with solid fill">
            <a:extLst>
              <a:ext uri="{FF2B5EF4-FFF2-40B4-BE49-F238E27FC236}">
                <a16:creationId xmlns:a16="http://schemas.microsoft.com/office/drawing/2014/main" id="{874F441A-40C3-1005-8B2E-543E753443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49603" y="3178770"/>
            <a:ext cx="2184797" cy="2184797"/>
          </a:xfrm>
          <a:prstGeom prst="roundRect">
            <a:avLst>
              <a:gd name="adj" fmla="val 3876"/>
            </a:avLst>
          </a:prstGeom>
          <a:ln>
            <a:solidFill>
              <a:schemeClr val="accent1"/>
            </a:solidFill>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What is the Sunshine Law?</a:t>
            </a:r>
          </a:p>
        </p:txBody>
      </p:sp>
      <p:sp>
        <p:nvSpPr>
          <p:cNvPr id="3" name="Content Placeholder 2"/>
          <p:cNvSpPr>
            <a:spLocks noGrp="1"/>
          </p:cNvSpPr>
          <p:nvPr>
            <p:ph idx="1"/>
          </p:nvPr>
        </p:nvSpPr>
        <p:spPr>
          <a:xfrm>
            <a:off x="685800" y="2514600"/>
            <a:ext cx="5819403" cy="4038600"/>
          </a:xfrm>
        </p:spPr>
        <p:txBody>
          <a:bodyPr>
            <a:normAutofit fontScale="70000" lnSpcReduction="20000"/>
          </a:bodyPr>
          <a:lstStyle/>
          <a:p>
            <a:r>
              <a:rPr lang="en-US" sz="2900" dirty="0">
                <a:solidFill>
                  <a:srgbClr val="FFFFFF"/>
                </a:solidFill>
              </a:rPr>
              <a:t>The Missouri Open Meeting and Records Act (The Sunshine Act) requires most meetings, records, votes, actions and deliberations to be public</a:t>
            </a:r>
          </a:p>
          <a:p>
            <a:pPr>
              <a:buNone/>
            </a:pPr>
            <a:endParaRPr lang="en-US" b="1" u="sng" dirty="0">
              <a:solidFill>
                <a:srgbClr val="FFFFFF"/>
              </a:solidFill>
            </a:endParaRPr>
          </a:p>
          <a:p>
            <a:pPr>
              <a:buNone/>
            </a:pPr>
            <a:r>
              <a:rPr lang="en-US" sz="2600" b="1" u="sng" dirty="0">
                <a:solidFill>
                  <a:srgbClr val="FFFFFF"/>
                </a:solidFill>
              </a:rPr>
              <a:t>Section 610.011 RSMo</a:t>
            </a:r>
          </a:p>
          <a:p>
            <a:endParaRPr lang="en-US" sz="2100" dirty="0">
              <a:solidFill>
                <a:srgbClr val="FFFFFF"/>
              </a:solidFill>
            </a:endParaRPr>
          </a:p>
          <a:p>
            <a:pPr>
              <a:spcBef>
                <a:spcPts val="0"/>
              </a:spcBef>
              <a:spcAft>
                <a:spcPts val="0"/>
              </a:spcAft>
            </a:pPr>
            <a:r>
              <a:rPr lang="en-US" sz="2900" dirty="0">
                <a:solidFill>
                  <a:srgbClr val="FFFFFF"/>
                </a:solidFill>
              </a:rPr>
              <a:t>It is the public policy of this state that records/meetings/acts of governmental bodies be open to the public.</a:t>
            </a:r>
          </a:p>
          <a:p>
            <a:pPr>
              <a:spcBef>
                <a:spcPts val="0"/>
              </a:spcBef>
              <a:spcAft>
                <a:spcPts val="0"/>
              </a:spcAft>
            </a:pPr>
            <a:endParaRPr lang="en-US" sz="2900" dirty="0">
              <a:solidFill>
                <a:srgbClr val="FFFFFF"/>
              </a:solidFill>
            </a:endParaRPr>
          </a:p>
          <a:p>
            <a:pPr>
              <a:spcBef>
                <a:spcPts val="0"/>
              </a:spcBef>
              <a:spcAft>
                <a:spcPts val="0"/>
              </a:spcAft>
            </a:pPr>
            <a:r>
              <a:rPr lang="en-US" sz="2900" dirty="0">
                <a:solidFill>
                  <a:srgbClr val="FFFFFF"/>
                </a:solidFill>
              </a:rPr>
              <a:t>Public policy shall be liberally construed</a:t>
            </a:r>
          </a:p>
          <a:p>
            <a:pPr>
              <a:spcBef>
                <a:spcPts val="0"/>
              </a:spcBef>
              <a:spcAft>
                <a:spcPts val="0"/>
              </a:spcAft>
            </a:pPr>
            <a:endParaRPr lang="en-US" sz="2900" dirty="0">
              <a:solidFill>
                <a:srgbClr val="FFFFFF"/>
              </a:solidFill>
            </a:endParaRPr>
          </a:p>
          <a:p>
            <a:pPr>
              <a:spcBef>
                <a:spcPts val="0"/>
              </a:spcBef>
              <a:spcAft>
                <a:spcPts val="0"/>
              </a:spcAft>
            </a:pPr>
            <a:r>
              <a:rPr lang="en-US" sz="2900" dirty="0">
                <a:solidFill>
                  <a:srgbClr val="FFFFFF"/>
                </a:solidFill>
              </a:rPr>
              <a:t>Exceptions are few and should be narrowly construed</a:t>
            </a:r>
          </a:p>
          <a:p>
            <a:endParaRPr lang="en-US" dirty="0"/>
          </a:p>
        </p:txBody>
      </p:sp>
      <p:pic>
        <p:nvPicPr>
          <p:cNvPr id="5" name="Graphic 4" descr="Court with solid fill">
            <a:extLst>
              <a:ext uri="{FF2B5EF4-FFF2-40B4-BE49-F238E27FC236}">
                <a16:creationId xmlns:a16="http://schemas.microsoft.com/office/drawing/2014/main" id="{96D24091-926B-96EF-170A-D62CC0D3882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05600" y="2971800"/>
            <a:ext cx="2133600" cy="21336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Votes</a:t>
            </a:r>
          </a:p>
        </p:txBody>
      </p:sp>
      <p:sp>
        <p:nvSpPr>
          <p:cNvPr id="3" name="Content Placeholder 2"/>
          <p:cNvSpPr>
            <a:spLocks noGrp="1"/>
          </p:cNvSpPr>
          <p:nvPr>
            <p:ph idx="1"/>
          </p:nvPr>
        </p:nvSpPr>
        <p:spPr>
          <a:xfrm>
            <a:off x="457198" y="2286000"/>
            <a:ext cx="8229600" cy="4407093"/>
          </a:xfrm>
        </p:spPr>
        <p:txBody>
          <a:bodyPr>
            <a:noAutofit/>
          </a:bodyPr>
          <a:lstStyle/>
          <a:p>
            <a:pPr>
              <a:buNone/>
            </a:pPr>
            <a:r>
              <a:rPr lang="en-US" sz="2800" b="1" u="sng" dirty="0">
                <a:solidFill>
                  <a:srgbClr val="FFFFFF"/>
                </a:solidFill>
              </a:rPr>
              <a:t>610.015</a:t>
            </a:r>
            <a:r>
              <a:rPr lang="en-US" sz="1800" dirty="0">
                <a:solidFill>
                  <a:srgbClr val="FFFFFF"/>
                </a:solidFill>
              </a:rPr>
              <a:t> </a:t>
            </a:r>
          </a:p>
          <a:p>
            <a:r>
              <a:rPr lang="en-US" sz="2800" dirty="0">
                <a:solidFill>
                  <a:srgbClr val="FFFFFF"/>
                </a:solidFill>
              </a:rPr>
              <a:t>All votes in a public meeting must be recorded</a:t>
            </a:r>
          </a:p>
          <a:p>
            <a:r>
              <a:rPr lang="en-US" sz="2800" dirty="0">
                <a:solidFill>
                  <a:srgbClr val="FFFFFF"/>
                </a:solidFill>
              </a:rPr>
              <a:t>Roll call not required, but if taken, each vote must be recorded and be in minutes</a:t>
            </a:r>
          </a:p>
          <a:p>
            <a:r>
              <a:rPr lang="en-US" sz="2800" dirty="0">
                <a:solidFill>
                  <a:srgbClr val="FFFFFF"/>
                </a:solidFill>
              </a:rPr>
              <a:t>Include “yea”, “nah”, OR “abstinence” voting to each member of District if roll call is taken</a:t>
            </a:r>
          </a:p>
          <a:p>
            <a:pPr marL="109728" indent="0">
              <a:buNone/>
            </a:pPr>
            <a:endParaRPr lang="en-US" sz="2000" dirty="0">
              <a:solidFill>
                <a:srgbClr val="FFFFFF"/>
              </a:solidFill>
            </a:endParaRPr>
          </a:p>
        </p:txBody>
      </p:sp>
      <p:pic>
        <p:nvPicPr>
          <p:cNvPr id="5" name="Graphic 4" descr="Checkmark with solid fill">
            <a:extLst>
              <a:ext uri="{FF2B5EF4-FFF2-40B4-BE49-F238E27FC236}">
                <a16:creationId xmlns:a16="http://schemas.microsoft.com/office/drawing/2014/main" id="{CE374D64-9760-8A9F-6C98-5D405A6E63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57600" y="175419"/>
            <a:ext cx="1676400" cy="16764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Voting Electronically</a:t>
            </a:r>
          </a:p>
        </p:txBody>
      </p:sp>
      <p:sp>
        <p:nvSpPr>
          <p:cNvPr id="3" name="Content Placeholder 2"/>
          <p:cNvSpPr>
            <a:spLocks noGrp="1"/>
          </p:cNvSpPr>
          <p:nvPr>
            <p:ph idx="1"/>
          </p:nvPr>
        </p:nvSpPr>
        <p:spPr>
          <a:xfrm>
            <a:off x="809996" y="2590800"/>
            <a:ext cx="7524003" cy="3636510"/>
          </a:xfrm>
        </p:spPr>
        <p:txBody>
          <a:bodyPr>
            <a:normAutofit lnSpcReduction="10000"/>
          </a:bodyPr>
          <a:lstStyle/>
          <a:p>
            <a:pPr marL="0" indent="0">
              <a:buNone/>
            </a:pPr>
            <a:r>
              <a:rPr lang="en-US" sz="3200" dirty="0">
                <a:solidFill>
                  <a:srgbClr val="FFFFFF"/>
                </a:solidFill>
              </a:rPr>
              <a:t>All roll call votes shall be cast by members who are physically present and in attendance at the meeting. </a:t>
            </a:r>
          </a:p>
          <a:p>
            <a:r>
              <a:rPr lang="en-US" sz="2400" dirty="0">
                <a:solidFill>
                  <a:srgbClr val="FFFFFF"/>
                </a:solidFill>
              </a:rPr>
              <a:t>But in an emergency, a member may vote via phone, internet, etc., but only if a quorum is physically present at the meeting location.</a:t>
            </a:r>
          </a:p>
          <a:p>
            <a:r>
              <a:rPr lang="en-US" sz="2400" dirty="0">
                <a:solidFill>
                  <a:srgbClr val="FFFFFF"/>
                </a:solidFill>
              </a:rPr>
              <a:t>Nature of the emergency must be stated in the minutes.  </a:t>
            </a:r>
          </a:p>
          <a:p>
            <a:endParaRPr lang="en-US" dirty="0"/>
          </a:p>
        </p:txBody>
      </p:sp>
      <p:pic>
        <p:nvPicPr>
          <p:cNvPr id="5" name="Graphic 4" descr="Internet Of Things with solid fill">
            <a:extLst>
              <a:ext uri="{FF2B5EF4-FFF2-40B4-BE49-F238E27FC236}">
                <a16:creationId xmlns:a16="http://schemas.microsoft.com/office/drawing/2014/main" id="{AD80D893-799C-FE31-08EF-7A400E0C717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86600" y="186924"/>
            <a:ext cx="1490978" cy="1490978"/>
          </a:xfrm>
          <a:prstGeom prst="rect">
            <a:avLst/>
          </a:prstGeom>
        </p:spPr>
      </p:pic>
    </p:spTree>
    <p:extLst>
      <p:ext uri="{BB962C8B-B14F-4D97-AF65-F5344CB8AC3E}">
        <p14:creationId xmlns:p14="http://schemas.microsoft.com/office/powerpoint/2010/main" val="49447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Vote – Closed Sessions</a:t>
            </a:r>
          </a:p>
        </p:txBody>
      </p:sp>
      <p:sp>
        <p:nvSpPr>
          <p:cNvPr id="3" name="Content Placeholder 2"/>
          <p:cNvSpPr>
            <a:spLocks noGrp="1"/>
          </p:cNvSpPr>
          <p:nvPr>
            <p:ph idx="1"/>
          </p:nvPr>
        </p:nvSpPr>
        <p:spPr>
          <a:xfrm>
            <a:off x="457198" y="2113844"/>
            <a:ext cx="8229600" cy="4724400"/>
          </a:xfrm>
        </p:spPr>
        <p:txBody>
          <a:bodyPr>
            <a:noAutofit/>
          </a:bodyPr>
          <a:lstStyle/>
          <a:p>
            <a:r>
              <a:rPr lang="en-US" sz="2400" dirty="0"/>
              <a:t>Votes to go into closed session or during closed session must be by roll call.</a:t>
            </a:r>
          </a:p>
          <a:p>
            <a:r>
              <a:rPr lang="en-US" sz="2400" dirty="0"/>
              <a:t>Must reference statutory authority for closed session, in open session and in minutes</a:t>
            </a:r>
          </a:p>
          <a:p>
            <a:r>
              <a:rPr lang="en-US" sz="2400" dirty="0"/>
              <a:t>After a closed meeting, entity must disclose the vote of each member — not just the vote total or results. </a:t>
            </a:r>
          </a:p>
          <a:p>
            <a:r>
              <a:rPr lang="en-US" sz="2400" dirty="0"/>
              <a:t>Vote includes the motion voted on and matters or materials referred to within the motion.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08E1C-1AA1-4AA9-C68D-E5FC773FEB58}"/>
              </a:ext>
            </a:extLst>
          </p:cNvPr>
          <p:cNvSpPr>
            <a:spLocks noGrp="1"/>
          </p:cNvSpPr>
          <p:nvPr>
            <p:ph type="ctrTitle"/>
          </p:nvPr>
        </p:nvSpPr>
        <p:spPr/>
        <p:txBody>
          <a:bodyPr/>
          <a:lstStyle/>
          <a:p>
            <a:r>
              <a:rPr lang="en-US" dirty="0">
                <a:solidFill>
                  <a:schemeClr val="bg2"/>
                </a:solidFill>
              </a:rPr>
              <a:t>Exemptions</a:t>
            </a:r>
          </a:p>
        </p:txBody>
      </p:sp>
      <p:sp>
        <p:nvSpPr>
          <p:cNvPr id="4" name="Subtitle 3">
            <a:extLst>
              <a:ext uri="{FF2B5EF4-FFF2-40B4-BE49-F238E27FC236}">
                <a16:creationId xmlns:a16="http://schemas.microsoft.com/office/drawing/2014/main" id="{AB87F10C-9E6B-6B80-C581-D4F7CF6A4BF2}"/>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D7E71BD0-143C-54E6-0602-891E951D3F0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633008" y="582852"/>
            <a:ext cx="3877984" cy="2582884"/>
          </a:xfrm>
          <a:prstGeom prst="rect">
            <a:avLst/>
          </a:prstGeom>
          <a:ln w="228600" cap="sq" cmpd="thickThin">
            <a:solidFill>
              <a:schemeClr val="bg2"/>
            </a:solidFill>
            <a:prstDash val="solid"/>
            <a:miter lim="800000"/>
          </a:ln>
          <a:effectLst>
            <a:innerShdw blurRad="76200">
              <a:srgbClr val="000000"/>
            </a:innerShdw>
          </a:effectLst>
        </p:spPr>
      </p:pic>
    </p:spTree>
    <p:extLst>
      <p:ext uri="{BB962C8B-B14F-4D97-AF65-F5344CB8AC3E}">
        <p14:creationId xmlns:p14="http://schemas.microsoft.com/office/powerpoint/2010/main" val="14672454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2"/>
                </a:solidFill>
              </a:rPr>
              <a:t>Exemptions under 610.021</a:t>
            </a:r>
          </a:p>
        </p:txBody>
      </p:sp>
      <p:sp>
        <p:nvSpPr>
          <p:cNvPr id="3" name="Content Placeholder 2"/>
          <p:cNvSpPr>
            <a:spLocks noGrp="1"/>
          </p:cNvSpPr>
          <p:nvPr>
            <p:ph idx="1"/>
          </p:nvPr>
        </p:nvSpPr>
        <p:spPr>
          <a:xfrm>
            <a:off x="685800" y="2286000"/>
            <a:ext cx="7524003" cy="4322310"/>
          </a:xfrm>
        </p:spPr>
        <p:txBody>
          <a:bodyPr>
            <a:noAutofit/>
          </a:bodyPr>
          <a:lstStyle/>
          <a:p>
            <a:pPr marL="109728" indent="0">
              <a:buNone/>
            </a:pPr>
            <a:r>
              <a:rPr lang="en-US" sz="2000" b="0" i="0" dirty="0">
                <a:effectLst/>
                <a:latin typeface="Source Sans Pro" panose="020B0503030403020204" pitchFamily="34" charset="0"/>
              </a:rPr>
              <a:t>The District is authorized to close meetings, records and votes, to the extent they relate to the following:</a:t>
            </a:r>
            <a:endParaRPr lang="en-US" sz="2000" b="1" dirty="0"/>
          </a:p>
          <a:p>
            <a:pPr marL="624078" indent="-514350">
              <a:buFont typeface="+mj-lt"/>
              <a:buAutoNum type="arabicPeriod"/>
            </a:pPr>
            <a:r>
              <a:rPr lang="en-US" sz="1600" b="1" dirty="0"/>
              <a:t>Legal actions, causes of action or litigation</a:t>
            </a:r>
          </a:p>
          <a:p>
            <a:pPr marL="624078" indent="-514350">
              <a:buFont typeface="+mj-lt"/>
              <a:buAutoNum type="arabicPeriod"/>
            </a:pPr>
            <a:r>
              <a:rPr lang="en-US" sz="1600" dirty="0"/>
              <a:t>Leasing, purchase or sale of real estate</a:t>
            </a:r>
          </a:p>
          <a:p>
            <a:pPr marL="624078" indent="-514350">
              <a:buFont typeface="+mj-lt"/>
              <a:buAutoNum type="arabicPeriod"/>
            </a:pPr>
            <a:r>
              <a:rPr lang="en-US" sz="1600" b="1" dirty="0"/>
              <a:t>Hiring, firing, disciplining or promoting employees</a:t>
            </a:r>
          </a:p>
          <a:p>
            <a:pPr marL="624078" indent="-514350">
              <a:buFont typeface="+mj-lt"/>
              <a:buAutoNum type="arabicPeriod"/>
            </a:pPr>
            <a:r>
              <a:rPr lang="en-US" sz="1600" dirty="0"/>
              <a:t>State militia or national guard</a:t>
            </a:r>
          </a:p>
          <a:p>
            <a:pPr marL="624078" indent="-514350">
              <a:buFont typeface="+mj-lt"/>
              <a:buAutoNum type="arabicPeriod"/>
            </a:pPr>
            <a:r>
              <a:rPr lang="en-US" sz="1600" dirty="0"/>
              <a:t>Non-judicial mental or physical health proceedings of identifiable individuals</a:t>
            </a:r>
          </a:p>
          <a:p>
            <a:pPr marL="624078" indent="-514350">
              <a:buFont typeface="+mj-lt"/>
              <a:buAutoNum type="arabicPeriod"/>
            </a:pPr>
            <a:r>
              <a:rPr lang="en-US" sz="1600" dirty="0"/>
              <a:t>Scholastic records (except to parents for children under 18)</a:t>
            </a:r>
          </a:p>
          <a:p>
            <a:pPr marL="624078" indent="-514350">
              <a:buFont typeface="+mj-lt"/>
              <a:buAutoNum type="arabicPeriod"/>
            </a:pPr>
            <a:r>
              <a:rPr lang="en-US" sz="1600" dirty="0"/>
              <a:t>Testing and examination materials</a:t>
            </a:r>
          </a:p>
          <a:p>
            <a:pPr marL="624078" indent="-514350">
              <a:buFont typeface="+mj-lt"/>
              <a:buAutoNum type="arabicPeriod"/>
            </a:pPr>
            <a:r>
              <a:rPr lang="en-US" sz="1600" dirty="0"/>
              <a:t>Welfare cases of identifiable individuals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2"/>
                </a:solidFill>
              </a:rPr>
              <a:t>More Exemptions</a:t>
            </a:r>
          </a:p>
        </p:txBody>
      </p:sp>
      <p:sp>
        <p:nvSpPr>
          <p:cNvPr id="3" name="Content Placeholder 2"/>
          <p:cNvSpPr>
            <a:spLocks noGrp="1"/>
          </p:cNvSpPr>
          <p:nvPr>
            <p:ph idx="1"/>
          </p:nvPr>
        </p:nvSpPr>
        <p:spPr>
          <a:xfrm>
            <a:off x="801530" y="2590800"/>
            <a:ext cx="7524003" cy="3636510"/>
          </a:xfrm>
        </p:spPr>
        <p:txBody>
          <a:bodyPr>
            <a:noAutofit/>
          </a:bodyPr>
          <a:lstStyle/>
          <a:p>
            <a:pPr marL="624078" indent="-514350">
              <a:buFont typeface="+mj-lt"/>
              <a:buAutoNum type="arabicPeriod" startAt="9"/>
            </a:pPr>
            <a:r>
              <a:rPr lang="en-US" dirty="0"/>
              <a:t>Preparation for labor negotiations</a:t>
            </a:r>
          </a:p>
          <a:p>
            <a:pPr marL="624078" indent="-514350">
              <a:buFont typeface="+mj-lt"/>
              <a:buAutoNum type="arabicPeriod" startAt="9"/>
            </a:pPr>
            <a:r>
              <a:rPr lang="en-US" b="1" dirty="0"/>
              <a:t>Software Codes for electronic data processing</a:t>
            </a:r>
          </a:p>
          <a:p>
            <a:pPr marL="624078" indent="-514350">
              <a:buFont typeface="+mj-lt"/>
              <a:buAutoNum type="arabicPeriod" startAt="11"/>
            </a:pPr>
            <a:r>
              <a:rPr lang="en-US" b="1" dirty="0"/>
              <a:t>Specifications for competitive bidding</a:t>
            </a:r>
          </a:p>
          <a:p>
            <a:pPr marL="624078" indent="-514350">
              <a:buFont typeface="+mj-lt"/>
              <a:buAutoNum type="arabicPeriod" startAt="11"/>
            </a:pPr>
            <a:r>
              <a:rPr lang="en-US" dirty="0"/>
              <a:t>Sealed bids, drawing and proposals</a:t>
            </a:r>
          </a:p>
          <a:p>
            <a:pPr marL="624078" indent="-514350">
              <a:buFont typeface="+mj-lt"/>
              <a:buAutoNum type="arabicPeriod" startAt="11"/>
            </a:pPr>
            <a:r>
              <a:rPr lang="en-US" b="1" dirty="0"/>
              <a:t>Individually identifiable personal records – does not apply to names, positions, salaries and length of service for all employees</a:t>
            </a:r>
          </a:p>
          <a:p>
            <a:pPr marL="624078" indent="-514350">
              <a:buFont typeface="+mj-lt"/>
              <a:buAutoNum type="arabicPeriod" startAt="11"/>
            </a:pPr>
            <a:r>
              <a:rPr lang="en-US" dirty="0"/>
              <a:t>Protected by other laws (e.g., voter registration info under 115.157)</a:t>
            </a:r>
          </a:p>
          <a:p>
            <a:pPr marL="624078" indent="-514350">
              <a:buFont typeface="+mj-lt"/>
              <a:buAutoNum type="arabicPeriod" startAt="11"/>
            </a:pPr>
            <a:r>
              <a:rPr lang="en-US" dirty="0"/>
              <a:t>Scientific and technological innovations</a:t>
            </a:r>
          </a:p>
          <a:p>
            <a:pPr marL="624078" indent="-514350">
              <a:buFont typeface="+mj-lt"/>
              <a:buAutoNum type="arabicPeriod" startAt="11"/>
            </a:pPr>
            <a:r>
              <a:rPr lang="en-US" dirty="0"/>
              <a:t>Municipal hotlines (abuse and wrongdoing)</a:t>
            </a:r>
          </a:p>
        </p:txBody>
      </p:sp>
    </p:spTree>
    <p:extLst>
      <p:ext uri="{BB962C8B-B14F-4D97-AF65-F5344CB8AC3E}">
        <p14:creationId xmlns:p14="http://schemas.microsoft.com/office/powerpoint/2010/main" val="39560201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8A0D1-F7E3-86D4-919E-2E1406C9018F}"/>
              </a:ext>
            </a:extLst>
          </p:cNvPr>
          <p:cNvSpPr>
            <a:spLocks noGrp="1"/>
          </p:cNvSpPr>
          <p:nvPr>
            <p:ph type="title"/>
          </p:nvPr>
        </p:nvSpPr>
        <p:spPr/>
        <p:txBody>
          <a:bodyPr/>
          <a:lstStyle/>
          <a:p>
            <a:r>
              <a:rPr lang="en-US" dirty="0">
                <a:solidFill>
                  <a:schemeClr val="bg2"/>
                </a:solidFill>
              </a:rPr>
              <a:t>Even More Exemptions</a:t>
            </a:r>
          </a:p>
        </p:txBody>
      </p:sp>
      <p:sp>
        <p:nvSpPr>
          <p:cNvPr id="3" name="Content Placeholder 2">
            <a:extLst>
              <a:ext uri="{FF2B5EF4-FFF2-40B4-BE49-F238E27FC236}">
                <a16:creationId xmlns:a16="http://schemas.microsoft.com/office/drawing/2014/main" id="{F17B8E46-6446-B4D7-DA8B-914C630FC215}"/>
              </a:ext>
            </a:extLst>
          </p:cNvPr>
          <p:cNvSpPr>
            <a:spLocks noGrp="1"/>
          </p:cNvSpPr>
          <p:nvPr>
            <p:ph idx="1"/>
          </p:nvPr>
        </p:nvSpPr>
        <p:spPr>
          <a:xfrm>
            <a:off x="790947" y="2667000"/>
            <a:ext cx="7524003" cy="3636510"/>
          </a:xfrm>
        </p:spPr>
        <p:txBody>
          <a:bodyPr/>
          <a:lstStyle/>
          <a:p>
            <a:pPr marL="624078" indent="-514350">
              <a:buFont typeface="+mj-lt"/>
              <a:buAutoNum type="arabicPeriod" startAt="17"/>
            </a:pPr>
            <a:r>
              <a:rPr lang="en-US" sz="1800" dirty="0">
                <a:solidFill>
                  <a:srgbClr val="FFFFFF"/>
                </a:solidFill>
              </a:rPr>
              <a:t>Confidential communications with auditors</a:t>
            </a:r>
          </a:p>
          <a:p>
            <a:pPr marL="624078" indent="-514350">
              <a:buFont typeface="+mj-lt"/>
              <a:buAutoNum type="arabicPeriod" startAt="17"/>
            </a:pPr>
            <a:r>
              <a:rPr lang="en-US" sz="1800" dirty="0">
                <a:solidFill>
                  <a:srgbClr val="FFFFFF"/>
                </a:solidFill>
              </a:rPr>
              <a:t>Guidelines and policies regarding public safety</a:t>
            </a:r>
          </a:p>
          <a:p>
            <a:pPr marL="624078" indent="-514350">
              <a:buFont typeface="+mj-lt"/>
              <a:buAutoNum type="arabicPeriod" startAt="17"/>
            </a:pPr>
            <a:r>
              <a:rPr lang="en-US" sz="1800" dirty="0">
                <a:solidFill>
                  <a:srgbClr val="FFFFFF"/>
                </a:solidFill>
              </a:rPr>
              <a:t>Security systems and access thereto</a:t>
            </a:r>
          </a:p>
          <a:p>
            <a:pPr marL="624078" indent="-514350">
              <a:buFont typeface="+mj-lt"/>
              <a:buAutoNum type="arabicPeriod" startAt="17"/>
            </a:pPr>
            <a:r>
              <a:rPr lang="en-US" sz="1800" b="1" dirty="0">
                <a:solidFill>
                  <a:srgbClr val="FFFFFF"/>
                </a:solidFill>
              </a:rPr>
              <a:t>Computer Networking</a:t>
            </a:r>
            <a:endParaRPr lang="en-US" sz="1800" dirty="0">
              <a:solidFill>
                <a:srgbClr val="FFFFFF"/>
              </a:solidFill>
            </a:endParaRPr>
          </a:p>
          <a:p>
            <a:pPr marL="624078" indent="-514350">
              <a:buFont typeface="+mj-lt"/>
              <a:buAutoNum type="arabicPeriod" startAt="17"/>
            </a:pPr>
            <a:r>
              <a:rPr lang="en-US" sz="1800" dirty="0">
                <a:solidFill>
                  <a:srgbClr val="FFFFFF"/>
                </a:solidFill>
              </a:rPr>
              <a:t>Credit card numbers and personal identifiers</a:t>
            </a:r>
          </a:p>
          <a:p>
            <a:pPr marL="624078" indent="-514350">
              <a:buFont typeface="+mj-lt"/>
              <a:buAutoNum type="arabicPeriod" startAt="17"/>
            </a:pPr>
            <a:r>
              <a:rPr lang="en-US" sz="1800" dirty="0">
                <a:solidFill>
                  <a:srgbClr val="FFFFFF"/>
                </a:solidFill>
              </a:rPr>
              <a:t>Proposals to license property to higher education institution</a:t>
            </a:r>
          </a:p>
          <a:p>
            <a:pPr marL="624078" indent="-514350">
              <a:buFont typeface="+mj-lt"/>
              <a:buAutoNum type="arabicPeriod" startAt="17"/>
            </a:pPr>
            <a:r>
              <a:rPr lang="en-US" sz="1800" b="1" dirty="0">
                <a:solidFill>
                  <a:srgbClr val="FFFFFF"/>
                </a:solidFill>
              </a:rPr>
              <a:t>Records relating to foster home or kin</a:t>
            </a:r>
            <a:r>
              <a:rPr lang="en-US" b="1" dirty="0">
                <a:solidFill>
                  <a:srgbClr val="FFFFFF"/>
                </a:solidFill>
              </a:rPr>
              <a:t>ship placements</a:t>
            </a:r>
          </a:p>
          <a:p>
            <a:pPr marL="624078" indent="-514350">
              <a:buFont typeface="+mj-lt"/>
              <a:buAutoNum type="arabicPeriod" startAt="17"/>
            </a:pPr>
            <a:endParaRPr lang="en-US" sz="1800" b="1" dirty="0">
              <a:solidFill>
                <a:srgbClr val="FFFFFF"/>
              </a:solidFill>
            </a:endParaRPr>
          </a:p>
          <a:p>
            <a:endParaRPr lang="en-US" dirty="0">
              <a:solidFill>
                <a:srgbClr val="FFFFFF"/>
              </a:solidFill>
            </a:endParaRPr>
          </a:p>
        </p:txBody>
      </p:sp>
    </p:spTree>
    <p:extLst>
      <p:ext uri="{BB962C8B-B14F-4D97-AF65-F5344CB8AC3E}">
        <p14:creationId xmlns:p14="http://schemas.microsoft.com/office/powerpoint/2010/main" val="26257154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rPr>
              <a:t>Closed Records and Meetings (cont’d)</a:t>
            </a:r>
          </a:p>
        </p:txBody>
      </p:sp>
      <p:sp>
        <p:nvSpPr>
          <p:cNvPr id="3" name="Content Placeholder 2"/>
          <p:cNvSpPr>
            <a:spLocks noGrp="1"/>
          </p:cNvSpPr>
          <p:nvPr>
            <p:ph idx="1"/>
          </p:nvPr>
        </p:nvSpPr>
        <p:spPr>
          <a:xfrm>
            <a:off x="804353" y="2514600"/>
            <a:ext cx="7524003" cy="3636510"/>
          </a:xfrm>
        </p:spPr>
        <p:txBody>
          <a:bodyPr>
            <a:normAutofit fontScale="77500" lnSpcReduction="20000"/>
          </a:bodyPr>
          <a:lstStyle/>
          <a:p>
            <a:r>
              <a:rPr lang="en-US" sz="2800" dirty="0">
                <a:solidFill>
                  <a:srgbClr val="FFFFFF"/>
                </a:solidFill>
              </a:rPr>
              <a:t>Records otherwise open under Sunshine Law may be closed by some other statute.  </a:t>
            </a:r>
          </a:p>
          <a:p>
            <a:pPr lvl="1"/>
            <a:r>
              <a:rPr lang="en-US" sz="2400" dirty="0">
                <a:solidFill>
                  <a:srgbClr val="FFFFFF"/>
                </a:solidFill>
              </a:rPr>
              <a:t>Must be able to point to specific statutory basis for closure</a:t>
            </a:r>
          </a:p>
          <a:p>
            <a:pPr lvl="1"/>
            <a:r>
              <a:rPr lang="en-US" sz="2400" dirty="0">
                <a:solidFill>
                  <a:srgbClr val="FFFFFF"/>
                </a:solidFill>
              </a:rPr>
              <a:t>Examples:</a:t>
            </a:r>
          </a:p>
          <a:p>
            <a:pPr lvl="2"/>
            <a:r>
              <a:rPr lang="en-US" sz="2400" dirty="0">
                <a:solidFill>
                  <a:srgbClr val="FFFFFF"/>
                </a:solidFill>
              </a:rPr>
              <a:t>Juvenile criminal records</a:t>
            </a:r>
          </a:p>
          <a:p>
            <a:pPr lvl="2"/>
            <a:r>
              <a:rPr lang="en-US" sz="2400" dirty="0">
                <a:solidFill>
                  <a:srgbClr val="FFFFFF"/>
                </a:solidFill>
              </a:rPr>
              <a:t>Tax returns</a:t>
            </a:r>
          </a:p>
          <a:p>
            <a:pPr lvl="2"/>
            <a:r>
              <a:rPr lang="en-US" sz="2400" dirty="0">
                <a:solidFill>
                  <a:srgbClr val="FFFFFF"/>
                </a:solidFill>
              </a:rPr>
              <a:t>Social security numbers</a:t>
            </a:r>
          </a:p>
          <a:p>
            <a:pPr lvl="2"/>
            <a:r>
              <a:rPr lang="en-US" sz="2400" dirty="0">
                <a:solidFill>
                  <a:srgbClr val="FFFFFF"/>
                </a:solidFill>
              </a:rPr>
              <a:t>Adoption records</a:t>
            </a:r>
          </a:p>
          <a:p>
            <a:pPr lvl="2"/>
            <a:r>
              <a:rPr lang="en-US" sz="2400" dirty="0">
                <a:solidFill>
                  <a:srgbClr val="FFFFFF"/>
                </a:solidFill>
              </a:rPr>
              <a:t>Mental health records</a:t>
            </a:r>
          </a:p>
          <a:p>
            <a:pPr lvl="1"/>
            <a:endParaRPr lang="en-US" dirty="0">
              <a:solidFill>
                <a:srgbClr val="FFFFFF"/>
              </a:solidFill>
            </a:endParaRPr>
          </a:p>
        </p:txBody>
      </p:sp>
      <p:pic>
        <p:nvPicPr>
          <p:cNvPr id="5" name="Graphic 4" descr="Document with solid fill">
            <a:extLst>
              <a:ext uri="{FF2B5EF4-FFF2-40B4-BE49-F238E27FC236}">
                <a16:creationId xmlns:a16="http://schemas.microsoft.com/office/drawing/2014/main" id="{800F3B71-4817-EE51-AA24-72E64E16375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79047" y="4105056"/>
            <a:ext cx="2286000" cy="22860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2"/>
                </a:solidFill>
              </a:rPr>
              <a:t>Exceptions to Exemptions</a:t>
            </a:r>
          </a:p>
        </p:txBody>
      </p:sp>
      <p:sp>
        <p:nvSpPr>
          <p:cNvPr id="3" name="Content Placeholder 2"/>
          <p:cNvSpPr>
            <a:spLocks noGrp="1"/>
          </p:cNvSpPr>
          <p:nvPr>
            <p:ph idx="1"/>
          </p:nvPr>
        </p:nvSpPr>
        <p:spPr>
          <a:xfrm>
            <a:off x="381000" y="2286000"/>
            <a:ext cx="7524003" cy="3636510"/>
          </a:xfrm>
        </p:spPr>
        <p:txBody>
          <a:bodyPr>
            <a:normAutofit/>
          </a:bodyPr>
          <a:lstStyle/>
          <a:p>
            <a:r>
              <a:rPr lang="en-US" sz="2700" dirty="0">
                <a:solidFill>
                  <a:srgbClr val="FFFFFF"/>
                </a:solidFill>
              </a:rPr>
              <a:t>Any minutes, vote, or public record approving a contract relating to the leasing, purchase or sale of real estate shall be made public upon execution</a:t>
            </a:r>
          </a:p>
          <a:p>
            <a:r>
              <a:rPr lang="en-US" sz="2700" dirty="0">
                <a:solidFill>
                  <a:srgbClr val="FFFFFF"/>
                </a:solidFill>
              </a:rPr>
              <a:t>Vote on eminent domain issues shall be made public immediately following action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7500" y="447188"/>
            <a:ext cx="7928998" cy="970450"/>
          </a:xfrm>
        </p:spPr>
        <p:txBody>
          <a:bodyPr>
            <a:normAutofit/>
          </a:bodyPr>
          <a:lstStyle/>
          <a:p>
            <a:r>
              <a:rPr lang="en-US" dirty="0">
                <a:solidFill>
                  <a:schemeClr val="bg2"/>
                </a:solidFill>
              </a:rPr>
              <a:t>72 Hour Rule</a:t>
            </a:r>
          </a:p>
        </p:txBody>
      </p:sp>
      <p:sp>
        <p:nvSpPr>
          <p:cNvPr id="2" name="Content Placeholder 1"/>
          <p:cNvSpPr>
            <a:spLocks noGrp="1"/>
          </p:cNvSpPr>
          <p:nvPr>
            <p:ph idx="1"/>
          </p:nvPr>
        </p:nvSpPr>
        <p:spPr>
          <a:xfrm>
            <a:off x="614034" y="2413000"/>
            <a:ext cx="5399415" cy="3632200"/>
          </a:xfrm>
        </p:spPr>
        <p:txBody>
          <a:bodyPr>
            <a:normAutofit/>
          </a:bodyPr>
          <a:lstStyle/>
          <a:p>
            <a:r>
              <a:rPr lang="en-US" dirty="0"/>
              <a:t>The vote on a final decision to hire, fire, promote or discipline an employee shall be made available to the public within 72 hours of the meeting.</a:t>
            </a:r>
          </a:p>
          <a:p>
            <a:pPr lvl="1"/>
            <a:r>
              <a:rPr lang="en-US" dirty="0"/>
              <a:t>Prior to public disclosure; affected employee shall be promptly notified of the decision (within the 72 hour period).</a:t>
            </a:r>
          </a:p>
          <a:p>
            <a:r>
              <a:rPr lang="en-US" dirty="0"/>
              <a:t>This only applies to discipline of EES that was put to a vote by the Board</a:t>
            </a:r>
          </a:p>
          <a:p>
            <a:pPr lvl="1">
              <a:buNone/>
            </a:pPr>
            <a:endParaRPr lang="en-US" dirty="0"/>
          </a:p>
        </p:txBody>
      </p:sp>
      <p:pic>
        <p:nvPicPr>
          <p:cNvPr id="5" name="Graphic 4" descr="Hourglass 60% with solid fill">
            <a:extLst>
              <a:ext uri="{FF2B5EF4-FFF2-40B4-BE49-F238E27FC236}">
                <a16:creationId xmlns:a16="http://schemas.microsoft.com/office/drawing/2014/main" id="{57D65580-FAD1-8BE3-E274-8170FF3AE72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49603" y="3178770"/>
            <a:ext cx="2184797" cy="2184797"/>
          </a:xfrm>
          <a:prstGeom prst="roundRect">
            <a:avLst>
              <a:gd name="adj" fmla="val 3876"/>
            </a:avLst>
          </a:prstGeom>
          <a:ln>
            <a:solidFill>
              <a:schemeClr val="accent1"/>
            </a:solidFill>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6DCCF-3B4D-1D41-3072-370AACEA8270}"/>
              </a:ext>
            </a:extLst>
          </p:cNvPr>
          <p:cNvSpPr>
            <a:spLocks noGrp="1"/>
          </p:cNvSpPr>
          <p:nvPr>
            <p:ph type="ctrTitle"/>
          </p:nvPr>
        </p:nvSpPr>
        <p:spPr>
          <a:xfrm>
            <a:off x="778933" y="1480572"/>
            <a:ext cx="7526338" cy="2971051"/>
          </a:xfrm>
        </p:spPr>
        <p:txBody>
          <a:bodyPr/>
          <a:lstStyle/>
          <a:p>
            <a:r>
              <a:rPr lang="en-US">
                <a:solidFill>
                  <a:srgbClr val="FFFFFF"/>
                </a:solidFill>
              </a:rPr>
              <a:t>Public Records</a:t>
            </a:r>
            <a:endParaRPr lang="en-US" dirty="0">
              <a:solidFill>
                <a:srgbClr val="FFFFFF"/>
              </a:solidFill>
            </a:endParaRPr>
          </a:p>
        </p:txBody>
      </p:sp>
      <p:pic>
        <p:nvPicPr>
          <p:cNvPr id="5" name="Picture 4">
            <a:extLst>
              <a:ext uri="{FF2B5EF4-FFF2-40B4-BE49-F238E27FC236}">
                <a16:creationId xmlns:a16="http://schemas.microsoft.com/office/drawing/2014/main" id="{63E7F1E4-1D51-8295-7BFD-721E5618656B}"/>
              </a:ext>
            </a:extLst>
          </p:cNvPr>
          <p:cNvPicPr>
            <a:picLocks noChangeAspect="1"/>
          </p:cNvPicPr>
          <p:nvPr/>
        </p:nvPicPr>
        <p:blipFill>
          <a:blip r:embed="rId4"/>
          <a:stretch>
            <a:fillRect/>
          </a:stretch>
        </p:blipFill>
        <p:spPr>
          <a:xfrm>
            <a:off x="2790560" y="990600"/>
            <a:ext cx="3503084" cy="1905000"/>
          </a:xfrm>
          <a:prstGeom prst="rect">
            <a:avLst/>
          </a:prstGeom>
          <a:ln w="228600" cap="sq" cmpd="thickThin">
            <a:solidFill>
              <a:schemeClr val="bg2"/>
            </a:solidFill>
            <a:prstDash val="solid"/>
            <a:miter lim="800000"/>
          </a:ln>
          <a:effectLst>
            <a:innerShdw blurRad="76200">
              <a:srgbClr val="000000"/>
            </a:innerShdw>
          </a:effectLst>
        </p:spPr>
      </p:pic>
    </p:spTree>
    <p:extLst>
      <p:ext uri="{BB962C8B-B14F-4D97-AF65-F5344CB8AC3E}">
        <p14:creationId xmlns:p14="http://schemas.microsoft.com/office/powerpoint/2010/main" val="17949297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CA1D65-B37E-65A8-673A-7E6BB1D5A717}"/>
              </a:ext>
            </a:extLst>
          </p:cNvPr>
          <p:cNvSpPr>
            <a:spLocks noGrp="1"/>
          </p:cNvSpPr>
          <p:nvPr>
            <p:ph type="ctrTitle"/>
          </p:nvPr>
        </p:nvSpPr>
        <p:spPr/>
        <p:txBody>
          <a:bodyPr/>
          <a:lstStyle/>
          <a:p>
            <a:r>
              <a:rPr lang="en-US" dirty="0"/>
              <a:t>Closed Record and Meetings</a:t>
            </a:r>
          </a:p>
        </p:txBody>
      </p:sp>
      <p:pic>
        <p:nvPicPr>
          <p:cNvPr id="1026" name="Picture 2" descr="Image result for closed meetins">
            <a:extLst>
              <a:ext uri="{FF2B5EF4-FFF2-40B4-BE49-F238E27FC236}">
                <a16:creationId xmlns:a16="http://schemas.microsoft.com/office/drawing/2014/main" id="{E9DB2726-89DE-1F18-CAAC-6837FBF8FDE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60" t="18599" r="4944" b="18735"/>
          <a:stretch/>
        </p:blipFill>
        <p:spPr bwMode="auto">
          <a:xfrm>
            <a:off x="3312318" y="685800"/>
            <a:ext cx="2519364"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58278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9996" y="1143000"/>
            <a:ext cx="7524003" cy="970450"/>
          </a:xfrm>
        </p:spPr>
        <p:txBody>
          <a:bodyPr>
            <a:normAutofit fontScale="90000"/>
          </a:bodyPr>
          <a:lstStyle/>
          <a:p>
            <a:br>
              <a:rPr lang="en-US" dirty="0"/>
            </a:br>
            <a:r>
              <a:rPr lang="en-US" dirty="0"/>
              <a:t>Procedure for Closing Meetings – 610.022</a:t>
            </a:r>
            <a:br>
              <a:rPr lang="en-US" dirty="0"/>
            </a:br>
            <a:endParaRPr lang="en-US" dirty="0"/>
          </a:p>
        </p:txBody>
      </p:sp>
      <p:sp>
        <p:nvSpPr>
          <p:cNvPr id="3" name="Content Placeholder 2"/>
          <p:cNvSpPr>
            <a:spLocks noGrp="1"/>
          </p:cNvSpPr>
          <p:nvPr>
            <p:ph idx="1"/>
          </p:nvPr>
        </p:nvSpPr>
        <p:spPr/>
        <p:txBody>
          <a:bodyPr>
            <a:normAutofit/>
          </a:bodyPr>
          <a:lstStyle/>
          <a:p>
            <a:pPr marL="514350" indent="-514350">
              <a:buSzPct val="100000"/>
              <a:buFont typeface="+mj-lt"/>
              <a:buAutoNum type="arabicPeriod"/>
            </a:pPr>
            <a:r>
              <a:rPr lang="en-US" dirty="0"/>
              <a:t>No meeting or vote may be closed without public vote of the majority of the quorum. </a:t>
            </a:r>
          </a:p>
          <a:p>
            <a:pPr lvl="1"/>
            <a:r>
              <a:rPr lang="en-US" dirty="0"/>
              <a:t>The vote of each member and the specific reason for closing shall be announced publicly and entered into the minutes.  </a:t>
            </a:r>
          </a:p>
          <a:p>
            <a:pPr marL="514350" indent="-514350">
              <a:buSzPct val="100000"/>
              <a:buFont typeface="+mj-lt"/>
              <a:buAutoNum type="arabicPeriod"/>
            </a:pPr>
            <a:r>
              <a:rPr lang="en-US" dirty="0"/>
              <a:t>An entity shall give notice of the time, date and place of such closed meeting or vote and the reason for holding it by reference to the specific exception. </a:t>
            </a:r>
          </a:p>
          <a:p>
            <a:pPr lvl="1"/>
            <a:r>
              <a:rPr lang="en-US" dirty="0"/>
              <a:t>Notice must comply with the procedures for notice of a public meeting.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9998" y="990600"/>
            <a:ext cx="7524003" cy="970450"/>
          </a:xfrm>
        </p:spPr>
        <p:txBody>
          <a:bodyPr>
            <a:normAutofit fontScale="90000"/>
          </a:bodyPr>
          <a:lstStyle/>
          <a:p>
            <a:br>
              <a:rPr lang="en-US" dirty="0"/>
            </a:br>
            <a:r>
              <a:rPr lang="en-US" dirty="0"/>
              <a:t>Procedure for Closing Meetings – 610.022 </a:t>
            </a:r>
            <a:br>
              <a:rPr lang="en-US" dirty="0"/>
            </a:br>
            <a:endParaRPr lang="en-US" dirty="0"/>
          </a:p>
        </p:txBody>
      </p:sp>
      <p:sp>
        <p:nvSpPr>
          <p:cNvPr id="3" name="Content Placeholder 2"/>
          <p:cNvSpPr>
            <a:spLocks noGrp="1"/>
          </p:cNvSpPr>
          <p:nvPr>
            <p:ph idx="1"/>
          </p:nvPr>
        </p:nvSpPr>
        <p:spPr>
          <a:xfrm>
            <a:off x="457199" y="1676400"/>
            <a:ext cx="8229600" cy="4330892"/>
          </a:xfrm>
        </p:spPr>
        <p:txBody>
          <a:bodyPr>
            <a:normAutofit/>
          </a:bodyPr>
          <a:lstStyle/>
          <a:p>
            <a:pPr marL="514350" indent="-514350">
              <a:buSzPct val="100000"/>
              <a:buFont typeface="+mj-lt"/>
              <a:buAutoNum type="arabicPeriod" startAt="3"/>
            </a:pPr>
            <a:r>
              <a:rPr lang="en-US" sz="2000" dirty="0"/>
              <a:t>Any closed meeting or vote shall be closed only to the extent necessary.  Entities shall not discuss any business in a closed meeting, record or vote which does not directly relate to the specific reason announced. </a:t>
            </a:r>
          </a:p>
          <a:p>
            <a:pPr lvl="1"/>
            <a:r>
              <a:rPr lang="en-US" sz="1800" dirty="0"/>
              <a:t>Entities shall only close an existing portion of the meeting facility necessary to go into closed session.</a:t>
            </a:r>
          </a:p>
          <a:p>
            <a:pPr lvl="1"/>
            <a:r>
              <a:rPr lang="en-US" sz="1800" dirty="0"/>
              <a:t>Must allow public to remain to attend any subsequent open session. </a:t>
            </a:r>
          </a:p>
        </p:txBody>
      </p:sp>
    </p:spTree>
    <p:extLst>
      <p:ext uri="{BB962C8B-B14F-4D97-AF65-F5344CB8AC3E}">
        <p14:creationId xmlns:p14="http://schemas.microsoft.com/office/powerpoint/2010/main" val="36559838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9997" y="609600"/>
            <a:ext cx="7524003" cy="970450"/>
          </a:xfrm>
        </p:spPr>
        <p:txBody>
          <a:bodyPr>
            <a:normAutofit fontScale="90000"/>
          </a:bodyPr>
          <a:lstStyle/>
          <a:p>
            <a:r>
              <a:rPr lang="en-US" dirty="0"/>
              <a:t>Closed Records and Meetings – </a:t>
            </a:r>
            <a:r>
              <a:rPr lang="en-US" dirty="0">
                <a:solidFill>
                  <a:srgbClr val="FFFFFF"/>
                </a:solidFill>
              </a:rPr>
              <a:t>610.022</a:t>
            </a:r>
            <a:r>
              <a:rPr lang="en-US" dirty="0">
                <a:solidFill>
                  <a:schemeClr val="tx1"/>
                </a:solidFill>
              </a:rPr>
              <a:t> </a:t>
            </a:r>
          </a:p>
        </p:txBody>
      </p:sp>
      <p:sp>
        <p:nvSpPr>
          <p:cNvPr id="3" name="Content Placeholder 2"/>
          <p:cNvSpPr>
            <a:spLocks noGrp="1"/>
          </p:cNvSpPr>
          <p:nvPr>
            <p:ph idx="1"/>
          </p:nvPr>
        </p:nvSpPr>
        <p:spPr>
          <a:xfrm>
            <a:off x="685800" y="2209800"/>
            <a:ext cx="7524003" cy="3636510"/>
          </a:xfrm>
        </p:spPr>
        <p:txBody>
          <a:bodyPr>
            <a:normAutofit/>
          </a:bodyPr>
          <a:lstStyle/>
          <a:p>
            <a:pPr marL="514350" indent="-514350">
              <a:buSzPct val="100000"/>
              <a:buFont typeface="+mj-lt"/>
              <a:buAutoNum type="arabicPeriod" startAt="4"/>
            </a:pPr>
            <a:r>
              <a:rPr lang="en-US" sz="2200" dirty="0"/>
              <a:t>If member believes meeting vote or record should not be closed, that member must object to the motion at or prior to when  the vote is taken. </a:t>
            </a:r>
          </a:p>
          <a:p>
            <a:pPr lvl="1"/>
            <a:r>
              <a:rPr lang="en-US" sz="1800" dirty="0"/>
              <a:t>M</a:t>
            </a:r>
            <a:r>
              <a:rPr lang="en-US" sz="1900" dirty="0"/>
              <a:t>inutes shall reflect objection made. </a:t>
            </a:r>
          </a:p>
          <a:p>
            <a:pPr lvl="1"/>
            <a:r>
              <a:rPr lang="en-US" sz="1900" dirty="0"/>
              <a:t>Objecting member may fully participate in any meeting, record or vote that is closed over objection. </a:t>
            </a:r>
          </a:p>
          <a:p>
            <a:pPr lvl="1"/>
            <a:r>
              <a:rPr lang="en-US" sz="1900" dirty="0"/>
              <a:t>Absolute Defense to liability under Sunshine Act – if objecting member also voted in opposition to the motion.</a:t>
            </a:r>
          </a:p>
          <a:p>
            <a:endParaRPr lang="en-US" dirty="0"/>
          </a:p>
        </p:txBody>
      </p:sp>
    </p:spTree>
    <p:extLst>
      <p:ext uri="{BB962C8B-B14F-4D97-AF65-F5344CB8AC3E}">
        <p14:creationId xmlns:p14="http://schemas.microsoft.com/office/powerpoint/2010/main" val="41460739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4108" y="685800"/>
            <a:ext cx="7524003" cy="970450"/>
          </a:xfrm>
        </p:spPr>
        <p:txBody>
          <a:bodyPr/>
          <a:lstStyle/>
          <a:p>
            <a:r>
              <a:rPr lang="en-US" dirty="0"/>
              <a:t>Closed Records and Meetings</a:t>
            </a:r>
          </a:p>
        </p:txBody>
      </p:sp>
      <p:sp>
        <p:nvSpPr>
          <p:cNvPr id="3" name="Content Placeholder 2"/>
          <p:cNvSpPr>
            <a:spLocks noGrp="1"/>
          </p:cNvSpPr>
          <p:nvPr>
            <p:ph idx="1"/>
          </p:nvPr>
        </p:nvSpPr>
        <p:spPr>
          <a:xfrm>
            <a:off x="0" y="2362200"/>
            <a:ext cx="7524003" cy="3636510"/>
          </a:xfrm>
        </p:spPr>
        <p:txBody>
          <a:bodyPr>
            <a:normAutofit fontScale="92500"/>
          </a:bodyPr>
          <a:lstStyle/>
          <a:p>
            <a:pPr marL="365760" lvl="1" indent="0">
              <a:buNone/>
            </a:pPr>
            <a:r>
              <a:rPr lang="en-US" sz="4000" i="1" dirty="0"/>
              <a:t>Smith v. Sheriff</a:t>
            </a:r>
          </a:p>
          <a:p>
            <a:pPr lvl="2"/>
            <a:r>
              <a:rPr lang="en-US" sz="2800" dirty="0"/>
              <a:t>A governmental body may allow certain members of the public into a closed meeting to provide information to the governmental body.</a:t>
            </a:r>
          </a:p>
          <a:p>
            <a:pPr lvl="3"/>
            <a:r>
              <a:rPr lang="en-US" sz="2400" dirty="0"/>
              <a:t>Their participation in the closed session does not 'open' the session to either the media or the general public.</a:t>
            </a:r>
          </a:p>
          <a:p>
            <a:pPr lvl="2"/>
            <a:endParaRPr lang="en-US" dirty="0"/>
          </a:p>
        </p:txBody>
      </p:sp>
      <p:pic>
        <p:nvPicPr>
          <p:cNvPr id="5" name="Graphic 4" descr="Gavel with solid fill">
            <a:extLst>
              <a:ext uri="{FF2B5EF4-FFF2-40B4-BE49-F238E27FC236}">
                <a16:creationId xmlns:a16="http://schemas.microsoft.com/office/drawing/2014/main" id="{C205204A-3F78-0FDF-02BF-44B3889B6D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39000" y="2133600"/>
            <a:ext cx="1447800" cy="144780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539293A8-10DA-D640-6A01-E49239E7B60A}"/>
              </a:ext>
            </a:extLst>
          </p:cNvPr>
          <p:cNvSpPr>
            <a:spLocks noGrp="1"/>
          </p:cNvSpPr>
          <p:nvPr>
            <p:ph type="subTitle" idx="1"/>
          </p:nvPr>
        </p:nvSpPr>
        <p:spPr>
          <a:xfrm>
            <a:off x="808831" y="5486400"/>
            <a:ext cx="7526338" cy="967553"/>
          </a:xfrm>
        </p:spPr>
        <p:txBody>
          <a:bodyPr>
            <a:noAutofit/>
          </a:bodyPr>
          <a:lstStyle/>
          <a:p>
            <a:pPr algn="ctr"/>
            <a:r>
              <a:rPr lang="en-US" sz="3600" dirty="0"/>
              <a:t>Violations of the Sunshine Law</a:t>
            </a:r>
          </a:p>
        </p:txBody>
      </p:sp>
      <p:pic>
        <p:nvPicPr>
          <p:cNvPr id="6" name="Picture 5" descr="Text, whiteboard&#10;&#10;Description automatically generated">
            <a:extLst>
              <a:ext uri="{FF2B5EF4-FFF2-40B4-BE49-F238E27FC236}">
                <a16:creationId xmlns:a16="http://schemas.microsoft.com/office/drawing/2014/main" id="{30505BA6-7716-4BF4-AF08-36A061AE73AB}"/>
              </a:ext>
            </a:extLst>
          </p:cNvPr>
          <p:cNvPicPr>
            <a:picLocks noChangeAspect="1"/>
          </p:cNvPicPr>
          <p:nvPr/>
        </p:nvPicPr>
        <p:blipFill>
          <a:blip r:embed="rId2"/>
          <a:stretch>
            <a:fillRect/>
          </a:stretch>
        </p:blipFill>
        <p:spPr>
          <a:xfrm rot="21004839">
            <a:off x="1523999" y="502412"/>
            <a:ext cx="6096000" cy="3029301"/>
          </a:xfrm>
          <a:prstGeom prst="rect">
            <a:avLst/>
          </a:prstGeom>
        </p:spPr>
      </p:pic>
    </p:spTree>
    <p:extLst>
      <p:ext uri="{BB962C8B-B14F-4D97-AF65-F5344CB8AC3E}">
        <p14:creationId xmlns:p14="http://schemas.microsoft.com/office/powerpoint/2010/main" val="25878525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Violations of Law – Lawsuits</a:t>
            </a:r>
          </a:p>
        </p:txBody>
      </p:sp>
      <p:sp>
        <p:nvSpPr>
          <p:cNvPr id="3" name="Content Placeholder 2"/>
          <p:cNvSpPr>
            <a:spLocks noGrp="1"/>
          </p:cNvSpPr>
          <p:nvPr>
            <p:ph idx="1"/>
          </p:nvPr>
        </p:nvSpPr>
        <p:spPr>
          <a:xfrm>
            <a:off x="533400" y="2971800"/>
            <a:ext cx="5686759" cy="3886200"/>
          </a:xfrm>
        </p:spPr>
        <p:txBody>
          <a:bodyPr>
            <a:normAutofit lnSpcReduction="10000"/>
          </a:bodyPr>
          <a:lstStyle/>
          <a:p>
            <a:r>
              <a:rPr lang="en-US" u="sng" dirty="0"/>
              <a:t>Who can bring action under 610.027</a:t>
            </a:r>
            <a:r>
              <a:rPr lang="en-US" dirty="0"/>
              <a:t>:  Any aggrieved person, taxpayer, or citizen of the state</a:t>
            </a:r>
          </a:p>
          <a:p>
            <a:endParaRPr lang="en-US" dirty="0"/>
          </a:p>
          <a:p>
            <a:r>
              <a:rPr lang="en-US" u="sng" dirty="0"/>
              <a:t>Timing</a:t>
            </a:r>
            <a:r>
              <a:rPr lang="en-US" dirty="0"/>
              <a:t>:  Must file within one year when informed of questionable act or could have ascertained violation, max of two years. 610.027.5.</a:t>
            </a:r>
          </a:p>
          <a:p>
            <a:endParaRPr lang="en-US" dirty="0"/>
          </a:p>
          <a:p>
            <a:r>
              <a:rPr lang="en-US" u="sng" dirty="0"/>
              <a:t>Location</a:t>
            </a:r>
            <a:r>
              <a:rPr lang="en-US" dirty="0"/>
              <a:t>:  Brought in the circuit court for the county in which entity has its principal place of business.</a:t>
            </a:r>
          </a:p>
          <a:p>
            <a:endParaRPr lang="en-US" dirty="0"/>
          </a:p>
          <a:p>
            <a:pPr lvl="1"/>
            <a:endParaRPr lang="en-US" dirty="0"/>
          </a:p>
          <a:p>
            <a:pPr lvl="2"/>
            <a:endParaRPr lang="en-US" dirty="0"/>
          </a:p>
        </p:txBody>
      </p:sp>
      <p:pic>
        <p:nvPicPr>
          <p:cNvPr id="5" name="Graphic 4" descr="Scales of justice with solid fill">
            <a:extLst>
              <a:ext uri="{FF2B5EF4-FFF2-40B4-BE49-F238E27FC236}">
                <a16:creationId xmlns:a16="http://schemas.microsoft.com/office/drawing/2014/main" id="{988014E8-2CE7-914A-48EE-6DFAE3F8312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57600" y="3276600"/>
            <a:ext cx="1676400" cy="167640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Violations of Law – Lawsuits</a:t>
            </a:r>
          </a:p>
        </p:txBody>
      </p:sp>
      <p:sp>
        <p:nvSpPr>
          <p:cNvPr id="3" name="Content Placeholder 2"/>
          <p:cNvSpPr>
            <a:spLocks noGrp="1"/>
          </p:cNvSpPr>
          <p:nvPr>
            <p:ph idx="1"/>
          </p:nvPr>
        </p:nvSpPr>
        <p:spPr>
          <a:xfrm>
            <a:off x="685800" y="2667000"/>
            <a:ext cx="7524003" cy="3636510"/>
          </a:xfrm>
        </p:spPr>
        <p:txBody>
          <a:bodyPr>
            <a:normAutofit fontScale="92500" lnSpcReduction="20000"/>
          </a:bodyPr>
          <a:lstStyle/>
          <a:p>
            <a:pPr marL="109728" indent="0">
              <a:buNone/>
            </a:pPr>
            <a:endParaRPr lang="en-US" dirty="0"/>
          </a:p>
          <a:p>
            <a:r>
              <a:rPr lang="en-US" sz="2800" u="sng" dirty="0"/>
              <a:t>Obligations When Sued</a:t>
            </a:r>
            <a:r>
              <a:rPr lang="en-US" sz="2800" dirty="0"/>
              <a:t>:  </a:t>
            </a:r>
            <a:r>
              <a:rPr lang="en-US" sz="2800" b="1" dirty="0"/>
              <a:t>Cannot transfer custody, alter, destroy, or otherwise dispose of the public record sought to be inspected and examined</a:t>
            </a:r>
            <a:r>
              <a:rPr lang="en-US" sz="2800" dirty="0"/>
              <a:t>.</a:t>
            </a:r>
          </a:p>
          <a:p>
            <a:endParaRPr lang="en-US" sz="2800" dirty="0"/>
          </a:p>
          <a:p>
            <a:r>
              <a:rPr lang="en-US" sz="2800" u="sng" dirty="0"/>
              <a:t>Burden on Entity</a:t>
            </a:r>
            <a:r>
              <a:rPr lang="en-US" sz="2800" dirty="0"/>
              <a:t>:  Once Plaintiff shows entity is subject to Sunshine Law, then entity has burden to show compliance with rules.</a:t>
            </a:r>
          </a:p>
          <a:p>
            <a:pPr marL="0" indent="0">
              <a:buNone/>
            </a:pPr>
            <a:endParaRPr lang="en-US" sz="2800" dirty="0"/>
          </a:p>
          <a:p>
            <a:pPr lvl="1"/>
            <a:endParaRPr lang="en-US" dirty="0"/>
          </a:p>
          <a:p>
            <a:pPr lvl="2"/>
            <a:endParaRPr lang="en-US" dirty="0"/>
          </a:p>
        </p:txBody>
      </p:sp>
    </p:spTree>
    <p:extLst>
      <p:ext uri="{BB962C8B-B14F-4D97-AF65-F5344CB8AC3E}">
        <p14:creationId xmlns:p14="http://schemas.microsoft.com/office/powerpoint/2010/main" val="16107133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Arrow: Right 7">
            <a:extLst>
              <a:ext uri="{FF2B5EF4-FFF2-40B4-BE49-F238E27FC236}">
                <a16:creationId xmlns:a16="http://schemas.microsoft.com/office/drawing/2014/main" id="{DAB46AF9-1CA6-9FF1-7343-09AD92E89174}"/>
              </a:ext>
            </a:extLst>
          </p:cNvPr>
          <p:cNvSpPr/>
          <p:nvPr/>
        </p:nvSpPr>
        <p:spPr>
          <a:xfrm rot="10800000">
            <a:off x="4419600" y="3200400"/>
            <a:ext cx="3352800" cy="3352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9E2FCD3-8AED-A9C6-9605-1B3117C1D2E6}"/>
              </a:ext>
            </a:extLst>
          </p:cNvPr>
          <p:cNvSpPr>
            <a:spLocks noGrp="1"/>
          </p:cNvSpPr>
          <p:nvPr>
            <p:ph type="title"/>
          </p:nvPr>
        </p:nvSpPr>
        <p:spPr/>
        <p:txBody>
          <a:bodyPr/>
          <a:lstStyle/>
          <a:p>
            <a:r>
              <a:rPr lang="en-US" dirty="0"/>
              <a:t>Remedies</a:t>
            </a:r>
          </a:p>
        </p:txBody>
      </p:sp>
      <p:sp>
        <p:nvSpPr>
          <p:cNvPr id="3" name="Content Placeholder 2">
            <a:extLst>
              <a:ext uri="{FF2B5EF4-FFF2-40B4-BE49-F238E27FC236}">
                <a16:creationId xmlns:a16="http://schemas.microsoft.com/office/drawing/2014/main" id="{7911A23E-8484-42A3-B529-B2F6D5F90245}"/>
              </a:ext>
            </a:extLst>
          </p:cNvPr>
          <p:cNvSpPr>
            <a:spLocks noGrp="1"/>
          </p:cNvSpPr>
          <p:nvPr>
            <p:ph idx="1"/>
          </p:nvPr>
        </p:nvSpPr>
        <p:spPr>
          <a:xfrm>
            <a:off x="685800" y="2182221"/>
            <a:ext cx="8153400" cy="990600"/>
          </a:xfrm>
        </p:spPr>
        <p:txBody>
          <a:bodyPr>
            <a:normAutofit/>
          </a:bodyPr>
          <a:lstStyle/>
          <a:p>
            <a:pPr marL="0" indent="0">
              <a:buNone/>
            </a:pPr>
            <a:r>
              <a:rPr lang="en-US" sz="2200" dirty="0"/>
              <a:t>Void action taken if public interest in openness outweighs the public interest in sustaining action</a:t>
            </a:r>
          </a:p>
        </p:txBody>
      </p:sp>
      <p:sp>
        <p:nvSpPr>
          <p:cNvPr id="4" name="Arrow: Right 3">
            <a:extLst>
              <a:ext uri="{FF2B5EF4-FFF2-40B4-BE49-F238E27FC236}">
                <a16:creationId xmlns:a16="http://schemas.microsoft.com/office/drawing/2014/main" id="{4C580A2F-62A0-13EF-CC11-1E9009DF0212}"/>
              </a:ext>
            </a:extLst>
          </p:cNvPr>
          <p:cNvSpPr/>
          <p:nvPr/>
        </p:nvSpPr>
        <p:spPr>
          <a:xfrm>
            <a:off x="829753" y="3200400"/>
            <a:ext cx="3352800" cy="3352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0949501-9975-972F-13DC-EBEEA24FC12E}"/>
              </a:ext>
            </a:extLst>
          </p:cNvPr>
          <p:cNvSpPr txBox="1"/>
          <p:nvPr/>
        </p:nvSpPr>
        <p:spPr>
          <a:xfrm>
            <a:off x="905953" y="4038600"/>
            <a:ext cx="3012948" cy="1676400"/>
          </a:xfrm>
          <a:prstGeom prst="rect">
            <a:avLst/>
          </a:prstGeom>
          <a:noFill/>
        </p:spPr>
        <p:txBody>
          <a:bodyPr wrap="square" rtlCol="0">
            <a:spAutoFit/>
          </a:bodyPr>
          <a:lstStyle/>
          <a:p>
            <a:r>
              <a:rPr lang="en-US" sz="1700" b="1" dirty="0">
                <a:solidFill>
                  <a:srgbClr val="FFFFFF"/>
                </a:solidFill>
              </a:rPr>
              <a:t>Knowing violation:</a:t>
            </a:r>
          </a:p>
          <a:p>
            <a:pPr marL="285750" indent="-285750">
              <a:buFont typeface="Arial" panose="020B0604020202020204" pitchFamily="34" charset="0"/>
              <a:buChar char="•"/>
            </a:pPr>
            <a:r>
              <a:rPr lang="en-US" sz="1700" b="1" dirty="0">
                <a:solidFill>
                  <a:srgbClr val="FFFFFF"/>
                </a:solidFill>
              </a:rPr>
              <a:t>Civil Penalty up to $1,000</a:t>
            </a:r>
          </a:p>
          <a:p>
            <a:pPr marL="285750" indent="-285750">
              <a:buFont typeface="Arial" panose="020B0604020202020204" pitchFamily="34" charset="0"/>
              <a:buChar char="•"/>
            </a:pPr>
            <a:r>
              <a:rPr lang="en-US" sz="1700" b="1" dirty="0">
                <a:solidFill>
                  <a:srgbClr val="FFFFFF"/>
                </a:solidFill>
              </a:rPr>
              <a:t>Body </a:t>
            </a:r>
            <a:r>
              <a:rPr lang="en-US" sz="1700" b="1" u="sng" dirty="0">
                <a:solidFill>
                  <a:srgbClr val="FFFFFF"/>
                </a:solidFill>
              </a:rPr>
              <a:t>or member</a:t>
            </a:r>
            <a:r>
              <a:rPr lang="en-US" sz="1700" b="1" dirty="0">
                <a:solidFill>
                  <a:srgbClr val="FFFFFF"/>
                </a:solidFill>
              </a:rPr>
              <a:t> may be ordered to pay attorneys fees</a:t>
            </a:r>
          </a:p>
        </p:txBody>
      </p:sp>
      <p:sp>
        <p:nvSpPr>
          <p:cNvPr id="7" name="TextBox 6">
            <a:extLst>
              <a:ext uri="{FF2B5EF4-FFF2-40B4-BE49-F238E27FC236}">
                <a16:creationId xmlns:a16="http://schemas.microsoft.com/office/drawing/2014/main" id="{AA2528CA-540A-693C-053B-FCF3C5026B91}"/>
              </a:ext>
            </a:extLst>
          </p:cNvPr>
          <p:cNvSpPr txBox="1"/>
          <p:nvPr/>
        </p:nvSpPr>
        <p:spPr>
          <a:xfrm>
            <a:off x="5190628" y="4038600"/>
            <a:ext cx="2816296" cy="1754326"/>
          </a:xfrm>
          <a:prstGeom prst="rect">
            <a:avLst/>
          </a:prstGeom>
          <a:noFill/>
        </p:spPr>
        <p:txBody>
          <a:bodyPr wrap="square" rtlCol="0">
            <a:spAutoFit/>
          </a:bodyPr>
          <a:lstStyle/>
          <a:p>
            <a:r>
              <a:rPr lang="en-US" b="1" dirty="0">
                <a:solidFill>
                  <a:srgbClr val="FFFFFF"/>
                </a:solidFill>
              </a:rPr>
              <a:t>Purposeful violation:</a:t>
            </a:r>
          </a:p>
          <a:p>
            <a:pPr marL="285750" indent="-285750">
              <a:buFont typeface="Arial" panose="020B0604020202020204" pitchFamily="34" charset="0"/>
              <a:buChar char="•"/>
            </a:pPr>
            <a:r>
              <a:rPr lang="en-US" b="1" dirty="0">
                <a:solidFill>
                  <a:srgbClr val="FFFFFF"/>
                </a:solidFill>
              </a:rPr>
              <a:t>Civil penalty up to $5,000</a:t>
            </a:r>
          </a:p>
          <a:p>
            <a:pPr marL="285750" indent="-285750">
              <a:buFont typeface="Arial" panose="020B0604020202020204" pitchFamily="34" charset="0"/>
              <a:buChar char="•"/>
            </a:pPr>
            <a:r>
              <a:rPr lang="en-US" b="1" dirty="0">
                <a:solidFill>
                  <a:srgbClr val="FFFFFF"/>
                </a:solidFill>
              </a:rPr>
              <a:t>Body </a:t>
            </a:r>
            <a:r>
              <a:rPr lang="en-US" b="1" u="sng" dirty="0">
                <a:solidFill>
                  <a:srgbClr val="FFFFFF"/>
                </a:solidFill>
              </a:rPr>
              <a:t>or member</a:t>
            </a:r>
            <a:r>
              <a:rPr lang="en-US" b="1" dirty="0">
                <a:solidFill>
                  <a:srgbClr val="FFFFFF"/>
                </a:solidFill>
              </a:rPr>
              <a:t> must pay attorneys fees</a:t>
            </a:r>
          </a:p>
        </p:txBody>
      </p:sp>
    </p:spTree>
    <p:extLst>
      <p:ext uri="{BB962C8B-B14F-4D97-AF65-F5344CB8AC3E}">
        <p14:creationId xmlns:p14="http://schemas.microsoft.com/office/powerpoint/2010/main" val="9588801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Top Ten Sunshine Law Mistakes</a:t>
            </a:r>
          </a:p>
        </p:txBody>
      </p:sp>
      <p:sp>
        <p:nvSpPr>
          <p:cNvPr id="5" name="Text Placeholder 4"/>
          <p:cNvSpPr>
            <a:spLocks noGrp="1"/>
          </p:cNvSpPr>
          <p:nvPr>
            <p:ph type="body" idx="1"/>
          </p:nvPr>
        </p:nvSpPr>
        <p:spPr/>
        <p:txBody>
          <a:bodyPr/>
          <a:lstStyle/>
          <a:p>
            <a:endParaRPr lang="en-US" dirty="0"/>
          </a:p>
        </p:txBody>
      </p:sp>
      <p:pic>
        <p:nvPicPr>
          <p:cNvPr id="3" name="Graphic 2" descr="Badge Cross with solid fill">
            <a:extLst>
              <a:ext uri="{FF2B5EF4-FFF2-40B4-BE49-F238E27FC236}">
                <a16:creationId xmlns:a16="http://schemas.microsoft.com/office/drawing/2014/main" id="{472BD2A6-BE2C-30E2-C860-201B218FD34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8600" y="152400"/>
            <a:ext cx="2514600" cy="2514600"/>
          </a:xfrm>
          <a:prstGeom prst="rect">
            <a:avLst/>
          </a:prstGeom>
        </p:spPr>
      </p:pic>
    </p:spTree>
    <p:extLst>
      <p:ext uri="{BB962C8B-B14F-4D97-AF65-F5344CB8AC3E}">
        <p14:creationId xmlns:p14="http://schemas.microsoft.com/office/powerpoint/2010/main" val="1599869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68362"/>
          </a:xfrm>
        </p:spPr>
        <p:txBody>
          <a:bodyPr>
            <a:normAutofit/>
          </a:bodyPr>
          <a:lstStyle/>
          <a:p>
            <a:r>
              <a:rPr lang="en-US" dirty="0">
                <a:solidFill>
                  <a:srgbClr val="FFFFFF"/>
                </a:solidFill>
              </a:rPr>
              <a:t>Public Records</a:t>
            </a:r>
          </a:p>
        </p:txBody>
      </p:sp>
      <p:sp>
        <p:nvSpPr>
          <p:cNvPr id="3" name="Content Placeholder 2"/>
          <p:cNvSpPr>
            <a:spLocks noGrp="1"/>
          </p:cNvSpPr>
          <p:nvPr>
            <p:ph idx="1"/>
          </p:nvPr>
        </p:nvSpPr>
        <p:spPr>
          <a:xfrm>
            <a:off x="457200" y="2252469"/>
            <a:ext cx="8229600" cy="4330893"/>
          </a:xfrm>
        </p:spPr>
        <p:txBody>
          <a:bodyPr>
            <a:noAutofit/>
          </a:bodyPr>
          <a:lstStyle/>
          <a:p>
            <a:r>
              <a:rPr lang="en-US" sz="2400" dirty="0">
                <a:solidFill>
                  <a:schemeClr val="accent1"/>
                </a:solidFill>
              </a:rPr>
              <a:t>Every record is presumed open unless specifically closed</a:t>
            </a:r>
          </a:p>
          <a:p>
            <a:r>
              <a:rPr lang="en-US" sz="2400" dirty="0">
                <a:solidFill>
                  <a:schemeClr val="accent1"/>
                </a:solidFill>
              </a:rPr>
              <a:t>If open, must be available for inspection and copying</a:t>
            </a:r>
          </a:p>
          <a:p>
            <a:r>
              <a:rPr lang="en-US" sz="2400" dirty="0">
                <a:solidFill>
                  <a:schemeClr val="accent1"/>
                </a:solidFill>
              </a:rPr>
              <a:t>Must publicly identify a custodian of records who receives requests</a:t>
            </a:r>
          </a:p>
          <a:p>
            <a:r>
              <a:rPr lang="en-US" sz="2400" dirty="0">
                <a:solidFill>
                  <a:schemeClr val="accent1"/>
                </a:solidFill>
              </a:rPr>
              <a:t>Must have a written policy regarding release of records</a:t>
            </a:r>
          </a:p>
          <a:p>
            <a:r>
              <a:rPr lang="en-US" sz="2400" dirty="0">
                <a:solidFill>
                  <a:schemeClr val="accent1"/>
                </a:solidFill>
              </a:rPr>
              <a:t>A Record does not have to be in its final form to be considered a record</a:t>
            </a:r>
          </a:p>
        </p:txBody>
      </p:sp>
      <p:pic>
        <p:nvPicPr>
          <p:cNvPr id="5" name="Graphic 4" descr="Folder Search with solid fill">
            <a:extLst>
              <a:ext uri="{FF2B5EF4-FFF2-40B4-BE49-F238E27FC236}">
                <a16:creationId xmlns:a16="http://schemas.microsoft.com/office/drawing/2014/main" id="{9EC45640-1EF3-E167-3D1A-6214087A2C1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05600" y="226916"/>
            <a:ext cx="1600200" cy="160020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607500" y="447188"/>
            <a:ext cx="7928998" cy="970450"/>
          </a:xfrm>
        </p:spPr>
        <p:txBody>
          <a:bodyPr>
            <a:normAutofit/>
          </a:bodyPr>
          <a:lstStyle/>
          <a:p>
            <a:r>
              <a:rPr lang="en-US" sz="3700"/>
              <a:t>TOP TEN SUNSHINE LAW MISTAKES</a:t>
            </a:r>
          </a:p>
        </p:txBody>
      </p:sp>
      <p:pic>
        <p:nvPicPr>
          <p:cNvPr id="5" name="Graphic 4" descr="Badge 10 with solid fill">
            <a:extLst>
              <a:ext uri="{FF2B5EF4-FFF2-40B4-BE49-F238E27FC236}">
                <a16:creationId xmlns:a16="http://schemas.microsoft.com/office/drawing/2014/main" id="{01148805-55B6-157D-BE4A-7CB9E047D1C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0328" y="3178770"/>
            <a:ext cx="2184797" cy="2184797"/>
          </a:xfrm>
          <a:prstGeom prst="roundRect">
            <a:avLst>
              <a:gd name="adj" fmla="val 3876"/>
            </a:avLst>
          </a:prstGeom>
          <a:ln>
            <a:solidFill>
              <a:schemeClr val="accent1"/>
            </a:solidFill>
          </a:ln>
          <a:effectLst/>
        </p:spPr>
      </p:pic>
      <p:sp>
        <p:nvSpPr>
          <p:cNvPr id="2" name="Content Placeholder 1"/>
          <p:cNvSpPr>
            <a:spLocks noGrp="1"/>
          </p:cNvSpPr>
          <p:nvPr>
            <p:ph idx="1"/>
          </p:nvPr>
        </p:nvSpPr>
        <p:spPr>
          <a:xfrm>
            <a:off x="3246948" y="1732712"/>
            <a:ext cx="5289550" cy="3632200"/>
          </a:xfrm>
        </p:spPr>
        <p:txBody>
          <a:bodyPr>
            <a:normAutofit/>
          </a:bodyPr>
          <a:lstStyle/>
          <a:p>
            <a:pPr>
              <a:buNone/>
            </a:pPr>
            <a:endParaRPr lang="en-US" b="1" dirty="0"/>
          </a:p>
          <a:p>
            <a:pPr marL="0" indent="0">
              <a:buNone/>
            </a:pPr>
            <a:endParaRPr lang="en-US" sz="2600" b="1" dirty="0"/>
          </a:p>
          <a:p>
            <a:pPr>
              <a:buNone/>
            </a:pPr>
            <a:r>
              <a:rPr lang="en-US" sz="2600" dirty="0"/>
              <a:t>Failing to record a vote that failed for a lack of a second</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607500" y="447188"/>
            <a:ext cx="7928998" cy="970450"/>
          </a:xfrm>
        </p:spPr>
        <p:txBody>
          <a:bodyPr>
            <a:normAutofit/>
          </a:bodyPr>
          <a:lstStyle/>
          <a:p>
            <a:r>
              <a:rPr lang="en-US" sz="3700"/>
              <a:t>TOP TEN SUNSHINE LAW MISTAKES</a:t>
            </a:r>
          </a:p>
        </p:txBody>
      </p:sp>
      <p:pic>
        <p:nvPicPr>
          <p:cNvPr id="5" name="Graphic 4" descr="Badge 9 with solid fill">
            <a:extLst>
              <a:ext uri="{FF2B5EF4-FFF2-40B4-BE49-F238E27FC236}">
                <a16:creationId xmlns:a16="http://schemas.microsoft.com/office/drawing/2014/main" id="{AB78E3C7-6276-D1B2-0DA5-B6927C09508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0328" y="3178770"/>
            <a:ext cx="2184797" cy="2184797"/>
          </a:xfrm>
          <a:prstGeom prst="roundRect">
            <a:avLst>
              <a:gd name="adj" fmla="val 3876"/>
            </a:avLst>
          </a:prstGeom>
          <a:ln>
            <a:solidFill>
              <a:schemeClr val="accent1"/>
            </a:solidFill>
          </a:ln>
          <a:effectLst/>
        </p:spPr>
      </p:pic>
      <p:sp>
        <p:nvSpPr>
          <p:cNvPr id="2" name="Content Placeholder 1"/>
          <p:cNvSpPr>
            <a:spLocks noGrp="1"/>
          </p:cNvSpPr>
          <p:nvPr>
            <p:ph idx="1"/>
          </p:nvPr>
        </p:nvSpPr>
        <p:spPr>
          <a:xfrm>
            <a:off x="3246948" y="1905000"/>
            <a:ext cx="5289550" cy="3632200"/>
          </a:xfrm>
        </p:spPr>
        <p:txBody>
          <a:bodyPr>
            <a:normAutofit/>
          </a:bodyPr>
          <a:lstStyle/>
          <a:p>
            <a:pPr>
              <a:buNone/>
            </a:pPr>
            <a:endParaRPr lang="en-US" b="1" u="sng" dirty="0"/>
          </a:p>
          <a:p>
            <a:pPr>
              <a:buNone/>
            </a:pPr>
            <a:endParaRPr lang="en-US" sz="2600" dirty="0"/>
          </a:p>
          <a:p>
            <a:pPr>
              <a:buNone/>
            </a:pPr>
            <a:r>
              <a:rPr lang="en-US" sz="2600" dirty="0"/>
              <a:t>Failing to record the legal justification for going into closed session</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607500" y="447188"/>
            <a:ext cx="7928998" cy="970450"/>
          </a:xfrm>
        </p:spPr>
        <p:txBody>
          <a:bodyPr>
            <a:normAutofit/>
          </a:bodyPr>
          <a:lstStyle/>
          <a:p>
            <a:r>
              <a:rPr lang="en-US" sz="3700"/>
              <a:t>TOP TEN SUNSHINE LAW MISTAKES</a:t>
            </a:r>
          </a:p>
        </p:txBody>
      </p:sp>
      <p:pic>
        <p:nvPicPr>
          <p:cNvPr id="5" name="Graphic 4" descr="Badge 8 with solid fill">
            <a:extLst>
              <a:ext uri="{FF2B5EF4-FFF2-40B4-BE49-F238E27FC236}">
                <a16:creationId xmlns:a16="http://schemas.microsoft.com/office/drawing/2014/main" id="{9CD518C3-025A-EB70-F922-55441D2B552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0328" y="3178770"/>
            <a:ext cx="2184797" cy="2184797"/>
          </a:xfrm>
          <a:prstGeom prst="roundRect">
            <a:avLst>
              <a:gd name="adj" fmla="val 3876"/>
            </a:avLst>
          </a:prstGeom>
          <a:ln>
            <a:solidFill>
              <a:schemeClr val="accent1"/>
            </a:solidFill>
          </a:ln>
          <a:effectLst/>
        </p:spPr>
      </p:pic>
      <p:sp>
        <p:nvSpPr>
          <p:cNvPr id="2" name="Content Placeholder 1"/>
          <p:cNvSpPr>
            <a:spLocks noGrp="1"/>
          </p:cNvSpPr>
          <p:nvPr>
            <p:ph idx="1"/>
          </p:nvPr>
        </p:nvSpPr>
        <p:spPr>
          <a:xfrm>
            <a:off x="3246948" y="2133600"/>
            <a:ext cx="5289550" cy="3632200"/>
          </a:xfrm>
        </p:spPr>
        <p:txBody>
          <a:bodyPr>
            <a:normAutofit/>
          </a:bodyPr>
          <a:lstStyle/>
          <a:p>
            <a:pPr>
              <a:buNone/>
            </a:pPr>
            <a:endParaRPr lang="en-US" b="1" dirty="0"/>
          </a:p>
          <a:p>
            <a:pPr>
              <a:buNone/>
            </a:pPr>
            <a:r>
              <a:rPr lang="en-US" sz="2600" dirty="0"/>
              <a:t>Creating New Records in</a:t>
            </a:r>
          </a:p>
          <a:p>
            <a:pPr>
              <a:buNone/>
            </a:pPr>
            <a:r>
              <a:rPr lang="en-US" sz="2600" dirty="0"/>
              <a:t> Response to a Sunshine Law</a:t>
            </a:r>
          </a:p>
          <a:p>
            <a:pPr>
              <a:buNone/>
            </a:pPr>
            <a:r>
              <a:rPr lang="en-US" sz="2600" dirty="0"/>
              <a:t> Records Request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607500" y="447188"/>
            <a:ext cx="7928998" cy="970450"/>
          </a:xfrm>
        </p:spPr>
        <p:txBody>
          <a:bodyPr>
            <a:normAutofit/>
          </a:bodyPr>
          <a:lstStyle/>
          <a:p>
            <a:r>
              <a:rPr lang="en-US" sz="3700"/>
              <a:t>TOP TEN SUNSHINE LAW MISTAKES</a:t>
            </a:r>
          </a:p>
        </p:txBody>
      </p:sp>
      <p:pic>
        <p:nvPicPr>
          <p:cNvPr id="5" name="Graphic 4" descr="Badge 7 with solid fill">
            <a:extLst>
              <a:ext uri="{FF2B5EF4-FFF2-40B4-BE49-F238E27FC236}">
                <a16:creationId xmlns:a16="http://schemas.microsoft.com/office/drawing/2014/main" id="{D0F398B7-282E-B089-20D9-D55B949C0E4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0328" y="3178770"/>
            <a:ext cx="2184797" cy="2184797"/>
          </a:xfrm>
          <a:prstGeom prst="roundRect">
            <a:avLst>
              <a:gd name="adj" fmla="val 3876"/>
            </a:avLst>
          </a:prstGeom>
          <a:ln>
            <a:solidFill>
              <a:schemeClr val="accent1"/>
            </a:solidFill>
          </a:ln>
          <a:effectLst/>
        </p:spPr>
      </p:pic>
      <p:sp>
        <p:nvSpPr>
          <p:cNvPr id="2" name="Content Placeholder 1"/>
          <p:cNvSpPr>
            <a:spLocks noGrp="1"/>
          </p:cNvSpPr>
          <p:nvPr>
            <p:ph idx="1"/>
          </p:nvPr>
        </p:nvSpPr>
        <p:spPr>
          <a:xfrm>
            <a:off x="3248024" y="2413000"/>
            <a:ext cx="5289550" cy="3632200"/>
          </a:xfrm>
        </p:spPr>
        <p:txBody>
          <a:bodyPr>
            <a:normAutofit/>
          </a:bodyPr>
          <a:lstStyle/>
          <a:p>
            <a:pPr>
              <a:buNone/>
            </a:pPr>
            <a:endParaRPr lang="en-US" b="1" dirty="0"/>
          </a:p>
          <a:p>
            <a:pPr>
              <a:buNone/>
            </a:pPr>
            <a:r>
              <a:rPr lang="en-US" sz="2600" dirty="0"/>
              <a:t>Disclosing the closed Board minutes within 72 hours of a discussion of discipline of a particular employee even when the Board takes no vote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607500" y="447188"/>
            <a:ext cx="7928998" cy="970450"/>
          </a:xfrm>
        </p:spPr>
        <p:txBody>
          <a:bodyPr>
            <a:normAutofit/>
          </a:bodyPr>
          <a:lstStyle/>
          <a:p>
            <a:r>
              <a:rPr lang="en-US" sz="3700"/>
              <a:t>TOP TEN SUNSHINE LAW MISTAKES</a:t>
            </a:r>
          </a:p>
        </p:txBody>
      </p:sp>
      <p:pic>
        <p:nvPicPr>
          <p:cNvPr id="5" name="Graphic 4" descr="Badge 6 with solid fill">
            <a:extLst>
              <a:ext uri="{FF2B5EF4-FFF2-40B4-BE49-F238E27FC236}">
                <a16:creationId xmlns:a16="http://schemas.microsoft.com/office/drawing/2014/main" id="{95FD9E88-8FC3-5F9B-CA60-649E8DD61C6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0328" y="3178770"/>
            <a:ext cx="2184797" cy="2184797"/>
          </a:xfrm>
          <a:prstGeom prst="roundRect">
            <a:avLst>
              <a:gd name="adj" fmla="val 3876"/>
            </a:avLst>
          </a:prstGeom>
          <a:ln>
            <a:solidFill>
              <a:schemeClr val="accent1"/>
            </a:solidFill>
          </a:ln>
          <a:effectLst/>
        </p:spPr>
      </p:pic>
      <p:sp>
        <p:nvSpPr>
          <p:cNvPr id="2" name="Content Placeholder 1"/>
          <p:cNvSpPr>
            <a:spLocks noGrp="1"/>
          </p:cNvSpPr>
          <p:nvPr>
            <p:ph idx="1"/>
          </p:nvPr>
        </p:nvSpPr>
        <p:spPr>
          <a:xfrm>
            <a:off x="3248024" y="2413000"/>
            <a:ext cx="5289550" cy="3632200"/>
          </a:xfrm>
        </p:spPr>
        <p:txBody>
          <a:bodyPr>
            <a:normAutofit lnSpcReduction="10000"/>
          </a:bodyPr>
          <a:lstStyle/>
          <a:p>
            <a:pPr>
              <a:lnSpc>
                <a:spcPct val="90000"/>
              </a:lnSpc>
              <a:buNone/>
            </a:pPr>
            <a:endParaRPr lang="en-US" b="1" dirty="0"/>
          </a:p>
          <a:p>
            <a:pPr>
              <a:lnSpc>
                <a:spcPct val="90000"/>
              </a:lnSpc>
              <a:buNone/>
            </a:pPr>
            <a:endParaRPr lang="en-US" b="1" dirty="0"/>
          </a:p>
          <a:p>
            <a:pPr>
              <a:lnSpc>
                <a:spcPct val="90000"/>
              </a:lnSpc>
              <a:buNone/>
            </a:pPr>
            <a:r>
              <a:rPr lang="en-US" dirty="0"/>
              <a:t>Failing to allow recordings by audiotape, videotape or any other electronic means at open meetings. </a:t>
            </a:r>
          </a:p>
          <a:p>
            <a:pPr>
              <a:lnSpc>
                <a:spcPct val="90000"/>
              </a:lnSpc>
              <a:buNone/>
            </a:pPr>
            <a:endParaRPr lang="en-US" dirty="0"/>
          </a:p>
          <a:p>
            <a:pPr>
              <a:lnSpc>
                <a:spcPct val="90000"/>
              </a:lnSpc>
              <a:buNone/>
            </a:pPr>
            <a:r>
              <a:rPr lang="en-US" dirty="0"/>
              <a:t>NOTE : School can establish guidelines to minimize disruption </a:t>
            </a:r>
          </a:p>
          <a:p>
            <a:pPr>
              <a:lnSpc>
                <a:spcPct val="90000"/>
              </a:lnSpc>
              <a:buNone/>
            </a:pPr>
            <a:r>
              <a:rPr lang="en-US" dirty="0"/>
              <a:t>NOTE : Recording a properly closed meeting without the permission of the public body</a:t>
            </a:r>
            <a:r>
              <a:rPr lang="en-US"/>
              <a:t>, is </a:t>
            </a:r>
            <a:r>
              <a:rPr lang="en-US" dirty="0"/>
              <a:t>not permitted, and is a class C misdemeanor</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607500" y="447188"/>
            <a:ext cx="7928998" cy="970450"/>
          </a:xfrm>
        </p:spPr>
        <p:txBody>
          <a:bodyPr>
            <a:normAutofit/>
          </a:bodyPr>
          <a:lstStyle/>
          <a:p>
            <a:r>
              <a:rPr lang="en-US" sz="3700"/>
              <a:t>TOP TEN SUNSHINE LAW MISTAKES</a:t>
            </a:r>
          </a:p>
        </p:txBody>
      </p:sp>
      <p:pic>
        <p:nvPicPr>
          <p:cNvPr id="5" name="Graphic 4" descr="Badge 5 with solid fill">
            <a:extLst>
              <a:ext uri="{FF2B5EF4-FFF2-40B4-BE49-F238E27FC236}">
                <a16:creationId xmlns:a16="http://schemas.microsoft.com/office/drawing/2014/main" id="{681BADE5-C7DD-F372-2D41-647DCDAA1DB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0328" y="3178770"/>
            <a:ext cx="2184797" cy="2184797"/>
          </a:xfrm>
          <a:prstGeom prst="roundRect">
            <a:avLst>
              <a:gd name="adj" fmla="val 3876"/>
            </a:avLst>
          </a:prstGeom>
          <a:ln>
            <a:solidFill>
              <a:schemeClr val="accent1"/>
            </a:solidFill>
          </a:ln>
          <a:effectLst/>
        </p:spPr>
      </p:pic>
      <p:sp>
        <p:nvSpPr>
          <p:cNvPr id="2" name="Content Placeholder 1"/>
          <p:cNvSpPr>
            <a:spLocks noGrp="1"/>
          </p:cNvSpPr>
          <p:nvPr>
            <p:ph idx="1"/>
          </p:nvPr>
        </p:nvSpPr>
        <p:spPr>
          <a:xfrm>
            <a:off x="3248024" y="2413000"/>
            <a:ext cx="5289550" cy="3632200"/>
          </a:xfrm>
        </p:spPr>
        <p:txBody>
          <a:bodyPr>
            <a:normAutofit/>
          </a:bodyPr>
          <a:lstStyle/>
          <a:p>
            <a:pPr>
              <a:lnSpc>
                <a:spcPct val="90000"/>
              </a:lnSpc>
              <a:buNone/>
            </a:pPr>
            <a:endParaRPr lang="en-US" b="1" dirty="0"/>
          </a:p>
          <a:p>
            <a:pPr>
              <a:lnSpc>
                <a:spcPct val="90000"/>
              </a:lnSpc>
              <a:buNone/>
            </a:pPr>
            <a:endParaRPr lang="en-US" b="1" dirty="0"/>
          </a:p>
          <a:p>
            <a:pPr>
              <a:lnSpc>
                <a:spcPct val="90000"/>
              </a:lnSpc>
              <a:buNone/>
            </a:pPr>
            <a:r>
              <a:rPr lang="en-US" dirty="0"/>
              <a:t>Failing to provide unofficial minutes in draft form upon a Sunshine Law request.  </a:t>
            </a:r>
          </a:p>
          <a:p>
            <a:pPr>
              <a:lnSpc>
                <a:spcPct val="90000"/>
              </a:lnSpc>
              <a:buNone/>
            </a:pPr>
            <a:endParaRPr lang="en-US" dirty="0"/>
          </a:p>
          <a:p>
            <a:pPr>
              <a:lnSpc>
                <a:spcPct val="90000"/>
              </a:lnSpc>
              <a:buNone/>
            </a:pPr>
            <a:r>
              <a:rPr lang="en-US" dirty="0"/>
              <a:t>NOTE: A public body that provides draft minutes should inform the requestor that the minutes are in draft form and will not be "official" until approved at the next regularly scheduled meeting of that public body.</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607500" y="447188"/>
            <a:ext cx="7928998" cy="970450"/>
          </a:xfrm>
        </p:spPr>
        <p:txBody>
          <a:bodyPr>
            <a:normAutofit/>
          </a:bodyPr>
          <a:lstStyle/>
          <a:p>
            <a:r>
              <a:rPr lang="en-US" sz="3700"/>
              <a:t>TOP TEN SUNSHINE LAW MISTAKES</a:t>
            </a:r>
          </a:p>
        </p:txBody>
      </p:sp>
      <p:pic>
        <p:nvPicPr>
          <p:cNvPr id="5" name="Graphic 4" descr="Badge 4 with solid fill">
            <a:extLst>
              <a:ext uri="{FF2B5EF4-FFF2-40B4-BE49-F238E27FC236}">
                <a16:creationId xmlns:a16="http://schemas.microsoft.com/office/drawing/2014/main" id="{DC8E37BF-4235-C2CA-92C1-FB0DBBA296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0328" y="3178770"/>
            <a:ext cx="2184797" cy="2184797"/>
          </a:xfrm>
          <a:prstGeom prst="roundRect">
            <a:avLst>
              <a:gd name="adj" fmla="val 3876"/>
            </a:avLst>
          </a:prstGeom>
          <a:ln>
            <a:solidFill>
              <a:schemeClr val="accent1"/>
            </a:solidFill>
          </a:ln>
          <a:effectLst/>
        </p:spPr>
      </p:pic>
      <p:sp>
        <p:nvSpPr>
          <p:cNvPr id="2" name="Content Placeholder 1"/>
          <p:cNvSpPr>
            <a:spLocks noGrp="1"/>
          </p:cNvSpPr>
          <p:nvPr>
            <p:ph idx="1"/>
          </p:nvPr>
        </p:nvSpPr>
        <p:spPr>
          <a:xfrm>
            <a:off x="3246948" y="3147726"/>
            <a:ext cx="5289550" cy="3632200"/>
          </a:xfrm>
        </p:spPr>
        <p:txBody>
          <a:bodyPr>
            <a:normAutofit/>
          </a:bodyPr>
          <a:lstStyle/>
          <a:p>
            <a:pPr>
              <a:buNone/>
            </a:pPr>
            <a:endParaRPr lang="en-US" b="1" dirty="0"/>
          </a:p>
          <a:p>
            <a:pPr>
              <a:buNone/>
            </a:pPr>
            <a:r>
              <a:rPr lang="en-US" dirty="0"/>
              <a:t>Failing to attribute yeas and nays to each individual board member in roll call votes. </a:t>
            </a:r>
          </a:p>
          <a:p>
            <a:pPr>
              <a:buNone/>
            </a:pPr>
            <a:endParaRPr lang="en-US" dirty="0"/>
          </a:p>
          <a:p>
            <a:pPr>
              <a:buNone/>
            </a:pPr>
            <a:r>
              <a:rPr lang="en-US" dirty="0"/>
              <a:t>Each board member should have his or her own separate yea or nay. </a:t>
            </a:r>
          </a:p>
          <a:p>
            <a:pPr>
              <a:buNone/>
            </a:pPr>
            <a:r>
              <a:rPr lang="en-US" dirty="0"/>
              <a:t>NOTE: Roll call votes are required to go into closed session and during all closed session votes. </a:t>
            </a:r>
          </a:p>
          <a:p>
            <a:pPr>
              <a:buNone/>
            </a:pPr>
            <a:endParaRPr lang="en-US" dirty="0"/>
          </a:p>
          <a:p>
            <a:pPr>
              <a:buNone/>
            </a:pPr>
            <a:endParaRPr lang="en-US" dirty="0"/>
          </a:p>
          <a:p>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607500" y="447188"/>
            <a:ext cx="7928998" cy="970450"/>
          </a:xfrm>
        </p:spPr>
        <p:txBody>
          <a:bodyPr>
            <a:normAutofit/>
          </a:bodyPr>
          <a:lstStyle/>
          <a:p>
            <a:r>
              <a:rPr lang="en-US" sz="3700"/>
              <a:t>TOP TEN SUNSHINE LAW MISTAKES</a:t>
            </a:r>
          </a:p>
        </p:txBody>
      </p:sp>
      <p:pic>
        <p:nvPicPr>
          <p:cNvPr id="5" name="Graphic 4" descr="Badge 3 with solid fill">
            <a:extLst>
              <a:ext uri="{FF2B5EF4-FFF2-40B4-BE49-F238E27FC236}">
                <a16:creationId xmlns:a16="http://schemas.microsoft.com/office/drawing/2014/main" id="{4D165116-E039-1833-1C72-ECADBF6A934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0328" y="3178770"/>
            <a:ext cx="2184797" cy="2184797"/>
          </a:xfrm>
          <a:prstGeom prst="roundRect">
            <a:avLst>
              <a:gd name="adj" fmla="val 3876"/>
            </a:avLst>
          </a:prstGeom>
          <a:ln>
            <a:solidFill>
              <a:schemeClr val="accent1"/>
            </a:solidFill>
          </a:ln>
          <a:effectLst/>
        </p:spPr>
      </p:pic>
      <p:sp>
        <p:nvSpPr>
          <p:cNvPr id="2" name="Content Placeholder 1"/>
          <p:cNvSpPr>
            <a:spLocks noGrp="1"/>
          </p:cNvSpPr>
          <p:nvPr>
            <p:ph idx="1"/>
          </p:nvPr>
        </p:nvSpPr>
        <p:spPr>
          <a:xfrm>
            <a:off x="3162344" y="2778612"/>
            <a:ext cx="5289550" cy="3632200"/>
          </a:xfrm>
        </p:spPr>
        <p:txBody>
          <a:bodyPr>
            <a:normAutofit/>
          </a:bodyPr>
          <a:lstStyle/>
          <a:p>
            <a:pPr>
              <a:buNone/>
            </a:pPr>
            <a:endParaRPr lang="en-US" b="1" u="sng" dirty="0"/>
          </a:p>
          <a:p>
            <a:pPr>
              <a:buNone/>
            </a:pPr>
            <a:r>
              <a:rPr lang="en-US" dirty="0"/>
              <a:t>Failing to properly notice and record emergency sessions.</a:t>
            </a:r>
          </a:p>
          <a:p>
            <a:pPr>
              <a:buNone/>
            </a:pPr>
            <a:endParaRPr lang="en-US" dirty="0"/>
          </a:p>
          <a:p>
            <a:pPr>
              <a:buNone/>
            </a:pPr>
            <a:r>
              <a:rPr lang="en-US" dirty="0"/>
              <a:t>NOTE: Section 610.020.4: If a meeting must be held on less than 24 hours’ notice, </a:t>
            </a:r>
            <a:r>
              <a:rPr lang="en-US" b="1" dirty="0"/>
              <a:t>minutes</a:t>
            </a:r>
            <a:r>
              <a:rPr lang="en-US" dirty="0"/>
              <a:t> of the meeting should state the reasons why it was not possible to give such notice.</a:t>
            </a:r>
          </a:p>
          <a:p>
            <a:pPr>
              <a:buNone/>
            </a:pP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607500" y="447188"/>
            <a:ext cx="7928998" cy="970450"/>
          </a:xfrm>
        </p:spPr>
        <p:txBody>
          <a:bodyPr>
            <a:normAutofit/>
          </a:bodyPr>
          <a:lstStyle/>
          <a:p>
            <a:r>
              <a:rPr lang="en-US" sz="3700"/>
              <a:t>TOP TEN SUNSHINE LAW MISTAKES</a:t>
            </a:r>
          </a:p>
        </p:txBody>
      </p:sp>
      <p:pic>
        <p:nvPicPr>
          <p:cNvPr id="5" name="Graphic 4" descr="Badge with solid fill">
            <a:extLst>
              <a:ext uri="{FF2B5EF4-FFF2-40B4-BE49-F238E27FC236}">
                <a16:creationId xmlns:a16="http://schemas.microsoft.com/office/drawing/2014/main" id="{8B860C09-E675-0BBD-8281-B3E8027C9CA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0328" y="3178770"/>
            <a:ext cx="2184797" cy="2184797"/>
          </a:xfrm>
          <a:prstGeom prst="roundRect">
            <a:avLst>
              <a:gd name="adj" fmla="val 3876"/>
            </a:avLst>
          </a:prstGeom>
          <a:ln>
            <a:solidFill>
              <a:schemeClr val="accent1"/>
            </a:solidFill>
          </a:ln>
          <a:effectLst/>
        </p:spPr>
      </p:pic>
      <p:sp>
        <p:nvSpPr>
          <p:cNvPr id="2" name="Content Placeholder 1"/>
          <p:cNvSpPr>
            <a:spLocks noGrp="1"/>
          </p:cNvSpPr>
          <p:nvPr>
            <p:ph idx="1"/>
          </p:nvPr>
        </p:nvSpPr>
        <p:spPr>
          <a:xfrm>
            <a:off x="3134122" y="2209800"/>
            <a:ext cx="5289550" cy="3632200"/>
          </a:xfrm>
        </p:spPr>
        <p:txBody>
          <a:bodyPr>
            <a:normAutofit/>
          </a:bodyPr>
          <a:lstStyle/>
          <a:p>
            <a:pPr>
              <a:buNone/>
            </a:pPr>
            <a:endParaRPr lang="en-US" b="1" u="sng" dirty="0"/>
          </a:p>
          <a:p>
            <a:pPr>
              <a:buNone/>
            </a:pPr>
            <a:r>
              <a:rPr lang="en-US" sz="2600" dirty="0"/>
              <a:t>Failing to respond to Sunshine Law Record Requests in</a:t>
            </a:r>
          </a:p>
          <a:p>
            <a:pPr>
              <a:buNone/>
            </a:pPr>
            <a:r>
              <a:rPr lang="en-US" sz="2600" dirty="0"/>
              <a:t> Three (3) BUSINESS days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607500" y="447188"/>
            <a:ext cx="7928998" cy="970450"/>
          </a:xfrm>
        </p:spPr>
        <p:txBody>
          <a:bodyPr>
            <a:normAutofit/>
          </a:bodyPr>
          <a:lstStyle/>
          <a:p>
            <a:r>
              <a:rPr lang="en-US" sz="3700"/>
              <a:t>TOP TEN SUNSHINE LAW MISTAKES</a:t>
            </a:r>
          </a:p>
        </p:txBody>
      </p:sp>
      <p:pic>
        <p:nvPicPr>
          <p:cNvPr id="5" name="Graphic 4" descr="Badge 1 with solid fill">
            <a:extLst>
              <a:ext uri="{FF2B5EF4-FFF2-40B4-BE49-F238E27FC236}">
                <a16:creationId xmlns:a16="http://schemas.microsoft.com/office/drawing/2014/main" id="{9294BCB0-271A-B1D7-6AF3-0667F92A3C6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0328" y="3178770"/>
            <a:ext cx="2184797" cy="2184797"/>
          </a:xfrm>
          <a:prstGeom prst="roundRect">
            <a:avLst>
              <a:gd name="adj" fmla="val 3876"/>
            </a:avLst>
          </a:prstGeom>
          <a:ln>
            <a:solidFill>
              <a:schemeClr val="accent1"/>
            </a:solidFill>
          </a:ln>
          <a:effectLst/>
        </p:spPr>
      </p:pic>
      <p:sp>
        <p:nvSpPr>
          <p:cNvPr id="2" name="Content Placeholder 1"/>
          <p:cNvSpPr>
            <a:spLocks noGrp="1"/>
          </p:cNvSpPr>
          <p:nvPr>
            <p:ph idx="1"/>
          </p:nvPr>
        </p:nvSpPr>
        <p:spPr>
          <a:xfrm>
            <a:off x="3134122" y="2362200"/>
            <a:ext cx="5289550" cy="3632200"/>
          </a:xfrm>
        </p:spPr>
        <p:txBody>
          <a:bodyPr>
            <a:normAutofit/>
          </a:bodyPr>
          <a:lstStyle/>
          <a:p>
            <a:pPr>
              <a:buNone/>
            </a:pPr>
            <a:endParaRPr lang="en-US" sz="2600" b="1" u="sng" dirty="0"/>
          </a:p>
          <a:p>
            <a:pPr>
              <a:buNone/>
            </a:pPr>
            <a:r>
              <a:rPr lang="en-US" sz="2600" dirty="0"/>
              <a:t>Failing to produce upon a Sunshine Law request the names, positions, salaries, and length of service of employees of the District once they are employed.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73A41-73B6-FB8E-ED86-F02115E40A80}"/>
              </a:ext>
            </a:extLst>
          </p:cNvPr>
          <p:cNvSpPr>
            <a:spLocks noGrp="1"/>
          </p:cNvSpPr>
          <p:nvPr>
            <p:ph type="title"/>
          </p:nvPr>
        </p:nvSpPr>
        <p:spPr/>
        <p:txBody>
          <a:bodyPr>
            <a:normAutofit fontScale="90000"/>
          </a:bodyPr>
          <a:lstStyle/>
          <a:p>
            <a:r>
              <a:rPr lang="en-US" dirty="0">
                <a:solidFill>
                  <a:srgbClr val="FFFFFF"/>
                </a:solidFill>
              </a:rPr>
              <a:t>Definition of a “Public Record”              § 610.010(4)</a:t>
            </a:r>
          </a:p>
        </p:txBody>
      </p:sp>
      <p:sp>
        <p:nvSpPr>
          <p:cNvPr id="3" name="Content Placeholder 2">
            <a:extLst>
              <a:ext uri="{FF2B5EF4-FFF2-40B4-BE49-F238E27FC236}">
                <a16:creationId xmlns:a16="http://schemas.microsoft.com/office/drawing/2014/main" id="{977D6F0C-1F2C-6094-5555-D8A330442835}"/>
              </a:ext>
            </a:extLst>
          </p:cNvPr>
          <p:cNvSpPr>
            <a:spLocks noGrp="1"/>
          </p:cNvSpPr>
          <p:nvPr>
            <p:ph idx="1"/>
          </p:nvPr>
        </p:nvSpPr>
        <p:spPr/>
        <p:txBody>
          <a:bodyPr>
            <a:normAutofit/>
          </a:bodyPr>
          <a:lstStyle/>
          <a:p>
            <a:r>
              <a:rPr lang="en-US" dirty="0"/>
              <a:t>Everything retained</a:t>
            </a:r>
          </a:p>
          <a:p>
            <a:r>
              <a:rPr lang="en-US" dirty="0"/>
              <a:t>If any employee, agent under control or board member retains it, the document is a “Public Record”</a:t>
            </a:r>
          </a:p>
          <a:p>
            <a:r>
              <a:rPr lang="en-US" dirty="0"/>
              <a:t>Hard copy and electronic records, </a:t>
            </a:r>
            <a:r>
              <a:rPr lang="en-US" u="sng" dirty="0"/>
              <a:t>including e-mail</a:t>
            </a:r>
          </a:p>
          <a:p>
            <a:pPr marL="0" indent="0">
              <a:buNone/>
            </a:pPr>
            <a:endParaRPr lang="en-US" u="sng" dirty="0"/>
          </a:p>
          <a:p>
            <a:pPr marL="0" indent="0">
              <a:buNone/>
            </a:pPr>
            <a:r>
              <a:rPr lang="en-US" b="1" dirty="0"/>
              <a:t>NOTE: The Sunshine Law does </a:t>
            </a:r>
            <a:r>
              <a:rPr lang="en-US" b="1" u="sng" dirty="0"/>
              <a:t>not</a:t>
            </a:r>
            <a:r>
              <a:rPr lang="en-US" b="1" dirty="0"/>
              <a:t> define what documents must be retained</a:t>
            </a:r>
          </a:p>
          <a:p>
            <a:r>
              <a:rPr lang="en-US" dirty="0"/>
              <a:t>Other statutes and </a:t>
            </a:r>
            <a:r>
              <a:rPr lang="en-US" b="1" dirty="0"/>
              <a:t>the record retention policy of the organization</a:t>
            </a:r>
            <a:r>
              <a:rPr lang="en-US" dirty="0"/>
              <a:t> addresses what to include</a:t>
            </a:r>
          </a:p>
        </p:txBody>
      </p:sp>
    </p:spTree>
    <p:extLst>
      <p:ext uri="{BB962C8B-B14F-4D97-AF65-F5344CB8AC3E}">
        <p14:creationId xmlns:p14="http://schemas.microsoft.com/office/powerpoint/2010/main" val="14394532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6">
            <a:extLst>
              <a:ext uri="{FF2B5EF4-FFF2-40B4-BE49-F238E27FC236}">
                <a16:creationId xmlns:a16="http://schemas.microsoft.com/office/drawing/2014/main" id="{1FCF5244-C62C-4E27-B395-14F26DFB1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21" name="Rectangle 16">
            <a:extLst>
              <a:ext uri="{FF2B5EF4-FFF2-40B4-BE49-F238E27FC236}">
                <a16:creationId xmlns:a16="http://schemas.microsoft.com/office/drawing/2014/main" id="{A1DFCBE5-52C1-48A9-89CF-E7D68CCA1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6AB74CA-E76D-4922-91FE-A4AAF0487C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47203"/>
            <a:ext cx="8780525" cy="2572622"/>
          </a:xfrm>
          <a:custGeom>
            <a:avLst/>
            <a:gdLst>
              <a:gd name="connsiteX0" fmla="*/ 0 w 11707367"/>
              <a:gd name="connsiteY0" fmla="*/ 0 h 2572622"/>
              <a:gd name="connsiteX1" fmla="*/ 1888420 w 11707367"/>
              <a:gd name="connsiteY1" fmla="*/ 0 h 2572622"/>
              <a:gd name="connsiteX2" fmla="*/ 2198560 w 11707367"/>
              <a:gd name="connsiteY2" fmla="*/ 310139 h 2572622"/>
              <a:gd name="connsiteX3" fmla="*/ 2425431 w 11707367"/>
              <a:gd name="connsiteY3" fmla="*/ 310139 h 2572622"/>
              <a:gd name="connsiteX4" fmla="*/ 2735570 w 11707367"/>
              <a:gd name="connsiteY4" fmla="*/ 0 h 2572622"/>
              <a:gd name="connsiteX5" fmla="*/ 11707367 w 11707367"/>
              <a:gd name="connsiteY5" fmla="*/ 0 h 2572622"/>
              <a:gd name="connsiteX6" fmla="*/ 11707367 w 11707367"/>
              <a:gd name="connsiteY6" fmla="*/ 2572622 h 2572622"/>
              <a:gd name="connsiteX7" fmla="*/ 0 w 11707367"/>
              <a:gd name="connsiteY7" fmla="*/ 2572622 h 2572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07367" h="2572622">
                <a:moveTo>
                  <a:pt x="0" y="0"/>
                </a:moveTo>
                <a:lnTo>
                  <a:pt x="1888420" y="0"/>
                </a:lnTo>
                <a:lnTo>
                  <a:pt x="2198560" y="310139"/>
                </a:lnTo>
                <a:cubicBezTo>
                  <a:pt x="2261209" y="372788"/>
                  <a:pt x="2362782" y="372788"/>
                  <a:pt x="2425431" y="310139"/>
                </a:cubicBezTo>
                <a:lnTo>
                  <a:pt x="2735570" y="0"/>
                </a:lnTo>
                <a:lnTo>
                  <a:pt x="11707367" y="0"/>
                </a:lnTo>
                <a:lnTo>
                  <a:pt x="11707367" y="2572622"/>
                </a:lnTo>
                <a:lnTo>
                  <a:pt x="0" y="2572622"/>
                </a:lnTo>
                <a:close/>
              </a:path>
            </a:pathLst>
          </a:custGeom>
          <a:solidFill>
            <a:srgbClr val="595959">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97768" y="4049486"/>
            <a:ext cx="3619110" cy="1883228"/>
          </a:xfrm>
        </p:spPr>
        <p:txBody>
          <a:bodyPr vert="horz" lIns="91440" tIns="45720" rIns="91440" bIns="45720" rtlCol="0" anchor="ctr">
            <a:normAutofit/>
          </a:bodyPr>
          <a:lstStyle/>
          <a:p>
            <a:r>
              <a:rPr lang="en-US" dirty="0">
                <a:solidFill>
                  <a:srgbClr val="FFFFFF"/>
                </a:solidFill>
                <a:cs typeface="+mj-cs"/>
              </a:rPr>
              <a:t>Questions</a:t>
            </a:r>
          </a:p>
        </p:txBody>
      </p:sp>
      <p:pic>
        <p:nvPicPr>
          <p:cNvPr id="10" name="Content Placeholder 9"/>
          <p:cNvPicPr>
            <a:picLocks noGrp="1" noChangeAspect="1"/>
          </p:cNvPicPr>
          <p:nvPr>
            <p:ph sz="half" idx="2"/>
          </p:nvPr>
        </p:nvPicPr>
        <p:blipFill>
          <a:blip r:embed="rId3" cstate="print">
            <a:biLevel thresh="25000"/>
            <a:extLst>
              <a:ext uri="{28A0092B-C50C-407E-A947-70E740481C1C}">
                <a14:useLocalDpi xmlns:a14="http://schemas.microsoft.com/office/drawing/2010/main" val="0"/>
              </a:ext>
            </a:extLst>
          </a:blip>
          <a:stretch>
            <a:fillRect/>
          </a:stretch>
        </p:blipFill>
        <p:spPr>
          <a:xfrm>
            <a:off x="797768" y="762806"/>
            <a:ext cx="3897673" cy="2319114"/>
          </a:xfrm>
          <a:prstGeom prst="rect">
            <a:avLst/>
          </a:prstGeom>
        </p:spPr>
      </p:pic>
      <p:pic>
        <p:nvPicPr>
          <p:cNvPr id="5" name="Graphic 4" descr="Question Mark with solid fill">
            <a:extLst>
              <a:ext uri="{FF2B5EF4-FFF2-40B4-BE49-F238E27FC236}">
                <a16:creationId xmlns:a16="http://schemas.microsoft.com/office/drawing/2014/main" id="{8A5620B9-1CCB-8421-5FA0-9324005DAD5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20903" y="484633"/>
            <a:ext cx="2875460" cy="2875460"/>
          </a:xfrm>
          <a:prstGeom prst="rect">
            <a:avLst/>
          </a:prstGeom>
        </p:spPr>
      </p:pic>
      <p:sp>
        <p:nvSpPr>
          <p:cNvPr id="3" name="Content Placeholder 2"/>
          <p:cNvSpPr>
            <a:spLocks noGrp="1"/>
          </p:cNvSpPr>
          <p:nvPr>
            <p:ph sz="half" idx="1"/>
          </p:nvPr>
        </p:nvSpPr>
        <p:spPr>
          <a:xfrm>
            <a:off x="4767284" y="3925376"/>
            <a:ext cx="3634613" cy="1883229"/>
          </a:xfrm>
        </p:spPr>
        <p:txBody>
          <a:bodyPr vert="horz" lIns="91440" tIns="45720" rIns="91440" bIns="45720" rtlCol="0" anchor="ctr">
            <a:noAutofit/>
          </a:bodyPr>
          <a:lstStyle/>
          <a:p>
            <a:pPr marL="0" indent="0" algn="ctr">
              <a:spcBef>
                <a:spcPts val="0"/>
              </a:spcBef>
              <a:spcAft>
                <a:spcPts val="0"/>
              </a:spcAft>
              <a:buNone/>
            </a:pPr>
            <a:r>
              <a:rPr lang="en-US" sz="1500" dirty="0">
                <a:solidFill>
                  <a:srgbClr val="FFFFFF"/>
                </a:solidFill>
              </a:rPr>
              <a:t>Heather </a:t>
            </a:r>
            <a:r>
              <a:rPr lang="en-US" sz="1500" dirty="0" err="1">
                <a:solidFill>
                  <a:srgbClr val="FFFFFF"/>
                </a:solidFill>
              </a:rPr>
              <a:t>Igoe</a:t>
            </a:r>
            <a:endParaRPr lang="en-US" sz="1500" dirty="0">
              <a:solidFill>
                <a:srgbClr val="FFFFFF"/>
              </a:solidFill>
            </a:endParaRPr>
          </a:p>
          <a:p>
            <a:pPr marL="0" indent="0" algn="ctr">
              <a:spcBef>
                <a:spcPts val="0"/>
              </a:spcBef>
              <a:spcAft>
                <a:spcPts val="0"/>
              </a:spcAft>
              <a:buNone/>
            </a:pPr>
            <a:r>
              <a:rPr lang="en-US" sz="1500" dirty="0">
                <a:solidFill>
                  <a:srgbClr val="FFFFFF"/>
                </a:solidFill>
              </a:rPr>
              <a:t>Rebecca James</a:t>
            </a:r>
          </a:p>
          <a:p>
            <a:pPr marL="0" indent="0" algn="ctr">
              <a:spcBef>
                <a:spcPts val="0"/>
              </a:spcBef>
              <a:spcAft>
                <a:spcPts val="0"/>
              </a:spcAft>
              <a:buNone/>
            </a:pPr>
            <a:r>
              <a:rPr lang="en-US" sz="1500" dirty="0" err="1">
                <a:solidFill>
                  <a:srgbClr val="FFFFFF"/>
                </a:solidFill>
              </a:rPr>
              <a:t>Mickes</a:t>
            </a:r>
            <a:r>
              <a:rPr lang="en-US" sz="1500" dirty="0">
                <a:solidFill>
                  <a:srgbClr val="FFFFFF"/>
                </a:solidFill>
              </a:rPr>
              <a:t> O’Toole, LLC</a:t>
            </a:r>
          </a:p>
          <a:p>
            <a:pPr marL="0" indent="0" algn="ctr">
              <a:spcBef>
                <a:spcPts val="0"/>
              </a:spcBef>
              <a:spcAft>
                <a:spcPts val="0"/>
              </a:spcAft>
              <a:buNone/>
            </a:pPr>
            <a:r>
              <a:rPr lang="en-US" sz="1500" dirty="0">
                <a:solidFill>
                  <a:srgbClr val="FFFFFF"/>
                </a:solidFill>
              </a:rPr>
              <a:t>12444 Powerscourt Dr.</a:t>
            </a:r>
          </a:p>
          <a:p>
            <a:pPr marL="0" indent="0" algn="ctr">
              <a:spcBef>
                <a:spcPts val="0"/>
              </a:spcBef>
              <a:spcAft>
                <a:spcPts val="0"/>
              </a:spcAft>
              <a:buNone/>
            </a:pPr>
            <a:r>
              <a:rPr lang="en-US" sz="1500" dirty="0">
                <a:solidFill>
                  <a:srgbClr val="FFFFFF"/>
                </a:solidFill>
              </a:rPr>
              <a:t>Suite 400</a:t>
            </a:r>
          </a:p>
          <a:p>
            <a:pPr marL="0" indent="0" algn="ctr">
              <a:spcBef>
                <a:spcPts val="0"/>
              </a:spcBef>
              <a:spcAft>
                <a:spcPts val="0"/>
              </a:spcAft>
              <a:buNone/>
            </a:pPr>
            <a:r>
              <a:rPr lang="en-US" sz="1500" dirty="0">
                <a:solidFill>
                  <a:srgbClr val="FFFFFF"/>
                </a:solidFill>
              </a:rPr>
              <a:t>St. Louis, MO 63131</a:t>
            </a:r>
          </a:p>
          <a:p>
            <a:pPr marL="0" indent="0" algn="ctr">
              <a:spcBef>
                <a:spcPts val="0"/>
              </a:spcBef>
              <a:spcAft>
                <a:spcPts val="0"/>
              </a:spcAft>
              <a:buNone/>
            </a:pPr>
            <a:r>
              <a:rPr lang="en-US" sz="1500" dirty="0">
                <a:solidFill>
                  <a:srgbClr val="FFFFFF"/>
                </a:solidFill>
              </a:rPr>
              <a:t>(314) 878-5600</a:t>
            </a:r>
          </a:p>
          <a:p>
            <a:pPr marL="0" indent="0" algn="ctr">
              <a:spcBef>
                <a:spcPts val="0"/>
              </a:spcBef>
              <a:spcAft>
                <a:spcPts val="0"/>
              </a:spcAft>
              <a:buNone/>
            </a:pPr>
            <a:r>
              <a:rPr lang="en-US" sz="1500" dirty="0">
                <a:solidFill>
                  <a:srgbClr val="FFFFFF"/>
                </a:solidFill>
                <a:hlinkClick r:id="rId6"/>
              </a:rPr>
              <a:t>higoe@mickesotoole.com</a:t>
            </a:r>
            <a:r>
              <a:rPr lang="en-US" sz="1500" dirty="0">
                <a:solidFill>
                  <a:srgbClr val="FFFFFF"/>
                </a:solidFill>
              </a:rPr>
              <a:t> </a:t>
            </a:r>
          </a:p>
          <a:p>
            <a:pPr marL="0" indent="0" algn="ctr">
              <a:spcBef>
                <a:spcPts val="0"/>
              </a:spcBef>
              <a:spcAft>
                <a:spcPts val="0"/>
              </a:spcAft>
              <a:buNone/>
            </a:pPr>
            <a:r>
              <a:rPr lang="en-US" sz="1500" dirty="0">
                <a:solidFill>
                  <a:srgbClr val="FFFFFF"/>
                </a:solidFill>
                <a:hlinkClick r:id="rId7"/>
              </a:rPr>
              <a:t>rjames@mickesotoole.com</a:t>
            </a:r>
            <a:endParaRPr lang="en-US" sz="1500" dirty="0">
              <a:solidFill>
                <a:srgbClr val="FFFFFF"/>
              </a:solidFill>
            </a:endParaRPr>
          </a:p>
        </p:txBody>
      </p:sp>
    </p:spTree>
    <p:extLst>
      <p:ext uri="{BB962C8B-B14F-4D97-AF65-F5344CB8AC3E}">
        <p14:creationId xmlns:p14="http://schemas.microsoft.com/office/powerpoint/2010/main" val="2904547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7500" y="447188"/>
            <a:ext cx="7928998" cy="970450"/>
          </a:xfrm>
        </p:spPr>
        <p:txBody>
          <a:bodyPr>
            <a:normAutofit/>
          </a:bodyPr>
          <a:lstStyle/>
          <a:p>
            <a:r>
              <a:rPr lang="en-US" dirty="0">
                <a:solidFill>
                  <a:srgbClr val="FFFFFF"/>
                </a:solidFill>
              </a:rPr>
              <a:t>Email as Public Record</a:t>
            </a:r>
          </a:p>
        </p:txBody>
      </p:sp>
      <p:sp>
        <p:nvSpPr>
          <p:cNvPr id="3" name="Content Placeholder 2"/>
          <p:cNvSpPr>
            <a:spLocks noGrp="1"/>
          </p:cNvSpPr>
          <p:nvPr>
            <p:ph idx="1"/>
          </p:nvPr>
        </p:nvSpPr>
        <p:spPr>
          <a:xfrm>
            <a:off x="614034" y="2413000"/>
            <a:ext cx="5399415" cy="3632200"/>
          </a:xfrm>
        </p:spPr>
        <p:txBody>
          <a:bodyPr>
            <a:normAutofit/>
          </a:bodyPr>
          <a:lstStyle/>
          <a:p>
            <a:r>
              <a:rPr lang="en-US"/>
              <a:t>Emails retained by a public governmental body may be a public record unless subject to an exception or other controlling law.</a:t>
            </a:r>
          </a:p>
          <a:p>
            <a:r>
              <a:rPr lang="en-US"/>
              <a:t>Section 610.025 requirement for emails:</a:t>
            </a:r>
          </a:p>
          <a:p>
            <a:pPr lvl="1"/>
            <a:r>
              <a:rPr lang="en-US"/>
              <a:t>Any member who transmits a message relating to public business via email shall also transmit the message to the body’s custodian of records or “office computer”</a:t>
            </a:r>
          </a:p>
          <a:p>
            <a:pPr lvl="1"/>
            <a:r>
              <a:rPr lang="en-US"/>
              <a:t>Required for messages sent to two or more members, and if sender and all recipients constitutes a majority.</a:t>
            </a:r>
          </a:p>
          <a:p>
            <a:endParaRPr lang="en-US"/>
          </a:p>
        </p:txBody>
      </p:sp>
      <p:pic>
        <p:nvPicPr>
          <p:cNvPr id="5" name="Graphic 4" descr="Envelope with solid fill">
            <a:extLst>
              <a:ext uri="{FF2B5EF4-FFF2-40B4-BE49-F238E27FC236}">
                <a16:creationId xmlns:a16="http://schemas.microsoft.com/office/drawing/2014/main" id="{63C4A28F-AE90-CBE9-DCD5-A1DC8887EB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49603" y="3178770"/>
            <a:ext cx="2184797" cy="2184797"/>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2476690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E443A-E31E-6BA5-9EE7-683313404086}"/>
              </a:ext>
            </a:extLst>
          </p:cNvPr>
          <p:cNvSpPr>
            <a:spLocks noGrp="1"/>
          </p:cNvSpPr>
          <p:nvPr>
            <p:ph type="title"/>
          </p:nvPr>
        </p:nvSpPr>
        <p:spPr>
          <a:xfrm>
            <a:off x="607500" y="447188"/>
            <a:ext cx="7928998" cy="970450"/>
          </a:xfrm>
        </p:spPr>
        <p:txBody>
          <a:bodyPr>
            <a:normAutofit/>
          </a:bodyPr>
          <a:lstStyle/>
          <a:p>
            <a:r>
              <a:rPr lang="en-US" dirty="0"/>
              <a:t>Email as Public Record</a:t>
            </a:r>
          </a:p>
        </p:txBody>
      </p:sp>
      <p:sp>
        <p:nvSpPr>
          <p:cNvPr id="3" name="Content Placeholder 2">
            <a:extLst>
              <a:ext uri="{FF2B5EF4-FFF2-40B4-BE49-F238E27FC236}">
                <a16:creationId xmlns:a16="http://schemas.microsoft.com/office/drawing/2014/main" id="{DA131415-0041-393B-5A9A-35E760FA2BA0}"/>
              </a:ext>
            </a:extLst>
          </p:cNvPr>
          <p:cNvSpPr>
            <a:spLocks noGrp="1"/>
          </p:cNvSpPr>
          <p:nvPr>
            <p:ph idx="1"/>
          </p:nvPr>
        </p:nvSpPr>
        <p:spPr>
          <a:xfrm>
            <a:off x="614034" y="2413000"/>
            <a:ext cx="5399415" cy="3632200"/>
          </a:xfrm>
        </p:spPr>
        <p:txBody>
          <a:bodyPr>
            <a:normAutofit/>
          </a:bodyPr>
          <a:lstStyle/>
          <a:p>
            <a:r>
              <a:rPr lang="en-US" dirty="0"/>
              <a:t>E-mails that may not fall under the 610.025 guidelines, but are retained, are public records subject to disclosure</a:t>
            </a:r>
          </a:p>
          <a:p>
            <a:r>
              <a:rPr lang="en-US" dirty="0"/>
              <a:t>Personal e-mails kept on work system</a:t>
            </a:r>
          </a:p>
          <a:p>
            <a:pPr lvl="1"/>
            <a:r>
              <a:rPr lang="en-US" dirty="0"/>
              <a:t>These may be subject to the Sunshine law if kept</a:t>
            </a:r>
          </a:p>
          <a:p>
            <a:pPr lvl="1"/>
            <a:r>
              <a:rPr lang="en-US" dirty="0"/>
              <a:t>However there is no requirement that these be saved</a:t>
            </a:r>
          </a:p>
          <a:p>
            <a:r>
              <a:rPr lang="en-US" dirty="0"/>
              <a:t>E-mail retention policy</a:t>
            </a:r>
          </a:p>
          <a:p>
            <a:pPr lvl="1"/>
            <a:r>
              <a:rPr lang="en-US" dirty="0"/>
              <a:t>If your District has one… follow it!</a:t>
            </a:r>
          </a:p>
          <a:p>
            <a:pPr marL="365760" lvl="1" indent="0">
              <a:buNone/>
            </a:pPr>
            <a:endParaRPr lang="en-US" dirty="0"/>
          </a:p>
        </p:txBody>
      </p:sp>
      <p:pic>
        <p:nvPicPr>
          <p:cNvPr id="4" name="Graphic 3" descr="Envelope with solid fill">
            <a:extLst>
              <a:ext uri="{FF2B5EF4-FFF2-40B4-BE49-F238E27FC236}">
                <a16:creationId xmlns:a16="http://schemas.microsoft.com/office/drawing/2014/main" id="{D808F8F5-DE7A-AD96-ACA5-8F9182050B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49603" y="3178770"/>
            <a:ext cx="2184797" cy="2184797"/>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427272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Electronic Public Records</a:t>
            </a:r>
          </a:p>
        </p:txBody>
      </p:sp>
      <p:sp>
        <p:nvSpPr>
          <p:cNvPr id="3" name="Content Placeholder 2"/>
          <p:cNvSpPr>
            <a:spLocks noGrp="1"/>
          </p:cNvSpPr>
          <p:nvPr>
            <p:ph idx="1"/>
          </p:nvPr>
        </p:nvSpPr>
        <p:spPr/>
        <p:txBody>
          <a:bodyPr>
            <a:normAutofit/>
          </a:bodyPr>
          <a:lstStyle/>
          <a:p>
            <a:pPr marL="0" indent="0">
              <a:buNone/>
            </a:pPr>
            <a:r>
              <a:rPr lang="en-US" dirty="0"/>
              <a:t>Other than email, electronic records could mean:</a:t>
            </a:r>
          </a:p>
          <a:p>
            <a:r>
              <a:rPr lang="en-US" dirty="0"/>
              <a:t>Spreadsheets and databases</a:t>
            </a:r>
          </a:p>
          <a:p>
            <a:r>
              <a:rPr lang="en-US" dirty="0"/>
              <a:t>Electronic voting records</a:t>
            </a:r>
          </a:p>
          <a:p>
            <a:r>
              <a:rPr lang="en-US" dirty="0"/>
              <a:t>Internet history</a:t>
            </a:r>
          </a:p>
          <a:p>
            <a:r>
              <a:rPr lang="en-US" dirty="0"/>
              <a:t>Phone records</a:t>
            </a:r>
          </a:p>
          <a:p>
            <a:r>
              <a:rPr lang="en-US" dirty="0"/>
              <a:t>Website data</a:t>
            </a:r>
          </a:p>
          <a:p>
            <a:r>
              <a:rPr lang="en-US" dirty="0"/>
              <a:t>“Drafts” of documents</a:t>
            </a:r>
          </a:p>
        </p:txBody>
      </p:sp>
      <p:pic>
        <p:nvPicPr>
          <p:cNvPr id="5" name="Graphic 4" descr="Disk with solid fill">
            <a:extLst>
              <a:ext uri="{FF2B5EF4-FFF2-40B4-BE49-F238E27FC236}">
                <a16:creationId xmlns:a16="http://schemas.microsoft.com/office/drawing/2014/main" id="{5288A5E0-9D26-3413-C28F-7B5D7058941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38800" y="3496597"/>
            <a:ext cx="2362200" cy="2362200"/>
          </a:xfrm>
          <a:prstGeom prst="rect">
            <a:avLst/>
          </a:prstGeom>
        </p:spPr>
      </p:pic>
    </p:spTree>
    <p:extLst>
      <p:ext uri="{BB962C8B-B14F-4D97-AF65-F5344CB8AC3E}">
        <p14:creationId xmlns:p14="http://schemas.microsoft.com/office/powerpoint/2010/main" val="5449263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Custom 9">
      <a:dk1>
        <a:sysClr val="windowText" lastClr="000000"/>
      </a:dk1>
      <a:lt1>
        <a:srgbClr val="FFFFFF"/>
      </a:lt1>
      <a:dk2>
        <a:srgbClr val="455F51"/>
      </a:dk2>
      <a:lt2>
        <a:srgbClr val="E3DED1"/>
      </a:lt2>
      <a:accent1>
        <a:srgbClr val="FFFFFF"/>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6">
    <a:dk1>
      <a:sysClr val="windowText" lastClr="000000"/>
    </a:dk1>
    <a:lt1>
      <a:srgbClr val="455F51"/>
    </a:lt1>
    <a:dk2>
      <a:srgbClr val="455F51"/>
    </a:dk2>
    <a:lt2>
      <a:srgbClr val="E3DED1"/>
    </a:lt2>
    <a:accent1>
      <a:srgbClr val="455F51"/>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10.xml><?xml version="1.0" encoding="utf-8"?>
<a:themeOverride xmlns:a="http://schemas.openxmlformats.org/drawingml/2006/main">
  <a:clrScheme name="Custom 6">
    <a:dk1>
      <a:sysClr val="windowText" lastClr="000000"/>
    </a:dk1>
    <a:lt1>
      <a:srgbClr val="455F51"/>
    </a:lt1>
    <a:dk2>
      <a:srgbClr val="455F51"/>
    </a:dk2>
    <a:lt2>
      <a:srgbClr val="E3DED1"/>
    </a:lt2>
    <a:accent1>
      <a:srgbClr val="455F51"/>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11.xml><?xml version="1.0" encoding="utf-8"?>
<a:themeOverride xmlns:a="http://schemas.openxmlformats.org/drawingml/2006/main">
  <a:clrScheme name="Custom 7">
    <a:dk1>
      <a:sysClr val="windowText" lastClr="000000"/>
    </a:dk1>
    <a:lt1>
      <a:srgbClr val="455F51"/>
    </a:lt1>
    <a:dk2>
      <a:srgbClr val="455F51"/>
    </a:dk2>
    <a:lt2>
      <a:srgbClr val="E3DED1"/>
    </a:lt2>
    <a:accent1>
      <a:srgbClr val="FFFFFF"/>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12.xml><?xml version="1.0" encoding="utf-8"?>
<a:themeOverride xmlns:a="http://schemas.openxmlformats.org/drawingml/2006/main">
  <a:clrScheme name="Custom 6">
    <a:dk1>
      <a:sysClr val="windowText" lastClr="000000"/>
    </a:dk1>
    <a:lt1>
      <a:srgbClr val="455F51"/>
    </a:lt1>
    <a:dk2>
      <a:srgbClr val="455F51"/>
    </a:dk2>
    <a:lt2>
      <a:srgbClr val="E3DED1"/>
    </a:lt2>
    <a:accent1>
      <a:srgbClr val="455F51"/>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13.xml><?xml version="1.0" encoding="utf-8"?>
<a:themeOverride xmlns:a="http://schemas.openxmlformats.org/drawingml/2006/main">
  <a:clrScheme name="Custom 6">
    <a:dk1>
      <a:sysClr val="windowText" lastClr="000000"/>
    </a:dk1>
    <a:lt1>
      <a:srgbClr val="455F51"/>
    </a:lt1>
    <a:dk2>
      <a:srgbClr val="455F51"/>
    </a:dk2>
    <a:lt2>
      <a:srgbClr val="E3DED1"/>
    </a:lt2>
    <a:accent1>
      <a:srgbClr val="455F51"/>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14.xml><?xml version="1.0" encoding="utf-8"?>
<a:themeOverride xmlns:a="http://schemas.openxmlformats.org/drawingml/2006/main">
  <a:clrScheme name="Custom 6">
    <a:dk1>
      <a:sysClr val="windowText" lastClr="000000"/>
    </a:dk1>
    <a:lt1>
      <a:srgbClr val="455F51"/>
    </a:lt1>
    <a:dk2>
      <a:srgbClr val="455F51"/>
    </a:dk2>
    <a:lt2>
      <a:srgbClr val="E3DED1"/>
    </a:lt2>
    <a:accent1>
      <a:srgbClr val="455F51"/>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15.xml><?xml version="1.0" encoding="utf-8"?>
<a:themeOverride xmlns:a="http://schemas.openxmlformats.org/drawingml/2006/main">
  <a:clrScheme name="Custom 6">
    <a:dk1>
      <a:sysClr val="windowText" lastClr="000000"/>
    </a:dk1>
    <a:lt1>
      <a:srgbClr val="455F51"/>
    </a:lt1>
    <a:dk2>
      <a:srgbClr val="455F51"/>
    </a:dk2>
    <a:lt2>
      <a:srgbClr val="E3DED1"/>
    </a:lt2>
    <a:accent1>
      <a:srgbClr val="455F51"/>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16.xml><?xml version="1.0" encoding="utf-8"?>
<a:themeOverride xmlns:a="http://schemas.openxmlformats.org/drawingml/2006/main">
  <a:clrScheme name="Custom 6">
    <a:dk1>
      <a:sysClr val="windowText" lastClr="000000"/>
    </a:dk1>
    <a:lt1>
      <a:srgbClr val="455F51"/>
    </a:lt1>
    <a:dk2>
      <a:srgbClr val="455F51"/>
    </a:dk2>
    <a:lt2>
      <a:srgbClr val="E3DED1"/>
    </a:lt2>
    <a:accent1>
      <a:srgbClr val="455F51"/>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17.xml><?xml version="1.0" encoding="utf-8"?>
<a:themeOverride xmlns:a="http://schemas.openxmlformats.org/drawingml/2006/main">
  <a:clrScheme name="Custom 6">
    <a:dk1>
      <a:sysClr val="windowText" lastClr="000000"/>
    </a:dk1>
    <a:lt1>
      <a:srgbClr val="455F51"/>
    </a:lt1>
    <a:dk2>
      <a:srgbClr val="455F51"/>
    </a:dk2>
    <a:lt2>
      <a:srgbClr val="E3DED1"/>
    </a:lt2>
    <a:accent1>
      <a:srgbClr val="455F51"/>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18.xml><?xml version="1.0" encoding="utf-8"?>
<a:themeOverride xmlns:a="http://schemas.openxmlformats.org/drawingml/2006/main">
  <a:clrScheme name="Custom 6">
    <a:dk1>
      <a:sysClr val="windowText" lastClr="000000"/>
    </a:dk1>
    <a:lt1>
      <a:srgbClr val="455F51"/>
    </a:lt1>
    <a:dk2>
      <a:srgbClr val="455F51"/>
    </a:dk2>
    <a:lt2>
      <a:srgbClr val="E3DED1"/>
    </a:lt2>
    <a:accent1>
      <a:srgbClr val="455F51"/>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19.xml><?xml version="1.0" encoding="utf-8"?>
<a:themeOverride xmlns:a="http://schemas.openxmlformats.org/drawingml/2006/main">
  <a:clrScheme name="Custom 6">
    <a:dk1>
      <a:sysClr val="windowText" lastClr="000000"/>
    </a:dk1>
    <a:lt1>
      <a:srgbClr val="455F51"/>
    </a:lt1>
    <a:dk2>
      <a:srgbClr val="455F51"/>
    </a:dk2>
    <a:lt2>
      <a:srgbClr val="E3DED1"/>
    </a:lt2>
    <a:accent1>
      <a:srgbClr val="455F51"/>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2.xml><?xml version="1.0" encoding="utf-8"?>
<a:themeOverride xmlns:a="http://schemas.openxmlformats.org/drawingml/2006/main">
  <a:clrScheme name="Custom 6">
    <a:dk1>
      <a:sysClr val="windowText" lastClr="000000"/>
    </a:dk1>
    <a:lt1>
      <a:srgbClr val="455F51"/>
    </a:lt1>
    <a:dk2>
      <a:srgbClr val="455F51"/>
    </a:dk2>
    <a:lt2>
      <a:srgbClr val="E3DED1"/>
    </a:lt2>
    <a:accent1>
      <a:srgbClr val="455F51"/>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20.xml><?xml version="1.0" encoding="utf-8"?>
<a:themeOverride xmlns:a="http://schemas.openxmlformats.org/drawingml/2006/main">
  <a:clrScheme name="Custom 6">
    <a:dk1>
      <a:sysClr val="windowText" lastClr="000000"/>
    </a:dk1>
    <a:lt1>
      <a:srgbClr val="455F51"/>
    </a:lt1>
    <a:dk2>
      <a:srgbClr val="455F51"/>
    </a:dk2>
    <a:lt2>
      <a:srgbClr val="E3DED1"/>
    </a:lt2>
    <a:accent1>
      <a:srgbClr val="455F51"/>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21.xml><?xml version="1.0" encoding="utf-8"?>
<a:themeOverride xmlns:a="http://schemas.openxmlformats.org/drawingml/2006/main">
  <a:clrScheme name="Custom 6">
    <a:dk1>
      <a:sysClr val="windowText" lastClr="000000"/>
    </a:dk1>
    <a:lt1>
      <a:srgbClr val="455F51"/>
    </a:lt1>
    <a:dk2>
      <a:srgbClr val="455F51"/>
    </a:dk2>
    <a:lt2>
      <a:srgbClr val="E3DED1"/>
    </a:lt2>
    <a:accent1>
      <a:srgbClr val="455F51"/>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22.xml><?xml version="1.0" encoding="utf-8"?>
<a:themeOverride xmlns:a="http://schemas.openxmlformats.org/drawingml/2006/main">
  <a:clrScheme name="Custom 6">
    <a:dk1>
      <a:sysClr val="windowText" lastClr="000000"/>
    </a:dk1>
    <a:lt1>
      <a:srgbClr val="455F51"/>
    </a:lt1>
    <a:dk2>
      <a:srgbClr val="455F51"/>
    </a:dk2>
    <a:lt2>
      <a:srgbClr val="E3DED1"/>
    </a:lt2>
    <a:accent1>
      <a:srgbClr val="455F51"/>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23.xml><?xml version="1.0" encoding="utf-8"?>
<a:themeOverride xmlns:a="http://schemas.openxmlformats.org/drawingml/2006/main">
  <a:clrScheme name="Custom 6">
    <a:dk1>
      <a:sysClr val="windowText" lastClr="000000"/>
    </a:dk1>
    <a:lt1>
      <a:srgbClr val="455F51"/>
    </a:lt1>
    <a:dk2>
      <a:srgbClr val="455F51"/>
    </a:dk2>
    <a:lt2>
      <a:srgbClr val="E3DED1"/>
    </a:lt2>
    <a:accent1>
      <a:srgbClr val="455F51"/>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24.xml><?xml version="1.0" encoding="utf-8"?>
<a:themeOverride xmlns:a="http://schemas.openxmlformats.org/drawingml/2006/main">
  <a:clrScheme name="Custom 6">
    <a:dk1>
      <a:sysClr val="windowText" lastClr="000000"/>
    </a:dk1>
    <a:lt1>
      <a:srgbClr val="455F51"/>
    </a:lt1>
    <a:dk2>
      <a:srgbClr val="455F51"/>
    </a:dk2>
    <a:lt2>
      <a:srgbClr val="E3DED1"/>
    </a:lt2>
    <a:accent1>
      <a:srgbClr val="455F51"/>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25.xml><?xml version="1.0" encoding="utf-8"?>
<a:themeOverride xmlns:a="http://schemas.openxmlformats.org/drawingml/2006/main">
  <a:clrScheme name="Custom 6">
    <a:dk1>
      <a:sysClr val="windowText" lastClr="000000"/>
    </a:dk1>
    <a:lt1>
      <a:srgbClr val="455F51"/>
    </a:lt1>
    <a:dk2>
      <a:srgbClr val="455F51"/>
    </a:dk2>
    <a:lt2>
      <a:srgbClr val="E3DED1"/>
    </a:lt2>
    <a:accent1>
      <a:srgbClr val="455F51"/>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26.xml><?xml version="1.0" encoding="utf-8"?>
<a:themeOverride xmlns:a="http://schemas.openxmlformats.org/drawingml/2006/main">
  <a:clrScheme name="Custom 6">
    <a:dk1>
      <a:sysClr val="windowText" lastClr="000000"/>
    </a:dk1>
    <a:lt1>
      <a:srgbClr val="455F51"/>
    </a:lt1>
    <a:dk2>
      <a:srgbClr val="455F51"/>
    </a:dk2>
    <a:lt2>
      <a:srgbClr val="E3DED1"/>
    </a:lt2>
    <a:accent1>
      <a:srgbClr val="455F51"/>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27.xml><?xml version="1.0" encoding="utf-8"?>
<a:themeOverride xmlns:a="http://schemas.openxmlformats.org/drawingml/2006/main">
  <a:clrScheme name="Custom 6">
    <a:dk1>
      <a:sysClr val="windowText" lastClr="000000"/>
    </a:dk1>
    <a:lt1>
      <a:srgbClr val="455F51"/>
    </a:lt1>
    <a:dk2>
      <a:srgbClr val="455F51"/>
    </a:dk2>
    <a:lt2>
      <a:srgbClr val="E3DED1"/>
    </a:lt2>
    <a:accent1>
      <a:srgbClr val="455F51"/>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28.xml><?xml version="1.0" encoding="utf-8"?>
<a:themeOverride xmlns:a="http://schemas.openxmlformats.org/drawingml/2006/main">
  <a:clrScheme name="Custom 6">
    <a:dk1>
      <a:sysClr val="windowText" lastClr="000000"/>
    </a:dk1>
    <a:lt1>
      <a:srgbClr val="455F51"/>
    </a:lt1>
    <a:dk2>
      <a:srgbClr val="455F51"/>
    </a:dk2>
    <a:lt2>
      <a:srgbClr val="E3DED1"/>
    </a:lt2>
    <a:accent1>
      <a:srgbClr val="455F51"/>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29.xml><?xml version="1.0" encoding="utf-8"?>
<a:themeOverride xmlns:a="http://schemas.openxmlformats.org/drawingml/2006/main">
  <a:clrScheme name="Custom 6">
    <a:dk1>
      <a:sysClr val="windowText" lastClr="000000"/>
    </a:dk1>
    <a:lt1>
      <a:srgbClr val="455F51"/>
    </a:lt1>
    <a:dk2>
      <a:srgbClr val="455F51"/>
    </a:dk2>
    <a:lt2>
      <a:srgbClr val="E3DED1"/>
    </a:lt2>
    <a:accent1>
      <a:srgbClr val="455F51"/>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3.xml><?xml version="1.0" encoding="utf-8"?>
<a:themeOverride xmlns:a="http://schemas.openxmlformats.org/drawingml/2006/main">
  <a:clrScheme name="Custom 6">
    <a:dk1>
      <a:sysClr val="windowText" lastClr="000000"/>
    </a:dk1>
    <a:lt1>
      <a:srgbClr val="455F51"/>
    </a:lt1>
    <a:dk2>
      <a:srgbClr val="455F51"/>
    </a:dk2>
    <a:lt2>
      <a:srgbClr val="E3DED1"/>
    </a:lt2>
    <a:accent1>
      <a:srgbClr val="455F51"/>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30.xml><?xml version="1.0" encoding="utf-8"?>
<a:themeOverride xmlns:a="http://schemas.openxmlformats.org/drawingml/2006/main">
  <a:clrScheme name="Custom 6">
    <a:dk1>
      <a:sysClr val="windowText" lastClr="000000"/>
    </a:dk1>
    <a:lt1>
      <a:srgbClr val="455F51"/>
    </a:lt1>
    <a:dk2>
      <a:srgbClr val="455F51"/>
    </a:dk2>
    <a:lt2>
      <a:srgbClr val="E3DED1"/>
    </a:lt2>
    <a:accent1>
      <a:srgbClr val="455F51"/>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4.xml><?xml version="1.0" encoding="utf-8"?>
<a:themeOverride xmlns:a="http://schemas.openxmlformats.org/drawingml/2006/main">
  <a:clrScheme name="Custom 6">
    <a:dk1>
      <a:sysClr val="windowText" lastClr="000000"/>
    </a:dk1>
    <a:lt1>
      <a:srgbClr val="455F51"/>
    </a:lt1>
    <a:dk2>
      <a:srgbClr val="455F51"/>
    </a:dk2>
    <a:lt2>
      <a:srgbClr val="E3DED1"/>
    </a:lt2>
    <a:accent1>
      <a:srgbClr val="455F51"/>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5.xml><?xml version="1.0" encoding="utf-8"?>
<a:themeOverride xmlns:a="http://schemas.openxmlformats.org/drawingml/2006/main">
  <a:clrScheme name="Custom 6">
    <a:dk1>
      <a:sysClr val="windowText" lastClr="000000"/>
    </a:dk1>
    <a:lt1>
      <a:srgbClr val="455F51"/>
    </a:lt1>
    <a:dk2>
      <a:srgbClr val="455F51"/>
    </a:dk2>
    <a:lt2>
      <a:srgbClr val="E3DED1"/>
    </a:lt2>
    <a:accent1>
      <a:srgbClr val="455F51"/>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6.xml><?xml version="1.0" encoding="utf-8"?>
<a:themeOverride xmlns:a="http://schemas.openxmlformats.org/drawingml/2006/main">
  <a:clrScheme name="Custom 6">
    <a:dk1>
      <a:sysClr val="windowText" lastClr="000000"/>
    </a:dk1>
    <a:lt1>
      <a:srgbClr val="455F51"/>
    </a:lt1>
    <a:dk2>
      <a:srgbClr val="455F51"/>
    </a:dk2>
    <a:lt2>
      <a:srgbClr val="E3DED1"/>
    </a:lt2>
    <a:accent1>
      <a:srgbClr val="455F51"/>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7.xml><?xml version="1.0" encoding="utf-8"?>
<a:themeOverride xmlns:a="http://schemas.openxmlformats.org/drawingml/2006/main">
  <a:clrScheme name="Custom 6">
    <a:dk1>
      <a:sysClr val="windowText" lastClr="000000"/>
    </a:dk1>
    <a:lt1>
      <a:srgbClr val="455F51"/>
    </a:lt1>
    <a:dk2>
      <a:srgbClr val="455F51"/>
    </a:dk2>
    <a:lt2>
      <a:srgbClr val="E3DED1"/>
    </a:lt2>
    <a:accent1>
      <a:srgbClr val="455F51"/>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8.xml><?xml version="1.0" encoding="utf-8"?>
<a:themeOverride xmlns:a="http://schemas.openxmlformats.org/drawingml/2006/main">
  <a:clrScheme name="Custom 6">
    <a:dk1>
      <a:sysClr val="windowText" lastClr="000000"/>
    </a:dk1>
    <a:lt1>
      <a:srgbClr val="455F51"/>
    </a:lt1>
    <a:dk2>
      <a:srgbClr val="455F51"/>
    </a:dk2>
    <a:lt2>
      <a:srgbClr val="E3DED1"/>
    </a:lt2>
    <a:accent1>
      <a:srgbClr val="455F51"/>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9.xml><?xml version="1.0" encoding="utf-8"?>
<a:themeOverride xmlns:a="http://schemas.openxmlformats.org/drawingml/2006/main">
  <a:clrScheme name="Custom 6">
    <a:dk1>
      <a:sysClr val="windowText" lastClr="000000"/>
    </a:dk1>
    <a:lt1>
      <a:srgbClr val="455F51"/>
    </a:lt1>
    <a:dk2>
      <a:srgbClr val="455F51"/>
    </a:dk2>
    <a:lt2>
      <a:srgbClr val="E3DED1"/>
    </a:lt2>
    <a:accent1>
      <a:srgbClr val="455F51"/>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docProps/app.xml><?xml version="1.0" encoding="utf-8"?>
<Properties xmlns="http://schemas.openxmlformats.org/officeDocument/2006/extended-properties" xmlns:vt="http://schemas.openxmlformats.org/officeDocument/2006/docPropsVTypes">
  <Template>TM03457503[[fn=Quotable]]</Template>
  <TotalTime>0</TotalTime>
  <Words>2953</Words>
  <Application>Microsoft Office PowerPoint</Application>
  <PresentationFormat>On-screen Show (4:3)</PresentationFormat>
  <Paragraphs>359</Paragraphs>
  <Slides>60</Slides>
  <Notes>49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60</vt:i4>
      </vt:variant>
    </vt:vector>
  </HeadingPairs>
  <TitlesOfParts>
    <vt:vector size="67" baseType="lpstr">
      <vt:lpstr>Arial</vt:lpstr>
      <vt:lpstr>Calibri</vt:lpstr>
      <vt:lpstr>Century Gothic</vt:lpstr>
      <vt:lpstr>Source Sans Pro</vt:lpstr>
      <vt:lpstr>Wingdings</vt:lpstr>
      <vt:lpstr>Wingdings 2</vt:lpstr>
      <vt:lpstr>Quotable</vt:lpstr>
      <vt:lpstr>2022 Educational Office Personnel (EOP) Conference</vt:lpstr>
      <vt:lpstr>Today’s Agenda</vt:lpstr>
      <vt:lpstr>What is the Sunshine Law?</vt:lpstr>
      <vt:lpstr>Public Records</vt:lpstr>
      <vt:lpstr>Public Records</vt:lpstr>
      <vt:lpstr>Definition of a “Public Record”              § 610.010(4)</vt:lpstr>
      <vt:lpstr>Email as Public Record</vt:lpstr>
      <vt:lpstr>Email as Public Record</vt:lpstr>
      <vt:lpstr>Electronic Public Records</vt:lpstr>
      <vt:lpstr>Records Requests</vt:lpstr>
      <vt:lpstr>Responding to Records Requests  </vt:lpstr>
      <vt:lpstr>Responding to Records Requests</vt:lpstr>
      <vt:lpstr>Responding to Records Requests</vt:lpstr>
      <vt:lpstr>Responding to Records Requests</vt:lpstr>
      <vt:lpstr>Responding to Records Requests</vt:lpstr>
      <vt:lpstr>Responding to Records Requests</vt:lpstr>
      <vt:lpstr>Responding to Records Requests</vt:lpstr>
      <vt:lpstr>Responding to Records Requests</vt:lpstr>
      <vt:lpstr>Public Meetings</vt:lpstr>
      <vt:lpstr>Public Meetings</vt:lpstr>
      <vt:lpstr>Meetings</vt:lpstr>
      <vt:lpstr>Meetings</vt:lpstr>
      <vt:lpstr>Procedural Requirements of Meetings</vt:lpstr>
      <vt:lpstr>Notice Requirements</vt:lpstr>
      <vt:lpstr>Meetings – Notice Requirements</vt:lpstr>
      <vt:lpstr>Meetings – Notice Requirements</vt:lpstr>
      <vt:lpstr>Meetings – Notice Requirements</vt:lpstr>
      <vt:lpstr>Minutes and Voting</vt:lpstr>
      <vt:lpstr>Meetings – Minutes</vt:lpstr>
      <vt:lpstr>Votes</vt:lpstr>
      <vt:lpstr>Voting Electronically</vt:lpstr>
      <vt:lpstr>Vote – Closed Sessions</vt:lpstr>
      <vt:lpstr>Exemptions</vt:lpstr>
      <vt:lpstr>Exemptions under 610.021</vt:lpstr>
      <vt:lpstr>More Exemptions</vt:lpstr>
      <vt:lpstr>Even More Exemptions</vt:lpstr>
      <vt:lpstr>Closed Records and Meetings (cont’d)</vt:lpstr>
      <vt:lpstr>Exceptions to Exemptions</vt:lpstr>
      <vt:lpstr>72 Hour Rule</vt:lpstr>
      <vt:lpstr>Closed Record and Meetings</vt:lpstr>
      <vt:lpstr> Procedure for Closing Meetings – 610.022 </vt:lpstr>
      <vt:lpstr> Procedure for Closing Meetings – 610.022  </vt:lpstr>
      <vt:lpstr>Closed Records and Meetings – 610.022 </vt:lpstr>
      <vt:lpstr>Closed Records and Meetings</vt:lpstr>
      <vt:lpstr>PowerPoint Presentation</vt:lpstr>
      <vt:lpstr>Violations of Law – Lawsuits</vt:lpstr>
      <vt:lpstr>Violations of Law – Lawsuits</vt:lpstr>
      <vt:lpstr>Remedies</vt:lpstr>
      <vt:lpstr>Top Ten Sunshine Law Mistakes</vt:lpstr>
      <vt:lpstr>TOP TEN SUNSHINE LAW MISTAKES</vt:lpstr>
      <vt:lpstr>TOP TEN SUNSHINE LAW MISTAKES</vt:lpstr>
      <vt:lpstr>TOP TEN SUNSHINE LAW MISTAKES</vt:lpstr>
      <vt:lpstr>TOP TEN SUNSHINE LAW MISTAKES</vt:lpstr>
      <vt:lpstr>TOP TEN SUNSHINE LAW MISTAKES</vt:lpstr>
      <vt:lpstr>TOP TEN SUNSHINE LAW MISTAKES</vt:lpstr>
      <vt:lpstr>TOP TEN SUNSHINE LAW MISTAKES</vt:lpstr>
      <vt:lpstr>TOP TEN SUNSHINE LAW MISTAKES</vt:lpstr>
      <vt:lpstr>TOP TEN SUNSHINE LAW MISTAKES</vt:lpstr>
      <vt:lpstr>TOP TEN SUNSHINE LAW MISTAKES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Educational Office Personnel (EOP) Conference</dc:title>
  <dc:creator/>
  <cp:lastModifiedBy/>
  <cp:revision>12</cp:revision>
  <dcterms:created xsi:type="dcterms:W3CDTF">2021-07-15T21:20:35Z</dcterms:created>
  <dcterms:modified xsi:type="dcterms:W3CDTF">2022-07-11T18:35:12Z</dcterms:modified>
  <cp:contentStatus/>
</cp:coreProperties>
</file>